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7.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9.xml" ContentType="application/vnd.openxmlformats-officedocument.themeOverride+xml"/>
  <Override PartName="/ppt/notesSlides/notesSlide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0.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1.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2.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3.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4.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5.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6.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7.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8.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9.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0.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1.xml" ContentType="application/vnd.openxmlformats-officedocument.themeOverride+xml"/>
  <Override PartName="/ppt/notesSlides/notesSlide5.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2.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3.xml" ContentType="application/vnd.openxmlformats-officedocument.themeOverride+xml"/>
  <Override PartName="/ppt/notesSlides/notesSlide6.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4.xml" ContentType="application/vnd.openxmlformats-officedocument.themeOverr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1"/>
  </p:notesMasterIdLst>
  <p:sldIdLst>
    <p:sldId id="256" r:id="rId5"/>
    <p:sldId id="554" r:id="rId6"/>
    <p:sldId id="417" r:id="rId7"/>
    <p:sldId id="555" r:id="rId8"/>
    <p:sldId id="423" r:id="rId9"/>
    <p:sldId id="458" r:id="rId10"/>
    <p:sldId id="491" r:id="rId11"/>
    <p:sldId id="493" r:id="rId12"/>
    <p:sldId id="565" r:id="rId13"/>
    <p:sldId id="495" r:id="rId14"/>
    <p:sldId id="567" r:id="rId15"/>
    <p:sldId id="496" r:id="rId16"/>
    <p:sldId id="584" r:id="rId17"/>
    <p:sldId id="497" r:id="rId18"/>
    <p:sldId id="517" r:id="rId19"/>
    <p:sldId id="519" r:id="rId20"/>
    <p:sldId id="556" r:id="rId21"/>
    <p:sldId id="586" r:id="rId22"/>
    <p:sldId id="587" r:id="rId23"/>
    <p:sldId id="557" r:id="rId24"/>
    <p:sldId id="574" r:id="rId25"/>
    <p:sldId id="575" r:id="rId26"/>
    <p:sldId id="576" r:id="rId27"/>
    <p:sldId id="558" r:id="rId28"/>
    <p:sldId id="588" r:id="rId29"/>
    <p:sldId id="589" r:id="rId30"/>
    <p:sldId id="590" r:id="rId31"/>
    <p:sldId id="559" r:id="rId32"/>
    <p:sldId id="548" r:id="rId33"/>
    <p:sldId id="580" r:id="rId34"/>
    <p:sldId id="534" r:id="rId35"/>
    <p:sldId id="560" r:id="rId36"/>
    <p:sldId id="520" r:id="rId37"/>
    <p:sldId id="521" r:id="rId38"/>
    <p:sldId id="522" r:id="rId39"/>
    <p:sldId id="539" r:id="rId40"/>
    <p:sldId id="523" r:id="rId41"/>
    <p:sldId id="562" r:id="rId42"/>
    <p:sldId id="581" r:id="rId43"/>
    <p:sldId id="582" r:id="rId44"/>
    <p:sldId id="583" r:id="rId45"/>
    <p:sldId id="561" r:id="rId46"/>
    <p:sldId id="541" r:id="rId47"/>
    <p:sldId id="516" r:id="rId48"/>
    <p:sldId id="553" r:id="rId49"/>
    <p:sldId id="290" r:id="rId50"/>
  </p:sldIdLst>
  <p:sldSz cx="12192000" cy="6858000"/>
  <p:notesSz cx="9866313" cy="673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955AA3-ADAF-EA28-F6AB-8B3693C68630}" name="Buğrahan Basmaz Ölmez" initials="BBÖ" userId="S::bugrahanbasmaz@xsights.co.uk::48dedc29-abdc-4c14-9399-bfb206a2512b" providerId="AD"/>
  <p188:author id="{F3590BE4-AAE5-68C3-4D95-03AF09459CE3}" name="Serap Koydemir" initials="SK" userId="S::serap@xsights.co.uk::7cc07749-f950-4255-9401-c412b2d7cde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26" autoAdjust="0"/>
    <p:restoredTop sz="93447" autoAdjust="0"/>
  </p:normalViewPr>
  <p:slideViewPr>
    <p:cSldViewPr>
      <p:cViewPr varScale="1">
        <p:scale>
          <a:sx n="78" d="100"/>
          <a:sy n="78" d="100"/>
        </p:scale>
        <p:origin x="442"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Çiğdem Penn" userId="90cd69a0-418c-4eff-99ed-9024c2f9a8c9" providerId="ADAL" clId="{5DB98734-2394-4C68-9F77-C99DFF7D2C8F}"/>
    <pc:docChg chg="custSel modSld">
      <pc:chgData name="Çiğdem Penn" userId="90cd69a0-418c-4eff-99ed-9024c2f9a8c9" providerId="ADAL" clId="{5DB98734-2394-4C68-9F77-C99DFF7D2C8F}" dt="2023-03-31T03:04:00.130" v="836" actId="5793"/>
      <pc:docMkLst>
        <pc:docMk/>
      </pc:docMkLst>
      <pc:sldChg chg="modSp mod">
        <pc:chgData name="Çiğdem Penn" userId="90cd69a0-418c-4eff-99ed-9024c2f9a8c9" providerId="ADAL" clId="{5DB98734-2394-4C68-9F77-C99DFF7D2C8F}" dt="2023-03-31T03:04:00.130" v="836" actId="5793"/>
        <pc:sldMkLst>
          <pc:docMk/>
          <pc:sldMk cId="3375266463" sldId="417"/>
        </pc:sldMkLst>
        <pc:spChg chg="mod">
          <ac:chgData name="Çiğdem Penn" userId="90cd69a0-418c-4eff-99ed-9024c2f9a8c9" providerId="ADAL" clId="{5DB98734-2394-4C68-9F77-C99DFF7D2C8F}" dt="2023-03-31T03:04:00.130" v="836" actId="5793"/>
          <ac:spMkLst>
            <pc:docMk/>
            <pc:sldMk cId="3375266463" sldId="417"/>
            <ac:spMk id="20" creationId="{44B04514-4A1C-C8EE-DA90-C2E6EC3BFCF1}"/>
          </ac:spMkLst>
        </pc:spChg>
      </pc:sldChg>
      <pc:sldChg chg="modSp mod">
        <pc:chgData name="Çiğdem Penn" userId="90cd69a0-418c-4eff-99ed-9024c2f9a8c9" providerId="ADAL" clId="{5DB98734-2394-4C68-9F77-C99DFF7D2C8F}" dt="2023-03-31T02:52:18.801" v="7" actId="20577"/>
        <pc:sldMkLst>
          <pc:docMk/>
          <pc:sldMk cId="2517067100" sldId="496"/>
        </pc:sldMkLst>
        <pc:spChg chg="mod">
          <ac:chgData name="Çiğdem Penn" userId="90cd69a0-418c-4eff-99ed-9024c2f9a8c9" providerId="ADAL" clId="{5DB98734-2394-4C68-9F77-C99DFF7D2C8F}" dt="2023-03-31T02:52:18.801" v="7" actId="20577"/>
          <ac:spMkLst>
            <pc:docMk/>
            <pc:sldMk cId="2517067100" sldId="496"/>
            <ac:spMk id="39" creationId="{28553168-1C59-87A4-1392-06105B81D568}"/>
          </ac:spMkLst>
        </pc:spChg>
      </pc:sldChg>
      <pc:sldChg chg="modSp mod">
        <pc:chgData name="Çiğdem Penn" userId="90cd69a0-418c-4eff-99ed-9024c2f9a8c9" providerId="ADAL" clId="{5DB98734-2394-4C68-9F77-C99DFF7D2C8F}" dt="2023-03-31T02:54:06.827" v="164" actId="790"/>
        <pc:sldMkLst>
          <pc:docMk/>
          <pc:sldMk cId="168528935" sldId="497"/>
        </pc:sldMkLst>
        <pc:spChg chg="mod">
          <ac:chgData name="Çiğdem Penn" userId="90cd69a0-418c-4eff-99ed-9024c2f9a8c9" providerId="ADAL" clId="{5DB98734-2394-4C68-9F77-C99DFF7D2C8F}" dt="2023-03-31T02:54:06.827" v="164" actId="790"/>
          <ac:spMkLst>
            <pc:docMk/>
            <pc:sldMk cId="168528935" sldId="497"/>
            <ac:spMk id="20" creationId="{44B04514-4A1C-C8EE-DA90-C2E6EC3BFCF1}"/>
          </ac:spMkLst>
        </pc:spChg>
      </pc:sldChg>
      <pc:sldChg chg="modSp mod">
        <pc:chgData name="Çiğdem Penn" userId="90cd69a0-418c-4eff-99ed-9024c2f9a8c9" providerId="ADAL" clId="{5DB98734-2394-4C68-9F77-C99DFF7D2C8F}" dt="2023-03-31T02:54:38.960" v="165" actId="6549"/>
        <pc:sldMkLst>
          <pc:docMk/>
          <pc:sldMk cId="3826330101" sldId="517"/>
        </pc:sldMkLst>
        <pc:spChg chg="mod">
          <ac:chgData name="Çiğdem Penn" userId="90cd69a0-418c-4eff-99ed-9024c2f9a8c9" providerId="ADAL" clId="{5DB98734-2394-4C68-9F77-C99DFF7D2C8F}" dt="2023-03-31T02:54:38.960" v="165" actId="6549"/>
          <ac:spMkLst>
            <pc:docMk/>
            <pc:sldMk cId="3826330101" sldId="517"/>
            <ac:spMk id="20" creationId="{44B04514-4A1C-C8EE-DA90-C2E6EC3BFCF1}"/>
          </ac:spMkLst>
        </pc:spChg>
      </pc:sldChg>
      <pc:sldChg chg="modSp mod">
        <pc:chgData name="Çiğdem Penn" userId="90cd69a0-418c-4eff-99ed-9024c2f9a8c9" providerId="ADAL" clId="{5DB98734-2394-4C68-9F77-C99DFF7D2C8F}" dt="2023-03-31T02:59:39.659" v="337" actId="20577"/>
        <pc:sldMkLst>
          <pc:docMk/>
          <pc:sldMk cId="3561126932" sldId="520"/>
        </pc:sldMkLst>
        <pc:spChg chg="mod">
          <ac:chgData name="Çiğdem Penn" userId="90cd69a0-418c-4eff-99ed-9024c2f9a8c9" providerId="ADAL" clId="{5DB98734-2394-4C68-9F77-C99DFF7D2C8F}" dt="2023-03-31T02:59:39.659" v="337" actId="20577"/>
          <ac:spMkLst>
            <pc:docMk/>
            <pc:sldMk cId="3561126932" sldId="520"/>
            <ac:spMk id="39" creationId="{28553168-1C59-87A4-1392-06105B81D568}"/>
          </ac:spMkLst>
        </pc:spChg>
      </pc:sldChg>
      <pc:sldChg chg="modSp mod">
        <pc:chgData name="Çiğdem Penn" userId="90cd69a0-418c-4eff-99ed-9024c2f9a8c9" providerId="ADAL" clId="{5DB98734-2394-4C68-9F77-C99DFF7D2C8F}" dt="2023-03-31T03:00:46.307" v="437" actId="790"/>
        <pc:sldMkLst>
          <pc:docMk/>
          <pc:sldMk cId="178184320" sldId="581"/>
        </pc:sldMkLst>
        <pc:spChg chg="mod">
          <ac:chgData name="Çiğdem Penn" userId="90cd69a0-418c-4eff-99ed-9024c2f9a8c9" providerId="ADAL" clId="{5DB98734-2394-4C68-9F77-C99DFF7D2C8F}" dt="2023-03-31T03:00:46.307" v="437" actId="790"/>
          <ac:spMkLst>
            <pc:docMk/>
            <pc:sldMk cId="178184320" sldId="581"/>
            <ac:spMk id="20" creationId="{44B04514-4A1C-C8EE-DA90-C2E6EC3BFCF1}"/>
          </ac:spMkLst>
        </pc:spChg>
      </pc:sldChg>
      <pc:sldChg chg="modSp mod">
        <pc:chgData name="Çiğdem Penn" userId="90cd69a0-418c-4eff-99ed-9024c2f9a8c9" providerId="ADAL" clId="{5DB98734-2394-4C68-9F77-C99DFF7D2C8F}" dt="2023-03-31T03:00:39.669" v="436" actId="790"/>
        <pc:sldMkLst>
          <pc:docMk/>
          <pc:sldMk cId="4137164818" sldId="582"/>
        </pc:sldMkLst>
        <pc:spChg chg="mod">
          <ac:chgData name="Çiğdem Penn" userId="90cd69a0-418c-4eff-99ed-9024c2f9a8c9" providerId="ADAL" clId="{5DB98734-2394-4C68-9F77-C99DFF7D2C8F}" dt="2023-03-31T03:00:39.669" v="436" actId="790"/>
          <ac:spMkLst>
            <pc:docMk/>
            <pc:sldMk cId="4137164818" sldId="582"/>
            <ac:spMk id="20" creationId="{44B04514-4A1C-C8EE-DA90-C2E6EC3BFCF1}"/>
          </ac:spMkLst>
        </pc:spChg>
      </pc:sldChg>
      <pc:sldChg chg="modSp mod">
        <pc:chgData name="Çiğdem Penn" userId="90cd69a0-418c-4eff-99ed-9024c2f9a8c9" providerId="ADAL" clId="{5DB98734-2394-4C68-9F77-C99DFF7D2C8F}" dt="2023-03-31T03:00:25.114" v="435" actId="790"/>
        <pc:sldMkLst>
          <pc:docMk/>
          <pc:sldMk cId="2231137611" sldId="583"/>
        </pc:sldMkLst>
        <pc:spChg chg="mod">
          <ac:chgData name="Çiğdem Penn" userId="90cd69a0-418c-4eff-99ed-9024c2f9a8c9" providerId="ADAL" clId="{5DB98734-2394-4C68-9F77-C99DFF7D2C8F}" dt="2023-03-31T03:00:25.114" v="435" actId="790"/>
          <ac:spMkLst>
            <pc:docMk/>
            <pc:sldMk cId="2231137611" sldId="583"/>
            <ac:spMk id="20" creationId="{44B04514-4A1C-C8EE-DA90-C2E6EC3BFCF1}"/>
          </ac:spMkLst>
        </pc:spChg>
      </pc:sldChg>
      <pc:sldChg chg="modSp mod">
        <pc:chgData name="Çiğdem Penn" userId="90cd69a0-418c-4eff-99ed-9024c2f9a8c9" providerId="ADAL" clId="{5DB98734-2394-4C68-9F77-C99DFF7D2C8F}" dt="2023-03-31T02:53:30.344" v="125" actId="790"/>
        <pc:sldMkLst>
          <pc:docMk/>
          <pc:sldMk cId="2065340166" sldId="584"/>
        </pc:sldMkLst>
        <pc:spChg chg="mod">
          <ac:chgData name="Çiğdem Penn" userId="90cd69a0-418c-4eff-99ed-9024c2f9a8c9" providerId="ADAL" clId="{5DB98734-2394-4C68-9F77-C99DFF7D2C8F}" dt="2023-03-31T02:53:30.344" v="125" actId="790"/>
          <ac:spMkLst>
            <pc:docMk/>
            <pc:sldMk cId="2065340166" sldId="584"/>
            <ac:spMk id="20" creationId="{44B04514-4A1C-C8EE-DA90-C2E6EC3BFCF1}"/>
          </ac:spMkLst>
        </pc:spChg>
      </pc:sldChg>
      <pc:sldChg chg="modSp mod">
        <pc:chgData name="Çiğdem Penn" userId="90cd69a0-418c-4eff-99ed-9024c2f9a8c9" providerId="ADAL" clId="{5DB98734-2394-4C68-9F77-C99DFF7D2C8F}" dt="2023-03-31T02:55:22.495" v="179" actId="20577"/>
        <pc:sldMkLst>
          <pc:docMk/>
          <pc:sldMk cId="2980254117" sldId="586"/>
        </pc:sldMkLst>
        <pc:spChg chg="mod">
          <ac:chgData name="Çiğdem Penn" userId="90cd69a0-418c-4eff-99ed-9024c2f9a8c9" providerId="ADAL" clId="{5DB98734-2394-4C68-9F77-C99DFF7D2C8F}" dt="2023-03-31T02:55:22.495" v="179" actId="20577"/>
          <ac:spMkLst>
            <pc:docMk/>
            <pc:sldMk cId="2980254117" sldId="586"/>
            <ac:spMk id="20" creationId="{44B04514-4A1C-C8EE-DA90-C2E6EC3BFCF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ibrah\Desktop\DepremCal&#305;&#351;mas&#305;_TabloKapal&#305;larv2%20_ENG.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ibrah\Desktop\DepremCal&#305;&#351;mas&#305;_TabloKapal&#305;larv2%20_ENG.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C:\Users\ibrah\Desktop\DepremCal&#305;&#351;mas&#305;_TabloKapal&#305;larv2%20_ENG.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ibrah\Desktop\DepremCal&#305;&#351;mas&#305;_TabloKapal&#305;larv2%20_ENG.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C:\Users\XSIGHTS%20Client\OneDrive%20-%20XSIGHTS%20ARASTIRMA%20VE%20DANISMANLIK%20A.S\Masa&#252;st&#252;\xsights\Projeler\deprem%20ara&#351;t&#305;rmas&#305;\Tablolar\DepremCal&#305;&#351;mas&#305;_TabloKapal&#305;larv2.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ibrah\Desktop\DepremCal&#305;&#351;mas&#305;_TabloKapal&#305;larv2%20_ENG.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C:\Users\ibrah\Desktop\DepremCal&#305;&#351;mas&#305;_TabloKapal&#305;larv2%20_ENG.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C:\Users\ibrah\Desktop\DepremCal&#305;&#351;mas&#305;_TabloKapal&#305;larv2%20_ENG.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C:\Users\ibrah\Desktop\DepremCal&#305;&#351;mas&#305;_TabloKapal&#305;larvB.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C:\Users\ibrah\Desktop\DepremCal&#305;&#351;mas&#305;_TabloKapal&#305;larvB.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C:\Users\ibrah\Desktop\DepremCal&#305;&#351;mas&#305;_TabloKapal&#305;larvB.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C:\Users\ibrah\Desktop\DepremCal&#305;&#351;mas&#305;_FullTablov2.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C:\Users\ibrah\Desktop\DepremCal&#305;&#351;mas&#305;_FullTablo.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C:\Users\ibrah\Desktop\DepremCal&#305;&#351;mas&#305;_FullTablo.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file:///C:\Users\ibrah\Desktop\DepremCal&#305;&#351;mas&#305;_FullTablo.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C:\Users\ibrah\Desktop\DepremCal&#305;&#351;mas&#305;_FullTablov2.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C:\Users\ibrah\Desktop\DepremCal&#305;&#351;mas&#305;_TabloKapal&#305;larv2%20_ENG.xlsx" TargetMode="External"/></Relationships>
</file>

<file path=ppt/charts/_rels/chart27.xml.rels><?xml version="1.0" encoding="UTF-8" standalone="yes"?>
<Relationships xmlns="http://schemas.openxmlformats.org/package/2006/relationships"><Relationship Id="rId3" Type="http://schemas.openxmlformats.org/officeDocument/2006/relationships/oleObject" Target="file:///C:\Users\ibrah\Desktop\DepremCal&#305;&#351;mas&#305;_TabloKapal&#305;larv2%20_ENG.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ibrah\Desktop\DepremCal&#305;&#351;mas&#305;_TabloKapal&#305;larv2%20_ENG.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file:///C:\Users\ibrah\Desktop\DepremCal&#305;&#351;mas&#305;_TabloKapal&#305;larv2%20_ENG.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ibrah\AppData\Local\Microsoft\Windows\INetCache\Content.Outlook\VZ4R6Z3S\DepremCal&#305;&#351;mas&#305;_TabloKapal&#305;lar%20Dosyas&#305;n&#305;n%20Kopyas&#305;.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ibrah\Desktop\DepremCal&#305;&#351;mas&#305;_TabloKapal&#305;larv2%20_E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ibrah\AppData\Local\Microsoft\Windows\INetCache\Content.Outlook\VZ4R6Z3S\DepremCal&#305;&#351;mas&#305;_TabloKapal&#305;lar%20Dosyas&#305;n&#305;n%20Kopyas&#305;.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ibrah\Desktop\DepremCal&#305;&#351;mas&#305;_TabloKapal&#305;larv2%20_ENG.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ibrah\Desktop\DepremCal&#305;&#351;mas&#305;_TabloKapal&#305;larv2%20_ENG.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ibrah\Desktop\DepremCal&#305;&#351;mas&#305;_TabloKapal&#305;larv2%20_ENG.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ibrah\Desktop\DepremCal&#305;&#351;mas&#305;_TabloKapal&#305;larv2%20_E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inEnd"/>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r>
              <a:rPr lang="en-US" dirty="0"/>
              <a:t>Thinking About Moving to a New Country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1FB-475B-AD5F-9DCF385C0B8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1FB-475B-AD5F-9DCF385C0B8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1FB-475B-AD5F-9DCF385C0B87}"/>
              </c:ext>
            </c:extLst>
          </c:dPt>
          <c:dLbls>
            <c:spPr>
              <a:noFill/>
              <a:ln>
                <a:noFill/>
              </a:ln>
              <a:effectLst/>
            </c:spPr>
            <c:txPr>
              <a:bodyPr rot="0" spcFirstLastPara="1" vertOverflow="ellipsis" vert="horz" wrap="square" anchor="ctr" anchorCtr="1"/>
              <a:lstStyle/>
              <a:p>
                <a:pPr>
                  <a:defRPr sz="1000" b="0" i="0" u="none" strike="noStrike" kern="1200" baseline="0">
                    <a:solidFill>
                      <a:schemeClr val="bg1">
                        <a:lumMod val="9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Perc!$B$101:$B$103</c:f>
              <c:strCache>
                <c:ptCount val="3"/>
                <c:pt idx="0">
                  <c:v>Yes</c:v>
                </c:pt>
                <c:pt idx="1">
                  <c:v>No</c:v>
                </c:pt>
                <c:pt idx="2">
                  <c:v>Undecided</c:v>
                </c:pt>
              </c:strCache>
            </c:strRef>
          </c:cat>
          <c:val>
            <c:numRef>
              <c:f>Perc!$C$101:$C$103</c:f>
              <c:numCache>
                <c:formatCode>0.0</c:formatCode>
                <c:ptCount val="3"/>
                <c:pt idx="0">
                  <c:v>3.0544488711819402</c:v>
                </c:pt>
                <c:pt idx="1">
                  <c:v>94.687915006640097</c:v>
                </c:pt>
                <c:pt idx="2">
                  <c:v>2.2576361221779599</c:v>
                </c:pt>
              </c:numCache>
            </c:numRef>
          </c:val>
          <c:extLst>
            <c:ext xmlns:c16="http://schemas.microsoft.com/office/drawing/2014/chart" uri="{C3380CC4-5D6E-409C-BE32-E72D297353CC}">
              <c16:uniqueId val="{00000006-61FB-475B-AD5F-9DCF385C0B87}"/>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lumOff val="50000"/>
            </a:schemeClr>
          </a:solidFill>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r>
              <a:rPr lang="en-US" dirty="0"/>
              <a:t>Thinking About Moving </a:t>
            </a:r>
            <a:r>
              <a:rPr lang="tr-TR" dirty="0" err="1"/>
              <a:t>to</a:t>
            </a:r>
            <a:r>
              <a:rPr lang="tr-TR" baseline="0" dirty="0"/>
              <a:t> a</a:t>
            </a:r>
            <a:r>
              <a:rPr lang="en-US" dirty="0"/>
              <a:t> New Country</a:t>
            </a:r>
            <a:r>
              <a:rPr lang="tr-TR" dirty="0"/>
              <a:t> (%)</a:t>
            </a:r>
            <a:endParaRPr lang="en-US"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008-4E52-856D-5F5BBD0F7C7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008-4E52-856D-5F5BBD0F7C7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008-4E52-856D-5F5BBD0F7C71}"/>
              </c:ext>
            </c:extLst>
          </c:dPt>
          <c:dLbls>
            <c:spPr>
              <a:noFill/>
              <a:ln>
                <a:noFill/>
              </a:ln>
              <a:effectLst/>
            </c:spPr>
            <c:txPr>
              <a:bodyPr rot="0" spcFirstLastPara="1" vertOverflow="ellipsis" vert="horz" wrap="square" anchor="ctr" anchorCtr="1"/>
              <a:lstStyle/>
              <a:p>
                <a:pPr>
                  <a:defRPr sz="1000" b="0" i="0" u="none" strike="noStrike" kern="1200" baseline="0">
                    <a:solidFill>
                      <a:schemeClr val="bg1">
                        <a:lumMod val="9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Perc!$B$101:$B$103</c:f>
              <c:strCache>
                <c:ptCount val="3"/>
                <c:pt idx="0">
                  <c:v>Yes</c:v>
                </c:pt>
                <c:pt idx="1">
                  <c:v>No</c:v>
                </c:pt>
                <c:pt idx="2">
                  <c:v>Undecided</c:v>
                </c:pt>
              </c:strCache>
            </c:strRef>
          </c:cat>
          <c:val>
            <c:numRef>
              <c:f>Perc!$C$101:$C$103</c:f>
              <c:numCache>
                <c:formatCode>0.0</c:formatCode>
                <c:ptCount val="3"/>
                <c:pt idx="0">
                  <c:v>3.0544488711819402</c:v>
                </c:pt>
                <c:pt idx="1">
                  <c:v>94.687915006640097</c:v>
                </c:pt>
                <c:pt idx="2">
                  <c:v>2.2576361221779599</c:v>
                </c:pt>
              </c:numCache>
            </c:numRef>
          </c:val>
          <c:extLst>
            <c:ext xmlns:c16="http://schemas.microsoft.com/office/drawing/2014/chart" uri="{C3380CC4-5D6E-409C-BE32-E72D297353CC}">
              <c16:uniqueId val="{00000006-C008-4E52-856D-5F5BBD0F7C7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lumOff val="50000"/>
            </a:schemeClr>
          </a:solidFill>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r>
              <a:rPr lang="en-US" dirty="0"/>
              <a:t>Knowledge of What to Do in the Time of an Earthquake</a:t>
            </a:r>
            <a:r>
              <a:rPr lang="tr-TR" baseline="0" dirty="0"/>
              <a:t> (%)</a:t>
            </a:r>
            <a:endParaRPr lang="en-US" dirty="0"/>
          </a:p>
        </c:rich>
      </c:tx>
      <c:layout>
        <c:manualLayout>
          <c:xMode val="edge"/>
          <c:yMode val="edge"/>
          <c:x val="0.13649054049530487"/>
          <c:y val="2.641934797462695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Sayfa1!$AP$2:$AP$6</c:f>
              <c:strCache>
                <c:ptCount val="5"/>
                <c:pt idx="0">
                  <c:v>No, I don't know</c:v>
                </c:pt>
                <c:pt idx="1">
                  <c:v>Yes, I learned by researching myself</c:v>
                </c:pt>
                <c:pt idx="2">
                  <c:v>Yes, I got information through experts in the press/social media</c:v>
                </c:pt>
                <c:pt idx="3">
                  <c:v>Yes, I have gained knowledge by participating in trainings/exercises</c:v>
                </c:pt>
                <c:pt idx="4">
                  <c:v>Yes, I gained knowledge by being a member of voluntary organizations on the subject.</c:v>
                </c:pt>
              </c:strCache>
            </c:strRef>
          </c:cat>
          <c:val>
            <c:numRef>
              <c:f>Sayfa1!$AQ$2:$AQ$6</c:f>
              <c:numCache>
                <c:formatCode>0.0</c:formatCode>
                <c:ptCount val="5"/>
                <c:pt idx="0">
                  <c:v>15.1394422310757</c:v>
                </c:pt>
                <c:pt idx="1">
                  <c:v>71.580345285524601</c:v>
                </c:pt>
                <c:pt idx="2">
                  <c:v>60.956175298804801</c:v>
                </c:pt>
                <c:pt idx="3">
                  <c:v>5.5776892430278897</c:v>
                </c:pt>
                <c:pt idx="4">
                  <c:v>0.92961487383798103</c:v>
                </c:pt>
              </c:numCache>
            </c:numRef>
          </c:val>
          <c:extLst>
            <c:ext xmlns:c16="http://schemas.microsoft.com/office/drawing/2014/chart" uri="{C3380CC4-5D6E-409C-BE32-E72D297353CC}">
              <c16:uniqueId val="{00000000-6710-431F-9302-821B8D982F52}"/>
            </c:ext>
          </c:extLst>
        </c:ser>
        <c:dLbls>
          <c:showLegendKey val="0"/>
          <c:showVal val="1"/>
          <c:showCatName val="0"/>
          <c:showSerName val="0"/>
          <c:showPercent val="0"/>
          <c:showBubbleSize val="0"/>
        </c:dLbls>
        <c:gapWidth val="150"/>
        <c:overlap val="-25"/>
        <c:axId val="712815168"/>
        <c:axId val="712813528"/>
      </c:barChart>
      <c:catAx>
        <c:axId val="712815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crossAx val="712813528"/>
        <c:crosses val="autoZero"/>
        <c:auto val="1"/>
        <c:lblAlgn val="ctr"/>
        <c:lblOffset val="100"/>
        <c:noMultiLvlLbl val="0"/>
      </c:catAx>
      <c:valAx>
        <c:axId val="712813528"/>
        <c:scaling>
          <c:orientation val="minMax"/>
        </c:scaling>
        <c:delete val="1"/>
        <c:axPos val="b"/>
        <c:numFmt formatCode="0.0" sourceLinked="1"/>
        <c:majorTickMark val="none"/>
        <c:minorTickMark val="none"/>
        <c:tickLblPos val="nextTo"/>
        <c:crossAx val="7128151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50000"/>
              <a:lumOff val="50000"/>
            </a:schemeClr>
          </a:solidFill>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r>
              <a:rPr lang="tr-TR" dirty="0" err="1"/>
              <a:t>Preparations</a:t>
            </a:r>
            <a:r>
              <a:rPr lang="tr-TR" dirty="0"/>
              <a:t> </a:t>
            </a:r>
            <a:r>
              <a:rPr lang="tr-TR" dirty="0" err="1"/>
              <a:t>for</a:t>
            </a:r>
            <a:r>
              <a:rPr lang="tr-TR" dirty="0"/>
              <a:t> </a:t>
            </a:r>
            <a:r>
              <a:rPr lang="tr-TR" dirty="0" err="1"/>
              <a:t>Earthquake</a:t>
            </a:r>
            <a:r>
              <a:rPr lang="tr-TR" dirty="0"/>
              <a:t> (%)</a:t>
            </a:r>
          </a:p>
        </c:rich>
      </c:tx>
      <c:layout>
        <c:manualLayout>
          <c:xMode val="edge"/>
          <c:yMode val="edge"/>
          <c:x val="0.34071926322444368"/>
          <c:y val="4.399168172109966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Sayfa1!$AX$2:$AX$10</c:f>
              <c:strCache>
                <c:ptCount val="9"/>
                <c:pt idx="0">
                  <c:v>I didn't make any preparations.</c:v>
                </c:pt>
                <c:pt idx="1">
                  <c:v>I prepared an earthquake bag.</c:v>
                </c:pt>
                <c:pt idx="2">
                  <c:v>I fixed the furnitures that are likely to fall.</c:v>
                </c:pt>
                <c:pt idx="3">
                  <c:v>I prepared a family disaster plan.</c:v>
                </c:pt>
                <c:pt idx="4">
                  <c:v>I determined the safe areas where I can take shelter in case of an earthquake.</c:v>
                </c:pt>
                <c:pt idx="5">
                  <c:v>I learned about safe meeting areas</c:v>
                </c:pt>
                <c:pt idx="6">
                  <c:v>I downloaded applications/saved necessary phone numbers to my phone that might be useful during earthquakes/under a dent.</c:v>
                </c:pt>
                <c:pt idx="7">
                  <c:v>I did research/trained on what to do in case of an earthquake.</c:v>
                </c:pt>
                <c:pt idx="8">
                  <c:v>I participated in an earthquake drill at my place of residence/work.</c:v>
                </c:pt>
              </c:strCache>
            </c:strRef>
          </c:cat>
          <c:val>
            <c:numRef>
              <c:f>Sayfa1!$AY$2:$AY$10</c:f>
              <c:numCache>
                <c:formatCode>0.0</c:formatCode>
                <c:ptCount val="9"/>
                <c:pt idx="0">
                  <c:v>20.2</c:v>
                </c:pt>
                <c:pt idx="1">
                  <c:v>68.099999999999994</c:v>
                </c:pt>
                <c:pt idx="2">
                  <c:v>50.5</c:v>
                </c:pt>
                <c:pt idx="3">
                  <c:v>40.200000000000003</c:v>
                </c:pt>
                <c:pt idx="4">
                  <c:v>23.6</c:v>
                </c:pt>
                <c:pt idx="5">
                  <c:v>9.6</c:v>
                </c:pt>
                <c:pt idx="6">
                  <c:v>6.6</c:v>
                </c:pt>
                <c:pt idx="7">
                  <c:v>5</c:v>
                </c:pt>
                <c:pt idx="8">
                  <c:v>3.6</c:v>
                </c:pt>
              </c:numCache>
            </c:numRef>
          </c:val>
          <c:extLst>
            <c:ext xmlns:c16="http://schemas.microsoft.com/office/drawing/2014/chart" uri="{C3380CC4-5D6E-409C-BE32-E72D297353CC}">
              <c16:uniqueId val="{00000000-3121-4575-A0AB-5BB52BDE22B7}"/>
            </c:ext>
          </c:extLst>
        </c:ser>
        <c:dLbls>
          <c:showLegendKey val="0"/>
          <c:showVal val="1"/>
          <c:showCatName val="0"/>
          <c:showSerName val="0"/>
          <c:showPercent val="0"/>
          <c:showBubbleSize val="0"/>
        </c:dLbls>
        <c:gapWidth val="150"/>
        <c:overlap val="-25"/>
        <c:axId val="712815168"/>
        <c:axId val="712813528"/>
      </c:barChart>
      <c:catAx>
        <c:axId val="712815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crossAx val="712813528"/>
        <c:crosses val="autoZero"/>
        <c:auto val="1"/>
        <c:lblAlgn val="ctr"/>
        <c:lblOffset val="100"/>
        <c:noMultiLvlLbl val="0"/>
      </c:catAx>
      <c:valAx>
        <c:axId val="712813528"/>
        <c:scaling>
          <c:orientation val="minMax"/>
        </c:scaling>
        <c:delete val="1"/>
        <c:axPos val="b"/>
        <c:numFmt formatCode="0.0" sourceLinked="1"/>
        <c:majorTickMark val="none"/>
        <c:minorTickMark val="none"/>
        <c:tickLblPos val="nextTo"/>
        <c:crossAx val="7128151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50000"/>
              <a:lumOff val="50000"/>
            </a:schemeClr>
          </a:solidFill>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r>
              <a:rPr lang="tr-TR" dirty="0"/>
              <a:t>Depremden Etkilenenlere Nakdi Yardım Yapma (%)</a:t>
            </a:r>
            <a:endParaRPr lang="en-US"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lumOff val="50000"/>
            </a:schemeClr>
          </a:solidFill>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r>
              <a:rPr lang="en-US" dirty="0"/>
              <a:t>Providing Cash Aid to Those Affected </a:t>
            </a:r>
            <a:endParaRPr lang="tr-TR" dirty="0"/>
          </a:p>
          <a:p>
            <a:pPr>
              <a:defRPr b="1"/>
            </a:pPr>
            <a:r>
              <a:rPr lang="en-US" dirty="0"/>
              <a:t>by the Earthquake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81F-4F18-8817-7D33B9792C1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81F-4F18-8817-7D33B9792C1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81F-4F18-8817-7D33B9792C14}"/>
              </c:ext>
            </c:extLst>
          </c:dPt>
          <c:dLbls>
            <c:spPr>
              <a:noFill/>
              <a:ln>
                <a:noFill/>
              </a:ln>
              <a:effectLst/>
            </c:spPr>
            <c:txPr>
              <a:bodyPr rot="0" spcFirstLastPara="1" vertOverflow="ellipsis" vert="horz" wrap="square" anchor="ctr" anchorCtr="1"/>
              <a:lstStyle/>
              <a:p>
                <a:pPr>
                  <a:defRPr sz="1000" b="0" i="0" u="none" strike="noStrike" kern="1200" baseline="0">
                    <a:solidFill>
                      <a:schemeClr val="bg1">
                        <a:lumMod val="9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Perc!$B$121:$B$122</c:f>
              <c:strCache>
                <c:ptCount val="2"/>
                <c:pt idx="0">
                  <c:v>Yes</c:v>
                </c:pt>
                <c:pt idx="1">
                  <c:v>No</c:v>
                </c:pt>
              </c:strCache>
            </c:strRef>
          </c:cat>
          <c:val>
            <c:numRef>
              <c:f>Perc!$C$121:$C$122</c:f>
              <c:numCache>
                <c:formatCode>0.0</c:formatCode>
                <c:ptCount val="2"/>
                <c:pt idx="0">
                  <c:v>83.930942895086304</c:v>
                </c:pt>
                <c:pt idx="1">
                  <c:v>16.0690571049137</c:v>
                </c:pt>
              </c:numCache>
            </c:numRef>
          </c:val>
          <c:extLst>
            <c:ext xmlns:c16="http://schemas.microsoft.com/office/drawing/2014/chart" uri="{C3380CC4-5D6E-409C-BE32-E72D297353CC}">
              <c16:uniqueId val="{00000006-581F-4F18-8817-7D33B9792C1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solidFill>
            <a:schemeClr val="tx1">
              <a:lumMod val="50000"/>
              <a:lumOff val="50000"/>
            </a:schemeClr>
          </a:solidFill>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r>
              <a:rPr lang="en-US" dirty="0"/>
              <a:t>Providing In-kind Aid to Those Affected </a:t>
            </a:r>
            <a:endParaRPr lang="tr-TR" dirty="0"/>
          </a:p>
          <a:p>
            <a:pPr>
              <a:defRPr b="1"/>
            </a:pPr>
            <a:r>
              <a:rPr lang="en-US" dirty="0"/>
              <a:t>by the Earthquake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4B-44CB-B0D6-0F8EB91D535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04B-44CB-B0D6-0F8EB91D5356}"/>
              </c:ext>
            </c:extLst>
          </c:dPt>
          <c:dLbls>
            <c:spPr>
              <a:noFill/>
              <a:ln>
                <a:noFill/>
              </a:ln>
              <a:effectLst/>
            </c:spPr>
            <c:txPr>
              <a:bodyPr rot="0" spcFirstLastPara="1" vertOverflow="ellipsis" vert="horz" wrap="square" anchor="ctr" anchorCtr="1"/>
              <a:lstStyle/>
              <a:p>
                <a:pPr>
                  <a:defRPr sz="1000" b="0" i="0" u="none" strike="noStrike" kern="1200" baseline="0">
                    <a:solidFill>
                      <a:schemeClr val="bg1">
                        <a:lumMod val="9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Sayfa1!$BE$9:$BE$10</c:f>
              <c:strCache>
                <c:ptCount val="2"/>
                <c:pt idx="0">
                  <c:v>Yes</c:v>
                </c:pt>
                <c:pt idx="1">
                  <c:v>No</c:v>
                </c:pt>
              </c:strCache>
            </c:strRef>
          </c:cat>
          <c:val>
            <c:numRef>
              <c:f>Sayfa1!$BF$9:$BF$10</c:f>
              <c:numCache>
                <c:formatCode>General</c:formatCode>
                <c:ptCount val="2"/>
                <c:pt idx="0">
                  <c:v>46.7</c:v>
                </c:pt>
                <c:pt idx="1">
                  <c:v>53.3</c:v>
                </c:pt>
              </c:numCache>
            </c:numRef>
          </c:val>
          <c:extLst>
            <c:ext xmlns:c16="http://schemas.microsoft.com/office/drawing/2014/chart" uri="{C3380CC4-5D6E-409C-BE32-E72D297353CC}">
              <c16:uniqueId val="{00000004-F04B-44CB-B0D6-0F8EB91D5356}"/>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1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lumOff val="50000"/>
            </a:schemeClr>
          </a:solidFill>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r>
              <a:rPr lang="en-US" sz="1400" b="1" i="0" baseline="0" dirty="0">
                <a:effectLst/>
              </a:rPr>
              <a:t>In-kind Aid </a:t>
            </a:r>
            <a:r>
              <a:rPr lang="tr-TR" sz="1400" b="1" i="0" baseline="0" dirty="0" err="1">
                <a:effectLst/>
              </a:rPr>
              <a:t>Types</a:t>
            </a:r>
            <a:r>
              <a:rPr lang="tr-TR" sz="1400" b="1" i="0" baseline="0" dirty="0">
                <a:effectLst/>
              </a:rPr>
              <a:t> </a:t>
            </a:r>
            <a:r>
              <a:rPr lang="en-US" sz="1400" b="1" i="0" baseline="0" dirty="0">
                <a:effectLst/>
              </a:rPr>
              <a:t>(%)</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Sayfa1!$BK$3:$BK$8</c:f>
              <c:strCache>
                <c:ptCount val="6"/>
                <c:pt idx="0">
                  <c:v>Yes- Food aid</c:v>
                </c:pt>
                <c:pt idx="1">
                  <c:v>Yes- Clothing</c:v>
                </c:pt>
                <c:pt idx="2">
                  <c:v>Yes- Cleaning material</c:v>
                </c:pt>
                <c:pt idx="3">
                  <c:v>Yes – Blanket</c:v>
                </c:pt>
                <c:pt idx="4">
                  <c:v>Yes – Hygiene products (soap, diapers, toilet paper etc.)</c:v>
                </c:pt>
                <c:pt idx="5">
                  <c:v>Yes – Other</c:v>
                </c:pt>
              </c:strCache>
            </c:strRef>
          </c:cat>
          <c:val>
            <c:numRef>
              <c:f>Sayfa1!$BL$3:$BL$8</c:f>
              <c:numCache>
                <c:formatCode>0.0</c:formatCode>
                <c:ptCount val="6"/>
                <c:pt idx="0">
                  <c:v>29.6</c:v>
                </c:pt>
                <c:pt idx="1">
                  <c:v>26.4</c:v>
                </c:pt>
                <c:pt idx="2">
                  <c:v>17</c:v>
                </c:pt>
                <c:pt idx="3">
                  <c:v>16.399999999999999</c:v>
                </c:pt>
                <c:pt idx="4">
                  <c:v>9.1</c:v>
                </c:pt>
                <c:pt idx="5">
                  <c:v>1.59362549800797</c:v>
                </c:pt>
              </c:numCache>
            </c:numRef>
          </c:val>
          <c:extLst>
            <c:ext xmlns:c16="http://schemas.microsoft.com/office/drawing/2014/chart" uri="{C3380CC4-5D6E-409C-BE32-E72D297353CC}">
              <c16:uniqueId val="{00000000-D16B-4046-865C-85E226EB98ED}"/>
            </c:ext>
          </c:extLst>
        </c:ser>
        <c:dLbls>
          <c:showLegendKey val="0"/>
          <c:showVal val="1"/>
          <c:showCatName val="0"/>
          <c:showSerName val="0"/>
          <c:showPercent val="0"/>
          <c:showBubbleSize val="0"/>
        </c:dLbls>
        <c:gapWidth val="150"/>
        <c:overlap val="-25"/>
        <c:axId val="712815168"/>
        <c:axId val="712813528"/>
      </c:barChart>
      <c:catAx>
        <c:axId val="712815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crossAx val="712813528"/>
        <c:crosses val="autoZero"/>
        <c:auto val="1"/>
        <c:lblAlgn val="ctr"/>
        <c:lblOffset val="100"/>
        <c:noMultiLvlLbl val="0"/>
      </c:catAx>
      <c:valAx>
        <c:axId val="712813528"/>
        <c:scaling>
          <c:orientation val="minMax"/>
        </c:scaling>
        <c:delete val="1"/>
        <c:axPos val="b"/>
        <c:numFmt formatCode="0.0" sourceLinked="1"/>
        <c:majorTickMark val="none"/>
        <c:minorTickMark val="none"/>
        <c:tickLblPos val="nextTo"/>
        <c:crossAx val="7128151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50000"/>
              <a:lumOff val="50000"/>
            </a:schemeClr>
          </a:solidFill>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r>
              <a:rPr lang="en-US" dirty="0"/>
              <a:t>Social Unity and Solidarity</a:t>
            </a:r>
            <a:r>
              <a:rPr lang="tr-TR" dirty="0"/>
              <a:t> </a:t>
            </a:r>
            <a:r>
              <a:rPr lang="tr-TR" dirty="0" err="1"/>
              <a:t>Change</a:t>
            </a:r>
            <a:r>
              <a:rPr lang="en-US" dirty="0"/>
              <a:t> After the Earthquake</a:t>
            </a:r>
            <a:r>
              <a:rPr lang="tr-TR" dirty="0"/>
              <a:t> (%)</a:t>
            </a:r>
            <a:endParaRPr lang="en-US"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BC6-47A7-BE4E-FCCA2409CBB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BC6-47A7-BE4E-FCCA2409CB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BC6-47A7-BE4E-FCCA2409CBB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BC6-47A7-BE4E-FCCA2409CBB4}"/>
              </c:ext>
            </c:extLst>
          </c:dPt>
          <c:dLbls>
            <c:spPr>
              <a:noFill/>
              <a:ln>
                <a:noFill/>
              </a:ln>
              <a:effectLst/>
            </c:spPr>
            <c:txPr>
              <a:bodyPr rot="0" spcFirstLastPara="1" vertOverflow="ellipsis" vert="horz" wrap="square" anchor="ctr" anchorCtr="1"/>
              <a:lstStyle/>
              <a:p>
                <a:pPr>
                  <a:defRPr sz="1000" b="0" i="0" u="none" strike="noStrike" kern="1200" baseline="0">
                    <a:solidFill>
                      <a:schemeClr val="bg1">
                        <a:lumMod val="9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Perc!$B$723:$B$726</c:f>
              <c:strCache>
                <c:ptCount val="4"/>
                <c:pt idx="0">
                  <c:v>Increased</c:v>
                </c:pt>
                <c:pt idx="1">
                  <c:v>Decreased</c:v>
                </c:pt>
                <c:pt idx="2">
                  <c:v>Did not change</c:v>
                </c:pt>
                <c:pt idx="3">
                  <c:v>I have no idea/I do not know</c:v>
                </c:pt>
              </c:strCache>
            </c:strRef>
          </c:cat>
          <c:val>
            <c:numRef>
              <c:f>Perc!$C$723:$C$726</c:f>
              <c:numCache>
                <c:formatCode>0.0</c:formatCode>
                <c:ptCount val="4"/>
                <c:pt idx="0">
                  <c:v>89.625</c:v>
                </c:pt>
                <c:pt idx="1">
                  <c:v>4.125</c:v>
                </c:pt>
                <c:pt idx="2">
                  <c:v>5.625</c:v>
                </c:pt>
                <c:pt idx="3">
                  <c:v>0.625</c:v>
                </c:pt>
              </c:numCache>
            </c:numRef>
          </c:val>
          <c:extLst>
            <c:ext xmlns:c16="http://schemas.microsoft.com/office/drawing/2014/chart" uri="{C3380CC4-5D6E-409C-BE32-E72D297353CC}">
              <c16:uniqueId val="{00000008-ABC6-47A7-BE4E-FCCA2409CBB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lumOff val="50000"/>
            </a:schemeClr>
          </a:solidFill>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50000"/>
                    <a:lumOff val="50000"/>
                  </a:schemeClr>
                </a:solidFill>
                <a:latin typeface="+mn-lt"/>
                <a:ea typeface="+mn-ea"/>
                <a:cs typeface="+mn-cs"/>
              </a:defRPr>
            </a:pPr>
            <a:r>
              <a:rPr lang="en-US" b="1" dirty="0">
                <a:solidFill>
                  <a:schemeClr val="tx1">
                    <a:lumMod val="50000"/>
                    <a:lumOff val="50000"/>
                  </a:schemeClr>
                </a:solidFill>
              </a:rPr>
              <a:t>Social Unity and Solidarity </a:t>
            </a:r>
            <a:r>
              <a:rPr lang="tr-TR" b="1" dirty="0" err="1">
                <a:solidFill>
                  <a:schemeClr val="tx1">
                    <a:lumMod val="50000"/>
                    <a:lumOff val="50000"/>
                  </a:schemeClr>
                </a:solidFill>
              </a:rPr>
              <a:t>Change</a:t>
            </a:r>
            <a:r>
              <a:rPr lang="tr-TR" b="1" dirty="0">
                <a:solidFill>
                  <a:schemeClr val="tx1">
                    <a:lumMod val="50000"/>
                    <a:lumOff val="50000"/>
                  </a:schemeClr>
                </a:solidFill>
              </a:rPr>
              <a:t> </a:t>
            </a:r>
          </a:p>
          <a:p>
            <a:pPr>
              <a:defRPr>
                <a:solidFill>
                  <a:schemeClr val="tx1">
                    <a:lumMod val="50000"/>
                    <a:lumOff val="50000"/>
                  </a:schemeClr>
                </a:solidFill>
              </a:defRPr>
            </a:pPr>
            <a:r>
              <a:rPr lang="en-US" b="1" dirty="0">
                <a:solidFill>
                  <a:schemeClr val="tx1">
                    <a:lumMod val="50000"/>
                    <a:lumOff val="50000"/>
                  </a:schemeClr>
                </a:solidFill>
              </a:rPr>
              <a:t>After the Earthquake</a:t>
            </a:r>
          </a:p>
        </c:rich>
      </c:tx>
      <c:layout>
        <c:manualLayout>
          <c:xMode val="edge"/>
          <c:yMode val="edge"/>
          <c:x val="0.24560207596820668"/>
          <c:y val="3.476958505683815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0.33530575171665317"/>
          <c:y val="0.16882447424722463"/>
          <c:w val="0.61096964625539951"/>
          <c:h val="0.61044308266197966"/>
        </c:manualLayout>
      </c:layout>
      <c:barChart>
        <c:barDir val="bar"/>
        <c:grouping val="clustered"/>
        <c:varyColors val="0"/>
        <c:ser>
          <c:idx val="0"/>
          <c:order val="0"/>
          <c:tx>
            <c:strRef>
              <c:f>Sayfa1!$B$26</c:f>
              <c:strCache>
                <c:ptCount val="1"/>
                <c:pt idx="0">
                  <c:v>I was in the earthquake zone.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Sayfa1!$A$27:$A$30</c:f>
              <c:strCache>
                <c:ptCount val="4"/>
                <c:pt idx="0">
                  <c:v>Increased</c:v>
                </c:pt>
                <c:pt idx="1">
                  <c:v>Decreased</c:v>
                </c:pt>
                <c:pt idx="2">
                  <c:v>Did not change</c:v>
                </c:pt>
                <c:pt idx="3">
                  <c:v>I have no idea/I do not know</c:v>
                </c:pt>
              </c:strCache>
            </c:strRef>
          </c:cat>
          <c:val>
            <c:numRef>
              <c:f>Sayfa1!$B$27:$B$30</c:f>
              <c:numCache>
                <c:formatCode>0.0</c:formatCode>
                <c:ptCount val="4"/>
                <c:pt idx="0">
                  <c:v>61.702127659574501</c:v>
                </c:pt>
                <c:pt idx="1">
                  <c:v>10.6382978723404</c:v>
                </c:pt>
                <c:pt idx="2">
                  <c:v>25.531914893617</c:v>
                </c:pt>
                <c:pt idx="3">
                  <c:v>2.12765957446809</c:v>
                </c:pt>
              </c:numCache>
            </c:numRef>
          </c:val>
          <c:extLst>
            <c:ext xmlns:c16="http://schemas.microsoft.com/office/drawing/2014/chart" uri="{C3380CC4-5D6E-409C-BE32-E72D297353CC}">
              <c16:uniqueId val="{00000000-775A-4916-9A60-14878D386F1A}"/>
            </c:ext>
          </c:extLst>
        </c:ser>
        <c:ser>
          <c:idx val="1"/>
          <c:order val="1"/>
          <c:tx>
            <c:strRef>
              <c:f>Perc!$E$2</c:f>
              <c:strCache>
                <c:ptCount val="1"/>
                <c:pt idx="0">
                  <c:v>I was not in the earthquake zone.</c:v>
                </c:pt>
              </c:strCache>
            </c:strRef>
          </c:tx>
          <c:spPr>
            <a:solidFill>
              <a:srgbClr val="F79646">
                <a:lumMod val="75000"/>
              </a:srgbClr>
            </a:solidFill>
            <a:ln>
              <a:noFill/>
            </a:ln>
            <a:effectLst/>
          </c:spPr>
          <c:invertIfNegative val="0"/>
          <c:dLbls>
            <c:dLbl>
              <c:idx val="0"/>
              <c:tx>
                <c:rich>
                  <a:bodyPr/>
                  <a:lstStyle/>
                  <a:p>
                    <a:r>
                      <a:rPr lang="en-US"/>
                      <a:t>91,4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75A-4916-9A60-14878D386F1A}"/>
                </c:ext>
              </c:extLst>
            </c:dLbl>
            <c:dLbl>
              <c:idx val="1"/>
              <c:tx>
                <c:rich>
                  <a:bodyPr/>
                  <a:lstStyle/>
                  <a:p>
                    <a:r>
                      <a:rPr lang="en-US"/>
                      <a:t>3,7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75A-4916-9A60-14878D386F1A}"/>
                </c:ext>
              </c:extLst>
            </c:dLbl>
            <c:dLbl>
              <c:idx val="2"/>
              <c:tx>
                <c:rich>
                  <a:bodyPr/>
                  <a:lstStyle/>
                  <a:p>
                    <a:r>
                      <a:rPr lang="en-US"/>
                      <a:t>4,4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75A-4916-9A60-14878D386F1A}"/>
                </c:ext>
              </c:extLst>
            </c:dLbl>
            <c:dLbl>
              <c:idx val="3"/>
              <c:tx>
                <c:rich>
                  <a:bodyPr/>
                  <a:lstStyle/>
                  <a:p>
                    <a:r>
                      <a:rPr lang="en-US"/>
                      <a:t>0,5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75A-4916-9A60-14878D386F1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Sayfa1!$A$27:$A$30</c:f>
              <c:strCache>
                <c:ptCount val="4"/>
                <c:pt idx="0">
                  <c:v>Increased</c:v>
                </c:pt>
                <c:pt idx="1">
                  <c:v>Decreased</c:v>
                </c:pt>
                <c:pt idx="2">
                  <c:v>Did not change</c:v>
                </c:pt>
                <c:pt idx="3">
                  <c:v>I have no idea/I do not know</c:v>
                </c:pt>
              </c:strCache>
            </c:strRef>
          </c:cat>
          <c:val>
            <c:numRef>
              <c:f>Perc!$E$723:$E$726</c:f>
              <c:numCache>
                <c:formatCode>0.0</c:formatCode>
                <c:ptCount val="4"/>
                <c:pt idx="0">
                  <c:v>91.367861885790205</c:v>
                </c:pt>
                <c:pt idx="1">
                  <c:v>3.7184594953519299</c:v>
                </c:pt>
                <c:pt idx="2">
                  <c:v>4.3824701195219102</c:v>
                </c:pt>
                <c:pt idx="3">
                  <c:v>0.53120849933598902</c:v>
                </c:pt>
              </c:numCache>
            </c:numRef>
          </c:val>
          <c:extLst>
            <c:ext xmlns:c16="http://schemas.microsoft.com/office/drawing/2014/chart" uri="{C3380CC4-5D6E-409C-BE32-E72D297353CC}">
              <c16:uniqueId val="{00000005-775A-4916-9A60-14878D386F1A}"/>
            </c:ext>
          </c:extLst>
        </c:ser>
        <c:dLbls>
          <c:dLblPos val="outEnd"/>
          <c:showLegendKey val="0"/>
          <c:showVal val="1"/>
          <c:showCatName val="0"/>
          <c:showSerName val="0"/>
          <c:showPercent val="0"/>
          <c:showBubbleSize val="0"/>
        </c:dLbls>
        <c:gapWidth val="182"/>
        <c:axId val="1091101263"/>
        <c:axId val="1248085519"/>
      </c:barChart>
      <c:catAx>
        <c:axId val="10911012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crossAx val="1248085519"/>
        <c:crosses val="autoZero"/>
        <c:auto val="1"/>
        <c:lblAlgn val="ctr"/>
        <c:lblOffset val="100"/>
        <c:noMultiLvlLbl val="0"/>
      </c:catAx>
      <c:valAx>
        <c:axId val="1248085519"/>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1101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r>
              <a:rPr lang="en-US" dirty="0"/>
              <a:t>Opinions on Transition to Face-to-Face Education</a:t>
            </a:r>
            <a:r>
              <a:rPr lang="tr-TR" dirty="0"/>
              <a:t> (%)</a:t>
            </a:r>
            <a:endParaRPr lang="en-US"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3E9-48DE-9B5D-C4DCD6688DF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3E9-48DE-9B5D-C4DCD6688DF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3E9-48DE-9B5D-C4DCD6688DF5}"/>
              </c:ext>
            </c:extLst>
          </c:dPt>
          <c:dLbls>
            <c:spPr>
              <a:noFill/>
              <a:ln>
                <a:noFill/>
              </a:ln>
              <a:effectLst/>
            </c:spPr>
            <c:txPr>
              <a:bodyPr rot="0" spcFirstLastPara="1" vertOverflow="ellipsis" vert="horz" wrap="square" anchor="ctr" anchorCtr="1"/>
              <a:lstStyle/>
              <a:p>
                <a:pPr>
                  <a:defRPr sz="1000" b="0" i="0" u="none" strike="noStrike" kern="1200" baseline="0">
                    <a:solidFill>
                      <a:schemeClr val="bg1">
                        <a:lumMod val="9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Perc!$B$748:$B$750</c:f>
              <c:strCache>
                <c:ptCount val="3"/>
                <c:pt idx="0">
                  <c:v>Yes</c:v>
                </c:pt>
                <c:pt idx="1">
                  <c:v>No</c:v>
                </c:pt>
                <c:pt idx="2">
                  <c:v>I have no idea/I do not know</c:v>
                </c:pt>
              </c:strCache>
            </c:strRef>
          </c:cat>
          <c:val>
            <c:numRef>
              <c:f>Perc!$C$748:$C$750</c:f>
              <c:numCache>
                <c:formatCode>0.0</c:formatCode>
                <c:ptCount val="3"/>
                <c:pt idx="0">
                  <c:v>83.625</c:v>
                </c:pt>
                <c:pt idx="1">
                  <c:v>14.125</c:v>
                </c:pt>
                <c:pt idx="2">
                  <c:v>2.25</c:v>
                </c:pt>
              </c:numCache>
            </c:numRef>
          </c:val>
          <c:extLst>
            <c:ext xmlns:c16="http://schemas.microsoft.com/office/drawing/2014/chart" uri="{C3380CC4-5D6E-409C-BE32-E72D297353CC}">
              <c16:uniqueId val="{00000006-53E9-48DE-9B5D-C4DCD6688DF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lumOff val="50000"/>
            </a:schemeClr>
          </a:solidFill>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r>
              <a:rPr lang="en-US" dirty="0"/>
              <a:t>Expectations from Brands After the Earthquake</a:t>
            </a:r>
            <a:r>
              <a:rPr lang="tr-TR" dirty="0"/>
              <a:t>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(Sayfa1!$A$1,Sayfa1!$A$3:$A$14)</c:f>
              <c:strCache>
                <c:ptCount val="13"/>
                <c:pt idx="0">
                  <c:v>I have no idea/I do not know</c:v>
                </c:pt>
                <c:pt idx="1">
                  <c:v>Providing food aid</c:v>
                </c:pt>
                <c:pt idx="2">
                  <c:v>Clothing assistance</c:v>
                </c:pt>
                <c:pt idx="3">
                  <c:v>Providing shelter assistance</c:v>
                </c:pt>
                <c:pt idx="4">
                  <c:v>Providing assistance</c:v>
                </c:pt>
                <c:pt idx="5">
                  <c:v>Assistance with the heater</c:v>
                </c:pt>
                <c:pt idx="6">
                  <c:v>Baby and child products assistance</c:v>
                </c:pt>
                <c:pt idx="7">
                  <c:v>Providing financial aid</c:v>
                </c:pt>
                <c:pt idx="8">
                  <c:v>Providing medical product and equipment assistance</c:v>
                </c:pt>
                <c:pt idx="9">
                  <c:v>Providing hygiene products assistance</c:v>
                </c:pt>
                <c:pt idx="10">
                  <c:v>Providing technological product assistance</c:v>
                </c:pt>
                <c:pt idx="11">
                  <c:v>Blanket/ Quilt/ Sleeping Bag Aid</c:v>
                </c:pt>
                <c:pt idx="12">
                  <c:v>Providing job opportunities</c:v>
                </c:pt>
              </c:strCache>
              <c:extLst/>
            </c:strRef>
          </c:cat>
          <c:val>
            <c:numRef>
              <c:f>(Sayfa1!$B$1,Sayfa1!$B$3:$B$14)</c:f>
              <c:numCache>
                <c:formatCode>0.0</c:formatCode>
                <c:ptCount val="13"/>
                <c:pt idx="0">
                  <c:v>16.75</c:v>
                </c:pt>
                <c:pt idx="1">
                  <c:v>29</c:v>
                </c:pt>
                <c:pt idx="2">
                  <c:v>24</c:v>
                </c:pt>
                <c:pt idx="3">
                  <c:v>20.875</c:v>
                </c:pt>
                <c:pt idx="4">
                  <c:v>19.875</c:v>
                </c:pt>
                <c:pt idx="5">
                  <c:v>13.625</c:v>
                </c:pt>
                <c:pt idx="6">
                  <c:v>11.875</c:v>
                </c:pt>
                <c:pt idx="7">
                  <c:v>11.875</c:v>
                </c:pt>
                <c:pt idx="8">
                  <c:v>11.125</c:v>
                </c:pt>
                <c:pt idx="9">
                  <c:v>9.875</c:v>
                </c:pt>
                <c:pt idx="10">
                  <c:v>7.625</c:v>
                </c:pt>
                <c:pt idx="11">
                  <c:v>6.75</c:v>
                </c:pt>
                <c:pt idx="12">
                  <c:v>0.375</c:v>
                </c:pt>
              </c:numCache>
              <c:extLst/>
            </c:numRef>
          </c:val>
          <c:extLst>
            <c:ext xmlns:c16="http://schemas.microsoft.com/office/drawing/2014/chart" uri="{C3380CC4-5D6E-409C-BE32-E72D297353CC}">
              <c16:uniqueId val="{00000000-2610-4F5B-92FF-480544FBC1DB}"/>
            </c:ext>
          </c:extLst>
        </c:ser>
        <c:dLbls>
          <c:showLegendKey val="0"/>
          <c:showVal val="1"/>
          <c:showCatName val="0"/>
          <c:showSerName val="0"/>
          <c:showPercent val="0"/>
          <c:showBubbleSize val="0"/>
        </c:dLbls>
        <c:gapWidth val="150"/>
        <c:overlap val="-25"/>
        <c:axId val="1091101263"/>
        <c:axId val="1248085519"/>
      </c:barChart>
      <c:catAx>
        <c:axId val="10911012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crossAx val="1248085519"/>
        <c:crosses val="autoZero"/>
        <c:auto val="1"/>
        <c:lblAlgn val="ctr"/>
        <c:lblOffset val="100"/>
        <c:noMultiLvlLbl val="0"/>
      </c:catAx>
      <c:valAx>
        <c:axId val="1248085519"/>
        <c:scaling>
          <c:orientation val="minMax"/>
        </c:scaling>
        <c:delete val="1"/>
        <c:axPos val="b"/>
        <c:numFmt formatCode="0.0" sourceLinked="1"/>
        <c:majorTickMark val="none"/>
        <c:minorTickMark val="none"/>
        <c:tickLblPos val="nextTo"/>
        <c:crossAx val="1091101263"/>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r>
              <a:rPr lang="en-US" dirty="0"/>
              <a:t>Expectations from the Business World After the Earthquake</a:t>
            </a:r>
            <a:r>
              <a:rPr lang="tr-TR" dirty="0"/>
              <a:t>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(Sayfa1!$A$1,Sayfa1!$A$3:$A$9)</c:f>
              <c:strCache>
                <c:ptCount val="8"/>
                <c:pt idx="0">
                  <c:v>I have no idea/I do not know</c:v>
                </c:pt>
                <c:pt idx="1">
                  <c:v>Providing in-kind donations</c:v>
                </c:pt>
                <c:pt idx="2">
                  <c:v>Providing job opportunities</c:v>
                </c:pt>
                <c:pt idx="3">
                  <c:v>Providing financial support</c:v>
                </c:pt>
                <c:pt idx="4">
                  <c:v>Providing shelter assistance</c:v>
                </c:pt>
                <c:pt idx="5">
                  <c:v>Giving job priority to earthquake victims</c:v>
                </c:pt>
                <c:pt idx="6">
                  <c:v>Granting scholarships to students</c:v>
                </c:pt>
                <c:pt idx="7">
                  <c:v>Providing tax exemption and insurance premium support for earthquake victims</c:v>
                </c:pt>
              </c:strCache>
              <c:extLst/>
            </c:strRef>
          </c:cat>
          <c:val>
            <c:numRef>
              <c:f>(Sayfa1!$B$1,Sayfa1!$B$3:$B$9)</c:f>
              <c:numCache>
                <c:formatCode>0.0</c:formatCode>
                <c:ptCount val="8"/>
                <c:pt idx="0">
                  <c:v>17.375</c:v>
                </c:pt>
                <c:pt idx="1">
                  <c:v>34.5</c:v>
                </c:pt>
                <c:pt idx="2">
                  <c:v>19.75</c:v>
                </c:pt>
                <c:pt idx="3">
                  <c:v>15.25</c:v>
                </c:pt>
                <c:pt idx="4">
                  <c:v>5.625</c:v>
                </c:pt>
                <c:pt idx="5">
                  <c:v>4.375</c:v>
                </c:pt>
                <c:pt idx="6">
                  <c:v>1.75</c:v>
                </c:pt>
                <c:pt idx="7">
                  <c:v>1</c:v>
                </c:pt>
              </c:numCache>
              <c:extLst/>
            </c:numRef>
          </c:val>
          <c:extLst>
            <c:ext xmlns:c16="http://schemas.microsoft.com/office/drawing/2014/chart" uri="{C3380CC4-5D6E-409C-BE32-E72D297353CC}">
              <c16:uniqueId val="{00000000-B2FB-466D-8524-3C0053AD6311}"/>
            </c:ext>
          </c:extLst>
        </c:ser>
        <c:dLbls>
          <c:showLegendKey val="0"/>
          <c:showVal val="1"/>
          <c:showCatName val="0"/>
          <c:showSerName val="0"/>
          <c:showPercent val="0"/>
          <c:showBubbleSize val="0"/>
        </c:dLbls>
        <c:gapWidth val="150"/>
        <c:overlap val="-25"/>
        <c:axId val="1091101263"/>
        <c:axId val="1248085519"/>
      </c:barChart>
      <c:catAx>
        <c:axId val="10911012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crossAx val="1248085519"/>
        <c:crosses val="autoZero"/>
        <c:auto val="1"/>
        <c:lblAlgn val="ctr"/>
        <c:lblOffset val="100"/>
        <c:noMultiLvlLbl val="0"/>
      </c:catAx>
      <c:valAx>
        <c:axId val="1248085519"/>
        <c:scaling>
          <c:orientation val="minMax"/>
        </c:scaling>
        <c:delete val="1"/>
        <c:axPos val="b"/>
        <c:numFmt formatCode="0.0" sourceLinked="1"/>
        <c:majorTickMark val="none"/>
        <c:minorTickMark val="none"/>
        <c:tickLblPos val="nextTo"/>
        <c:crossAx val="1091101263"/>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r>
              <a:rPr lang="en-US" dirty="0"/>
              <a:t>Expectations from Non-Governmental Organizations After the Earthquake</a:t>
            </a:r>
            <a:r>
              <a:rPr lang="tr-TR" dirty="0"/>
              <a:t>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(Sayfa1!$A$12,Sayfa1!$A$14:$A$21)</c:f>
              <c:strCache>
                <c:ptCount val="9"/>
                <c:pt idx="0">
                  <c:v>I have no idea/I do not know</c:v>
                </c:pt>
                <c:pt idx="1">
                  <c:v>Increasing aid</c:v>
                </c:pt>
                <c:pt idx="2">
                  <c:v>Providing in-kind donations</c:v>
                </c:pt>
                <c:pt idx="3">
                  <c:v>Providing shelter assistance</c:v>
                </c:pt>
                <c:pt idx="4">
                  <c:v>Providing psychological support</c:v>
                </c:pt>
                <c:pt idx="5">
                  <c:v>Coordinating aid</c:v>
                </c:pt>
                <c:pt idx="6">
                  <c:v>Providing cash assistance</c:v>
                </c:pt>
                <c:pt idx="7">
                  <c:v>Working with expert and experienced volunteers</c:v>
                </c:pt>
                <c:pt idx="8">
                  <c:v>Supporting public services in the earthquake area</c:v>
                </c:pt>
              </c:strCache>
              <c:extLst/>
            </c:strRef>
          </c:cat>
          <c:val>
            <c:numRef>
              <c:f>(Sayfa1!$B$12,Sayfa1!$B$14:$B$21)</c:f>
              <c:numCache>
                <c:formatCode>0.0</c:formatCode>
                <c:ptCount val="9"/>
                <c:pt idx="0">
                  <c:v>22.5</c:v>
                </c:pt>
                <c:pt idx="1">
                  <c:v>26.75</c:v>
                </c:pt>
                <c:pt idx="2">
                  <c:v>23.25</c:v>
                </c:pt>
                <c:pt idx="3">
                  <c:v>19.25</c:v>
                </c:pt>
                <c:pt idx="4">
                  <c:v>10.375</c:v>
                </c:pt>
                <c:pt idx="5">
                  <c:v>6.375</c:v>
                </c:pt>
                <c:pt idx="6">
                  <c:v>6.25</c:v>
                </c:pt>
                <c:pt idx="7">
                  <c:v>3.125</c:v>
                </c:pt>
                <c:pt idx="8">
                  <c:v>2.25</c:v>
                </c:pt>
              </c:numCache>
              <c:extLst/>
            </c:numRef>
          </c:val>
          <c:extLst>
            <c:ext xmlns:c16="http://schemas.microsoft.com/office/drawing/2014/chart" uri="{C3380CC4-5D6E-409C-BE32-E72D297353CC}">
              <c16:uniqueId val="{00000000-E7F8-48FC-907A-F0C9CA7CF3EB}"/>
            </c:ext>
          </c:extLst>
        </c:ser>
        <c:dLbls>
          <c:showLegendKey val="0"/>
          <c:showVal val="1"/>
          <c:showCatName val="0"/>
          <c:showSerName val="0"/>
          <c:showPercent val="0"/>
          <c:showBubbleSize val="0"/>
        </c:dLbls>
        <c:gapWidth val="150"/>
        <c:overlap val="-25"/>
        <c:axId val="1091101263"/>
        <c:axId val="1248085519"/>
      </c:barChart>
      <c:catAx>
        <c:axId val="10911012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crossAx val="1248085519"/>
        <c:crosses val="autoZero"/>
        <c:auto val="1"/>
        <c:lblAlgn val="ctr"/>
        <c:lblOffset val="100"/>
        <c:noMultiLvlLbl val="0"/>
      </c:catAx>
      <c:valAx>
        <c:axId val="1248085519"/>
        <c:scaling>
          <c:orientation val="minMax"/>
        </c:scaling>
        <c:delete val="1"/>
        <c:axPos val="b"/>
        <c:numFmt formatCode="0.0" sourceLinked="1"/>
        <c:majorTickMark val="none"/>
        <c:minorTickMark val="none"/>
        <c:tickLblPos val="nextTo"/>
        <c:crossAx val="1091101263"/>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r>
              <a:rPr lang="en-US" dirty="0"/>
              <a:t>Expectations from the State After the Earthquake</a:t>
            </a:r>
            <a:r>
              <a:rPr lang="tr-TR" dirty="0"/>
              <a:t>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(Sayfa1!$A$25,Sayfa1!$A$27:$A$35)</c:f>
              <c:strCache>
                <c:ptCount val="10"/>
                <c:pt idx="0">
                  <c:v>I have no idea/I do not know</c:v>
                </c:pt>
                <c:pt idx="1">
                  <c:v>Improving the conditions of earthquake victims (hygiene, clean drinking water, nutrition, communication, etc.)</c:v>
                </c:pt>
                <c:pt idx="2">
                  <c:v>Construction of new houses (free of charge) in the area</c:v>
                </c:pt>
                <c:pt idx="3">
                  <c:v>Financial aid to earthquake victims</c:v>
                </c:pt>
                <c:pt idx="4">
                  <c:v>Ensuring the continuity of public services (health, education, etc.)</c:v>
                </c:pt>
                <c:pt idx="5">
                  <c:v>Checking the earthquake resistance of buildings throughout the country and creating a disaster plan</c:v>
                </c:pt>
                <c:pt idx="6">
                  <c:v>Tax cuts, credit opportunities, debt write-off</c:v>
                </c:pt>
                <c:pt idx="7">
                  <c:v>Prosecution of those responsible</c:v>
                </c:pt>
                <c:pt idx="8">
                  <c:v>Providing job opportunities to earthquake victims</c:v>
                </c:pt>
                <c:pt idx="9">
                  <c:v>Increasing rental assistance and moving support</c:v>
                </c:pt>
              </c:strCache>
            </c:strRef>
          </c:cat>
          <c:val>
            <c:numRef>
              <c:f>(Sayfa1!$B$25,Sayfa1!$B$27:$B$35)</c:f>
              <c:numCache>
                <c:formatCode>0.0</c:formatCode>
                <c:ptCount val="10"/>
                <c:pt idx="0">
                  <c:v>6.125</c:v>
                </c:pt>
                <c:pt idx="1">
                  <c:v>34.125</c:v>
                </c:pt>
                <c:pt idx="2">
                  <c:v>19</c:v>
                </c:pt>
                <c:pt idx="3">
                  <c:v>14.125</c:v>
                </c:pt>
                <c:pt idx="4">
                  <c:v>8.25</c:v>
                </c:pt>
                <c:pt idx="5">
                  <c:v>6</c:v>
                </c:pt>
                <c:pt idx="6">
                  <c:v>4.75</c:v>
                </c:pt>
                <c:pt idx="7">
                  <c:v>3</c:v>
                </c:pt>
                <c:pt idx="8">
                  <c:v>2.75</c:v>
                </c:pt>
                <c:pt idx="9">
                  <c:v>1.75</c:v>
                </c:pt>
              </c:numCache>
            </c:numRef>
          </c:val>
          <c:extLst>
            <c:ext xmlns:c16="http://schemas.microsoft.com/office/drawing/2014/chart" uri="{C3380CC4-5D6E-409C-BE32-E72D297353CC}">
              <c16:uniqueId val="{00000000-FF5E-4E62-B32A-E340FA2E6CD1}"/>
            </c:ext>
          </c:extLst>
        </c:ser>
        <c:dLbls>
          <c:showLegendKey val="0"/>
          <c:showVal val="1"/>
          <c:showCatName val="0"/>
          <c:showSerName val="0"/>
          <c:showPercent val="0"/>
          <c:showBubbleSize val="0"/>
        </c:dLbls>
        <c:gapWidth val="150"/>
        <c:overlap val="-25"/>
        <c:axId val="1091101263"/>
        <c:axId val="1248085519"/>
      </c:barChart>
      <c:catAx>
        <c:axId val="10911012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crossAx val="1248085519"/>
        <c:crosses val="autoZero"/>
        <c:auto val="1"/>
        <c:lblAlgn val="ctr"/>
        <c:lblOffset val="100"/>
        <c:noMultiLvlLbl val="0"/>
      </c:catAx>
      <c:valAx>
        <c:axId val="1248085519"/>
        <c:scaling>
          <c:orientation val="minMax"/>
        </c:scaling>
        <c:delete val="1"/>
        <c:axPos val="b"/>
        <c:numFmt formatCode="0.0" sourceLinked="1"/>
        <c:majorTickMark val="none"/>
        <c:minorTickMark val="none"/>
        <c:tickLblPos val="nextTo"/>
        <c:crossAx val="1091101263"/>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r>
              <a:rPr lang="tr-TR" dirty="0"/>
              <a:t>NUTS-1 </a:t>
            </a:r>
            <a:r>
              <a:rPr lang="tr-TR" dirty="0" err="1"/>
              <a:t>Regions</a:t>
            </a:r>
            <a:r>
              <a:rPr lang="tr-TR" baseline="0" dirty="0"/>
              <a:t> (%)</a:t>
            </a:r>
            <a:endParaRPr lang="tr-TR"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Sayfa1!$A$22:$A$33</c:f>
              <c:strCache>
                <c:ptCount val="12"/>
                <c:pt idx="0">
                  <c:v>İstanbul</c:v>
                </c:pt>
                <c:pt idx="1">
                  <c:v>Aegean</c:v>
                </c:pt>
                <c:pt idx="2">
                  <c:v>West Anatolia</c:v>
                </c:pt>
                <c:pt idx="3">
                  <c:v>Mediterranean</c:v>
                </c:pt>
                <c:pt idx="4">
                  <c:v>Southeast Anatolia</c:v>
                </c:pt>
                <c:pt idx="5">
                  <c:v>East Marmara</c:v>
                </c:pt>
                <c:pt idx="6">
                  <c:v>West Black Sea</c:v>
                </c:pt>
                <c:pt idx="7">
                  <c:v>Central East Anatolia</c:v>
                </c:pt>
                <c:pt idx="8">
                  <c:v>Central Anatolia</c:v>
                </c:pt>
                <c:pt idx="9">
                  <c:v>West Marmara</c:v>
                </c:pt>
                <c:pt idx="10">
                  <c:v>East Black Sea</c:v>
                </c:pt>
                <c:pt idx="11">
                  <c:v>Northeast Anatolia</c:v>
                </c:pt>
              </c:strCache>
            </c:strRef>
          </c:cat>
          <c:val>
            <c:numRef>
              <c:f>Sayfa1!$B$22:$B$33</c:f>
              <c:numCache>
                <c:formatCode>0.0</c:formatCode>
                <c:ptCount val="12"/>
                <c:pt idx="0">
                  <c:v>18.75</c:v>
                </c:pt>
                <c:pt idx="1">
                  <c:v>12.875</c:v>
                </c:pt>
                <c:pt idx="2">
                  <c:v>12.375</c:v>
                </c:pt>
                <c:pt idx="3">
                  <c:v>10.625</c:v>
                </c:pt>
                <c:pt idx="4">
                  <c:v>10</c:v>
                </c:pt>
                <c:pt idx="5">
                  <c:v>9.375</c:v>
                </c:pt>
                <c:pt idx="6">
                  <c:v>5.875</c:v>
                </c:pt>
                <c:pt idx="7">
                  <c:v>4.875</c:v>
                </c:pt>
                <c:pt idx="8">
                  <c:v>4.75</c:v>
                </c:pt>
                <c:pt idx="9">
                  <c:v>4.25</c:v>
                </c:pt>
                <c:pt idx="10">
                  <c:v>3.375</c:v>
                </c:pt>
                <c:pt idx="11">
                  <c:v>2.875</c:v>
                </c:pt>
              </c:numCache>
            </c:numRef>
          </c:val>
          <c:extLst>
            <c:ext xmlns:c16="http://schemas.microsoft.com/office/drawing/2014/chart" uri="{C3380CC4-5D6E-409C-BE32-E72D297353CC}">
              <c16:uniqueId val="{00000000-93E6-443F-9A9F-FBE08E127B8C}"/>
            </c:ext>
          </c:extLst>
        </c:ser>
        <c:dLbls>
          <c:showLegendKey val="0"/>
          <c:showVal val="1"/>
          <c:showCatName val="0"/>
          <c:showSerName val="0"/>
          <c:showPercent val="0"/>
          <c:showBubbleSize val="0"/>
        </c:dLbls>
        <c:gapWidth val="150"/>
        <c:overlap val="-25"/>
        <c:axId val="1091101263"/>
        <c:axId val="1248085519"/>
      </c:barChart>
      <c:catAx>
        <c:axId val="10911012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crossAx val="1248085519"/>
        <c:crosses val="autoZero"/>
        <c:auto val="1"/>
        <c:lblAlgn val="ctr"/>
        <c:lblOffset val="100"/>
        <c:noMultiLvlLbl val="0"/>
      </c:catAx>
      <c:valAx>
        <c:axId val="1248085519"/>
        <c:scaling>
          <c:orientation val="minMax"/>
        </c:scaling>
        <c:delete val="1"/>
        <c:axPos val="b"/>
        <c:numFmt formatCode="0.0" sourceLinked="1"/>
        <c:majorTickMark val="none"/>
        <c:minorTickMark val="none"/>
        <c:tickLblPos val="nextTo"/>
        <c:crossAx val="1091101263"/>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r>
              <a:rPr lang="tr-TR" dirty="0" err="1"/>
              <a:t>Gender</a:t>
            </a:r>
            <a:r>
              <a:rPr lang="tr-TR" baseline="0" dirty="0"/>
              <a:t> (%)</a:t>
            </a:r>
            <a:endParaRPr lang="en-US"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88-4C9F-93E1-C78ED6917D2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88-4C9F-93E1-C78ED6917D2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C88-4C9F-93E1-C78ED6917D28}"/>
              </c:ext>
            </c:extLst>
          </c:dPt>
          <c:dLbls>
            <c:spPr>
              <a:noFill/>
              <a:ln>
                <a:noFill/>
              </a:ln>
              <a:effectLst/>
            </c:spPr>
            <c:txPr>
              <a:bodyPr rot="0" spcFirstLastPara="1" vertOverflow="ellipsis" vert="horz" wrap="square" anchor="ctr" anchorCtr="1"/>
              <a:lstStyle/>
              <a:p>
                <a:pPr>
                  <a:defRPr sz="1000" b="0" i="0" u="none" strike="noStrike" kern="1200" baseline="0">
                    <a:solidFill>
                      <a:schemeClr val="bg1">
                        <a:lumMod val="9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Perc!$B$16:$B$17</c:f>
              <c:strCache>
                <c:ptCount val="2"/>
                <c:pt idx="0">
                  <c:v>Women</c:v>
                </c:pt>
                <c:pt idx="1">
                  <c:v>Men</c:v>
                </c:pt>
              </c:strCache>
            </c:strRef>
          </c:cat>
          <c:val>
            <c:numRef>
              <c:f>Perc!$C$16:$C$17</c:f>
              <c:numCache>
                <c:formatCode>0.0</c:formatCode>
                <c:ptCount val="2"/>
                <c:pt idx="0">
                  <c:v>49.75</c:v>
                </c:pt>
                <c:pt idx="1">
                  <c:v>50.25</c:v>
                </c:pt>
              </c:numCache>
            </c:numRef>
          </c:val>
          <c:extLst>
            <c:ext xmlns:c16="http://schemas.microsoft.com/office/drawing/2014/chart" uri="{C3380CC4-5D6E-409C-BE32-E72D297353CC}">
              <c16:uniqueId val="{00000006-5C88-4C9F-93E1-C78ED6917D2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solidFill>
            <a:schemeClr val="tx1">
              <a:lumMod val="50000"/>
              <a:lumOff val="50000"/>
            </a:schemeClr>
          </a:solidFill>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r>
              <a:rPr lang="tr-TR" b="1" dirty="0">
                <a:solidFill>
                  <a:schemeClr val="tx1">
                    <a:lumMod val="50000"/>
                    <a:lumOff val="50000"/>
                  </a:schemeClr>
                </a:solidFill>
              </a:rPr>
              <a:t>Age</a:t>
            </a:r>
            <a:r>
              <a:rPr lang="en-US" b="1" dirty="0">
                <a:solidFill>
                  <a:schemeClr val="tx1">
                    <a:lumMod val="50000"/>
                    <a:lumOff val="50000"/>
                  </a:schemeClr>
                </a:solidFill>
              </a:rPr>
              <a:t>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4EE-4D1D-AA88-32216D1933F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4EE-4D1D-AA88-32216D1933F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4EE-4D1D-AA88-32216D1933F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4EE-4D1D-AA88-32216D1933F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4EE-4D1D-AA88-32216D1933F1}"/>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lumMod val="9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Perc!$B$21:$B$25</c:f>
              <c:strCache>
                <c:ptCount val="5"/>
                <c:pt idx="0">
                  <c:v>18-24</c:v>
                </c:pt>
                <c:pt idx="1">
                  <c:v>25-34</c:v>
                </c:pt>
                <c:pt idx="2">
                  <c:v>35-44</c:v>
                </c:pt>
                <c:pt idx="3">
                  <c:v>45-54</c:v>
                </c:pt>
                <c:pt idx="4">
                  <c:v>55+</c:v>
                </c:pt>
              </c:strCache>
            </c:strRef>
          </c:cat>
          <c:val>
            <c:numRef>
              <c:f>Perc!$C$21:$C$25</c:f>
              <c:numCache>
                <c:formatCode>0.0</c:formatCode>
                <c:ptCount val="5"/>
                <c:pt idx="0">
                  <c:v>17.5</c:v>
                </c:pt>
                <c:pt idx="1">
                  <c:v>25.5</c:v>
                </c:pt>
                <c:pt idx="2">
                  <c:v>22.25</c:v>
                </c:pt>
                <c:pt idx="3">
                  <c:v>18</c:v>
                </c:pt>
                <c:pt idx="4">
                  <c:v>16.75</c:v>
                </c:pt>
              </c:numCache>
            </c:numRef>
          </c:val>
          <c:extLst>
            <c:ext xmlns:c16="http://schemas.microsoft.com/office/drawing/2014/chart" uri="{C3380CC4-5D6E-409C-BE32-E72D297353CC}">
              <c16:uniqueId val="{0000000A-94EE-4D1D-AA88-32216D1933F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0.16616628660005109"/>
          <c:y val="0.10689814198904318"/>
          <c:w val="0.66766742679989788"/>
          <c:h val="6.233518270411398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r>
              <a:rPr lang="en-US" b="1" dirty="0">
                <a:solidFill>
                  <a:schemeClr val="tx1">
                    <a:lumMod val="50000"/>
                    <a:lumOff val="50000"/>
                  </a:schemeClr>
                </a:solidFill>
              </a:rPr>
              <a:t>SES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6B8-407F-8B00-ADFDDC5B078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6B8-407F-8B00-ADFDDC5B078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6B8-407F-8B00-ADFDDC5B078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6B8-407F-8B00-ADFDDC5B078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6B8-407F-8B00-ADFDDC5B078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6B8-407F-8B00-ADFDDC5B078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lumMod val="9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Perc!$B$46:$B$51</c:f>
              <c:strCache>
                <c:ptCount val="6"/>
                <c:pt idx="0">
                  <c:v>A</c:v>
                </c:pt>
                <c:pt idx="1">
                  <c:v>B</c:v>
                </c:pt>
                <c:pt idx="2">
                  <c:v>C1</c:v>
                </c:pt>
                <c:pt idx="3">
                  <c:v>C2</c:v>
                </c:pt>
                <c:pt idx="4">
                  <c:v>D</c:v>
                </c:pt>
                <c:pt idx="5">
                  <c:v>E</c:v>
                </c:pt>
              </c:strCache>
            </c:strRef>
          </c:cat>
          <c:val>
            <c:numRef>
              <c:f>Perc!$C$46:$C$51</c:f>
              <c:numCache>
                <c:formatCode>0.0</c:formatCode>
                <c:ptCount val="6"/>
                <c:pt idx="0">
                  <c:v>2.75</c:v>
                </c:pt>
                <c:pt idx="1">
                  <c:v>10.625</c:v>
                </c:pt>
                <c:pt idx="2">
                  <c:v>41</c:v>
                </c:pt>
                <c:pt idx="3">
                  <c:v>14.875</c:v>
                </c:pt>
                <c:pt idx="4">
                  <c:v>27.375</c:v>
                </c:pt>
                <c:pt idx="5">
                  <c:v>3.375</c:v>
                </c:pt>
              </c:numCache>
            </c:numRef>
          </c:val>
          <c:extLst>
            <c:ext xmlns:c16="http://schemas.microsoft.com/office/drawing/2014/chart" uri="{C3380CC4-5D6E-409C-BE32-E72D297353CC}">
              <c16:uniqueId val="{0000000C-36B8-407F-8B00-ADFDDC5B0782}"/>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r>
              <a:rPr lang="tr-TR"/>
              <a:t>Residence (%)</a:t>
            </a:r>
            <a:endParaRPr lang="en-US"/>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2A7-4D57-8498-23DEE7CF527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2A7-4D57-8498-23DEE7CF5270}"/>
              </c:ext>
            </c:extLst>
          </c:dPt>
          <c:dLbls>
            <c:spPr>
              <a:noFill/>
              <a:ln>
                <a:noFill/>
              </a:ln>
              <a:effectLst/>
            </c:spPr>
            <c:txPr>
              <a:bodyPr rot="0" spcFirstLastPara="1" vertOverflow="ellipsis" vert="horz" wrap="square" anchor="ctr" anchorCtr="1"/>
              <a:lstStyle/>
              <a:p>
                <a:pPr>
                  <a:defRPr sz="1000" b="0" i="0" u="none" strike="noStrike" kern="1200" baseline="0">
                    <a:solidFill>
                      <a:schemeClr val="bg1">
                        <a:lumMod val="9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Perc!$B$85:$B$86</c:f>
              <c:strCache>
                <c:ptCount val="2"/>
                <c:pt idx="0">
                  <c:v>My house</c:v>
                </c:pt>
                <c:pt idx="1">
                  <c:v>Not my house</c:v>
                </c:pt>
              </c:strCache>
            </c:strRef>
          </c:cat>
          <c:val>
            <c:numRef>
              <c:f>Perc!$C$85:$C$86</c:f>
              <c:numCache>
                <c:formatCode>0.0</c:formatCode>
                <c:ptCount val="2"/>
                <c:pt idx="0">
                  <c:v>54.980079681274901</c:v>
                </c:pt>
                <c:pt idx="1">
                  <c:v>45.019920318725099</c:v>
                </c:pt>
              </c:numCache>
            </c:numRef>
          </c:val>
          <c:extLst>
            <c:ext xmlns:c16="http://schemas.microsoft.com/office/drawing/2014/chart" uri="{C3380CC4-5D6E-409C-BE32-E72D297353CC}">
              <c16:uniqueId val="{00000004-F2A7-4D57-8498-23DEE7CF527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lumOff val="50000"/>
            </a:schemeClr>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r>
              <a:rPr lang="tr-TR"/>
              <a:t>Being in the Earthquake Zone at the Earthquake Moment (%)</a:t>
            </a:r>
            <a:endParaRPr lang="en-US"/>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Sayfa1!$A$2:$A$11</c:f>
              <c:strCache>
                <c:ptCount val="10"/>
                <c:pt idx="0">
                  <c:v>Yes, I was in Osmaniye</c:v>
                </c:pt>
                <c:pt idx="1">
                  <c:v>Yes, I was in Adıyaman</c:v>
                </c:pt>
                <c:pt idx="2">
                  <c:v>Yes, I was in Şanlıurfa</c:v>
                </c:pt>
                <c:pt idx="3">
                  <c:v>Yes, I was in Diyarbakır</c:v>
                </c:pt>
                <c:pt idx="4">
                  <c:v>Yes, I was in Kahramanmaraş</c:v>
                </c:pt>
                <c:pt idx="5">
                  <c:v>Yes, I was in Gaziantep</c:v>
                </c:pt>
                <c:pt idx="6">
                  <c:v>Yes, I was in Hatay</c:v>
                </c:pt>
                <c:pt idx="7">
                  <c:v>Yes, I was in Adana</c:v>
                </c:pt>
                <c:pt idx="8">
                  <c:v>Yes, I was in Malatya</c:v>
                </c:pt>
                <c:pt idx="9">
                  <c:v>No, I wasn't in the earthquake zone</c:v>
                </c:pt>
              </c:strCache>
            </c:strRef>
          </c:cat>
          <c:val>
            <c:numRef>
              <c:f>Sayfa1!$B$2:$B$11</c:f>
              <c:numCache>
                <c:formatCode>0.0</c:formatCode>
                <c:ptCount val="10"/>
                <c:pt idx="0">
                  <c:v>0.125</c:v>
                </c:pt>
                <c:pt idx="1">
                  <c:v>0.25</c:v>
                </c:pt>
                <c:pt idx="2">
                  <c:v>0.375</c:v>
                </c:pt>
                <c:pt idx="3">
                  <c:v>0.5</c:v>
                </c:pt>
                <c:pt idx="4">
                  <c:v>0.5</c:v>
                </c:pt>
                <c:pt idx="5">
                  <c:v>0.625</c:v>
                </c:pt>
                <c:pt idx="6">
                  <c:v>0.75</c:v>
                </c:pt>
                <c:pt idx="7">
                  <c:v>1.125</c:v>
                </c:pt>
                <c:pt idx="8">
                  <c:v>1.625</c:v>
                </c:pt>
                <c:pt idx="9">
                  <c:v>94.125</c:v>
                </c:pt>
              </c:numCache>
            </c:numRef>
          </c:val>
          <c:extLst>
            <c:ext xmlns:c16="http://schemas.microsoft.com/office/drawing/2014/chart" uri="{C3380CC4-5D6E-409C-BE32-E72D297353CC}">
              <c16:uniqueId val="{00000000-4E4F-46FD-A84F-8F2A96BEC4E6}"/>
            </c:ext>
          </c:extLst>
        </c:ser>
        <c:dLbls>
          <c:showLegendKey val="0"/>
          <c:showVal val="1"/>
          <c:showCatName val="0"/>
          <c:showSerName val="0"/>
          <c:showPercent val="0"/>
          <c:showBubbleSize val="0"/>
        </c:dLbls>
        <c:gapWidth val="150"/>
        <c:overlap val="-25"/>
        <c:axId val="712815168"/>
        <c:axId val="712813528"/>
      </c:barChart>
      <c:catAx>
        <c:axId val="712815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crossAx val="712813528"/>
        <c:crosses val="autoZero"/>
        <c:auto val="1"/>
        <c:lblAlgn val="ctr"/>
        <c:lblOffset val="100"/>
        <c:noMultiLvlLbl val="0"/>
      </c:catAx>
      <c:valAx>
        <c:axId val="712813528"/>
        <c:scaling>
          <c:orientation val="minMax"/>
        </c:scaling>
        <c:delete val="1"/>
        <c:axPos val="t"/>
        <c:numFmt formatCode="0.0" sourceLinked="1"/>
        <c:majorTickMark val="none"/>
        <c:minorTickMark val="none"/>
        <c:tickLblPos val="nextTo"/>
        <c:crossAx val="7128151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50000"/>
              <a:lumOff val="50000"/>
            </a:schemeClr>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50000"/>
                    <a:lumOff val="50000"/>
                  </a:schemeClr>
                </a:solidFill>
                <a:latin typeface="+mn-lt"/>
                <a:ea typeface="+mn-ea"/>
                <a:cs typeface="+mn-cs"/>
              </a:defRPr>
            </a:pPr>
            <a:r>
              <a:rPr lang="en-US" b="1" dirty="0">
                <a:solidFill>
                  <a:schemeClr val="tx1">
                    <a:lumMod val="50000"/>
                    <a:lumOff val="50000"/>
                  </a:schemeClr>
                </a:solidFill>
              </a:rPr>
              <a:t>Being in </a:t>
            </a:r>
            <a:r>
              <a:rPr lang="tr-TR" b="1" dirty="0" err="1">
                <a:solidFill>
                  <a:schemeClr val="tx1">
                    <a:lumMod val="50000"/>
                    <a:lumOff val="50000"/>
                  </a:schemeClr>
                </a:solidFill>
              </a:rPr>
              <a:t>the</a:t>
            </a:r>
            <a:r>
              <a:rPr lang="en-US" b="1" dirty="0">
                <a:solidFill>
                  <a:schemeClr val="tx1">
                    <a:lumMod val="50000"/>
                    <a:lumOff val="50000"/>
                  </a:schemeClr>
                </a:solidFill>
              </a:rPr>
              <a:t> Earthquake Zone at the Earthquake</a:t>
            </a:r>
            <a:r>
              <a:rPr lang="tr-TR" b="1" dirty="0">
                <a:solidFill>
                  <a:schemeClr val="tx1">
                    <a:lumMod val="50000"/>
                    <a:lumOff val="50000"/>
                  </a:schemeClr>
                </a:solidFill>
              </a:rPr>
              <a:t> Moment</a:t>
            </a:r>
            <a:r>
              <a:rPr lang="en-US" b="1" dirty="0">
                <a:solidFill>
                  <a:schemeClr val="tx1">
                    <a:lumMod val="50000"/>
                    <a:lumOff val="50000"/>
                  </a:schemeClr>
                </a:solidFill>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F58-4C8A-B7E4-8004B175192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6F58-4C8A-B7E4-8004B1751923}"/>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Perc!$B$68:$B$69</c:f>
              <c:strCache>
                <c:ptCount val="2"/>
                <c:pt idx="0">
                  <c:v>I was in the earthquake zone.</c:v>
                </c:pt>
                <c:pt idx="1">
                  <c:v>I was not in the earthquake zone.</c:v>
                </c:pt>
              </c:strCache>
            </c:strRef>
          </c:cat>
          <c:val>
            <c:numRef>
              <c:f>Perc!$C$68:$C$69</c:f>
              <c:numCache>
                <c:formatCode>0.0</c:formatCode>
                <c:ptCount val="2"/>
                <c:pt idx="0">
                  <c:v>5.875</c:v>
                </c:pt>
                <c:pt idx="1">
                  <c:v>94.125</c:v>
                </c:pt>
              </c:numCache>
            </c:numRef>
          </c:val>
          <c:extLst>
            <c:ext xmlns:c16="http://schemas.microsoft.com/office/drawing/2014/chart" uri="{C3380CC4-5D6E-409C-BE32-E72D297353CC}">
              <c16:uniqueId val="{00000004-6F58-4C8A-B7E4-8004B1751923}"/>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100"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r>
              <a:rPr lang="en-US" sz="1400" b="1" i="0" dirty="0">
                <a:effectLst/>
              </a:rPr>
              <a:t>Presence of a Family</a:t>
            </a:r>
            <a:r>
              <a:rPr lang="tr-TR" sz="1400" b="1" i="0" dirty="0">
                <a:effectLst/>
              </a:rPr>
              <a:t> </a:t>
            </a:r>
            <a:r>
              <a:rPr lang="tr-TR" sz="1400" b="1" i="0" dirty="0" err="1">
                <a:effectLst/>
              </a:rPr>
              <a:t>Member</a:t>
            </a:r>
            <a:r>
              <a:rPr lang="en-US" sz="1400" b="1" i="0" dirty="0">
                <a:effectLst/>
              </a:rPr>
              <a:t>/</a:t>
            </a:r>
            <a:r>
              <a:rPr lang="tr-TR" sz="1400" b="1" i="0" dirty="0">
                <a:effectLst/>
              </a:rPr>
              <a:t>Close </a:t>
            </a:r>
            <a:r>
              <a:rPr lang="tr-TR" sz="1400" b="1" i="0" dirty="0" err="1">
                <a:effectLst/>
              </a:rPr>
              <a:t>Relative</a:t>
            </a:r>
            <a:r>
              <a:rPr lang="en-US" sz="1400" b="1" i="0" dirty="0">
                <a:effectLst/>
              </a:rPr>
              <a:t> in the Earthquake Zone</a:t>
            </a:r>
            <a:r>
              <a:rPr lang="tr-TR" sz="1400" b="1" i="0" dirty="0">
                <a:effectLst/>
              </a:rPr>
              <a:t> (%)</a:t>
            </a:r>
            <a:endParaRPr lang="tr-TR" sz="1400" i="0" dirty="0">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7B7-4F24-8C4E-3E08C5F7768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7B7-4F24-8C4E-3E08C5F77688}"/>
              </c:ext>
            </c:extLst>
          </c:dPt>
          <c:dLbls>
            <c:spPr>
              <a:noFill/>
              <a:ln>
                <a:noFill/>
              </a:ln>
              <a:effectLst/>
            </c:spPr>
            <c:txPr>
              <a:bodyPr rot="0" spcFirstLastPara="1" vertOverflow="ellipsis" vert="horz" wrap="square" anchor="ctr" anchorCtr="1"/>
              <a:lstStyle/>
              <a:p>
                <a:pPr>
                  <a:defRPr sz="1000" b="0" i="0" u="none" strike="noStrike" kern="1200" baseline="0">
                    <a:solidFill>
                      <a:schemeClr val="bg1">
                        <a:lumMod val="9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Perc!$B$71:$B$72</c:f>
              <c:strCache>
                <c:ptCount val="2"/>
                <c:pt idx="0">
                  <c:v>Yes</c:v>
                </c:pt>
                <c:pt idx="1">
                  <c:v>No</c:v>
                </c:pt>
              </c:strCache>
            </c:strRef>
          </c:cat>
          <c:val>
            <c:numRef>
              <c:f>Perc!$C$71:$C$72</c:f>
              <c:numCache>
                <c:formatCode>0.0</c:formatCode>
                <c:ptCount val="2"/>
                <c:pt idx="0">
                  <c:v>31.208499335989401</c:v>
                </c:pt>
                <c:pt idx="1">
                  <c:v>68.791500664010599</c:v>
                </c:pt>
              </c:numCache>
            </c:numRef>
          </c:val>
          <c:extLst>
            <c:ext xmlns:c16="http://schemas.microsoft.com/office/drawing/2014/chart" uri="{C3380CC4-5D6E-409C-BE32-E72D297353CC}">
              <c16:uniqueId val="{00000004-C7B7-4F24-8C4E-3E08C5F7768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lumOff val="50000"/>
            </a:schemeClr>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r>
              <a:rPr lang="en-US"/>
              <a:t>What Happened to Persons from Family</a:t>
            </a:r>
            <a:r>
              <a:rPr lang="tr-TR"/>
              <a:t> Members</a:t>
            </a:r>
            <a:r>
              <a:rPr lang="en-US"/>
              <a:t>/</a:t>
            </a:r>
            <a:r>
              <a:rPr lang="tr-TR"/>
              <a:t>Close</a:t>
            </a:r>
            <a:r>
              <a:rPr lang="tr-TR" baseline="0"/>
              <a:t> Relatives</a:t>
            </a:r>
            <a:r>
              <a:rPr lang="en-US"/>
              <a:t> in the Earthquake Zone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0.50267795950619631"/>
          <c:y val="0.1606388043225821"/>
          <c:w val="0.48118487458356662"/>
          <c:h val="0.78709968959443066"/>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Sayfa1!$O$11:$O$16</c:f>
              <c:strCache>
                <c:ptCount val="6"/>
                <c:pt idx="0">
                  <c:v>None of them</c:v>
                </c:pt>
                <c:pt idx="1">
                  <c:v>Their house got damaged</c:v>
                </c:pt>
                <c:pt idx="2">
                  <c:v>Their house was destroyed</c:v>
                </c:pt>
                <c:pt idx="3">
                  <c:v>Injured</c:v>
                </c:pt>
                <c:pt idx="4">
                  <c:v>Passed away</c:v>
                </c:pt>
                <c:pt idx="5">
                  <c:v>Those who do not have a family/close environment in the earthquake area</c:v>
                </c:pt>
              </c:strCache>
            </c:strRef>
          </c:cat>
          <c:val>
            <c:numRef>
              <c:f>Sayfa1!$P$11:$P$16</c:f>
              <c:numCache>
                <c:formatCode>0.0</c:formatCode>
                <c:ptCount val="6"/>
                <c:pt idx="0">
                  <c:v>3.875</c:v>
                </c:pt>
                <c:pt idx="1">
                  <c:v>23.5</c:v>
                </c:pt>
                <c:pt idx="2">
                  <c:v>12.5</c:v>
                </c:pt>
                <c:pt idx="3">
                  <c:v>12.124999999999984</c:v>
                </c:pt>
                <c:pt idx="4">
                  <c:v>5.2499999999999956</c:v>
                </c:pt>
                <c:pt idx="5" formatCode="General">
                  <c:v>69</c:v>
                </c:pt>
              </c:numCache>
            </c:numRef>
          </c:val>
          <c:extLst>
            <c:ext xmlns:c16="http://schemas.microsoft.com/office/drawing/2014/chart" uri="{C3380CC4-5D6E-409C-BE32-E72D297353CC}">
              <c16:uniqueId val="{00000000-5CBF-473F-B2A3-C761BBC1B778}"/>
            </c:ext>
          </c:extLst>
        </c:ser>
        <c:dLbls>
          <c:showLegendKey val="0"/>
          <c:showVal val="1"/>
          <c:showCatName val="0"/>
          <c:showSerName val="0"/>
          <c:showPercent val="0"/>
          <c:showBubbleSize val="0"/>
        </c:dLbls>
        <c:gapWidth val="150"/>
        <c:overlap val="-25"/>
        <c:axId val="712815168"/>
        <c:axId val="712813528"/>
      </c:barChart>
      <c:catAx>
        <c:axId val="712815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crossAx val="712813528"/>
        <c:crosses val="autoZero"/>
        <c:auto val="1"/>
        <c:lblAlgn val="ctr"/>
        <c:lblOffset val="100"/>
        <c:noMultiLvlLbl val="0"/>
      </c:catAx>
      <c:valAx>
        <c:axId val="712813528"/>
        <c:scaling>
          <c:orientation val="minMax"/>
        </c:scaling>
        <c:delete val="1"/>
        <c:axPos val="b"/>
        <c:numFmt formatCode="0.0" sourceLinked="1"/>
        <c:majorTickMark val="none"/>
        <c:minorTickMark val="none"/>
        <c:tickLblPos val="nextTo"/>
        <c:crossAx val="7128151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50000"/>
              <a:lumOff val="50000"/>
            </a:schemeClr>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r>
              <a:rPr lang="en-US" dirty="0"/>
              <a:t>Perception of Earthquake Resistance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EF1-451C-BEC8-C70BD7744E0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EF1-451C-BEC8-C70BD7744E0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EF1-451C-BEC8-C70BD7744E0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EF1-451C-BEC8-C70BD7744E04}"/>
              </c:ext>
            </c:extLst>
          </c:dPt>
          <c:dLbls>
            <c:spPr>
              <a:noFill/>
              <a:ln>
                <a:noFill/>
              </a:ln>
              <a:effectLst/>
            </c:spPr>
            <c:txPr>
              <a:bodyPr rot="0" spcFirstLastPara="1" vertOverflow="ellipsis" vert="horz" wrap="square" anchor="ctr" anchorCtr="1"/>
              <a:lstStyle/>
              <a:p>
                <a:pPr>
                  <a:defRPr sz="1000" b="0" i="0" u="none" strike="noStrike" kern="1200" baseline="0">
                    <a:solidFill>
                      <a:schemeClr val="bg1">
                        <a:lumMod val="9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Perc!$B$88:$B$91</c:f>
              <c:strCache>
                <c:ptCount val="4"/>
                <c:pt idx="0">
                  <c:v>Not earthquake resistant</c:v>
                </c:pt>
                <c:pt idx="1">
                  <c:v>Partially earthquake resistant</c:v>
                </c:pt>
                <c:pt idx="2">
                  <c:v>Earthquake resistant</c:v>
                </c:pt>
                <c:pt idx="3">
                  <c:v>I have no idea/I don’t know</c:v>
                </c:pt>
              </c:strCache>
            </c:strRef>
          </c:cat>
          <c:val>
            <c:numRef>
              <c:f>Perc!$C$88:$C$91</c:f>
              <c:numCache>
                <c:formatCode>0.0</c:formatCode>
                <c:ptCount val="4"/>
                <c:pt idx="0">
                  <c:v>6.5073041168658703</c:v>
                </c:pt>
                <c:pt idx="1">
                  <c:v>13.811420982735701</c:v>
                </c:pt>
                <c:pt idx="2">
                  <c:v>66.932270916334701</c:v>
                </c:pt>
                <c:pt idx="3">
                  <c:v>12.7490039840637</c:v>
                </c:pt>
              </c:numCache>
            </c:numRef>
          </c:val>
          <c:extLst>
            <c:ext xmlns:c16="http://schemas.microsoft.com/office/drawing/2014/chart" uri="{C3380CC4-5D6E-409C-BE32-E72D297353CC}">
              <c16:uniqueId val="{00000008-7EF1-451C-BEC8-C70BD7744E0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lumOff val="50000"/>
            </a:schemeClr>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r>
              <a:rPr lang="en-US" dirty="0"/>
              <a:t>Thinking About Moving to a New </a:t>
            </a:r>
            <a:r>
              <a:rPr lang="tr-TR" dirty="0"/>
              <a:t>House</a:t>
            </a:r>
            <a:r>
              <a:rPr lang="tr-TR" baseline="0" dirty="0"/>
              <a:t> </a:t>
            </a:r>
            <a:r>
              <a:rPr lang="en-US" dirty="0"/>
              <a:t>(%)</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2C-442D-8F8A-93BFD102755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F2C-442D-8F8A-93BFD102755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F2C-442D-8F8A-93BFD102755F}"/>
              </c:ext>
            </c:extLst>
          </c:dPt>
          <c:dLbls>
            <c:spPr>
              <a:noFill/>
              <a:ln>
                <a:noFill/>
              </a:ln>
              <a:effectLst/>
            </c:spPr>
            <c:txPr>
              <a:bodyPr rot="0" spcFirstLastPara="1" vertOverflow="ellipsis" vert="horz" wrap="square" anchor="ctr" anchorCtr="1"/>
              <a:lstStyle/>
              <a:p>
                <a:pPr>
                  <a:defRPr sz="1000" b="0" i="0" u="none" strike="noStrike" kern="1200" baseline="0">
                    <a:solidFill>
                      <a:schemeClr val="bg1">
                        <a:lumMod val="9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Perc!$B$93:$B$95</c:f>
              <c:strCache>
                <c:ptCount val="3"/>
                <c:pt idx="0">
                  <c:v>Yes</c:v>
                </c:pt>
                <c:pt idx="1">
                  <c:v>No</c:v>
                </c:pt>
                <c:pt idx="2">
                  <c:v>Undecided</c:v>
                </c:pt>
              </c:strCache>
            </c:strRef>
          </c:cat>
          <c:val>
            <c:numRef>
              <c:f>Perc!$C$93:$C$95</c:f>
              <c:numCache>
                <c:formatCode>0.0</c:formatCode>
                <c:ptCount val="3"/>
                <c:pt idx="0">
                  <c:v>8.3665338645418306</c:v>
                </c:pt>
                <c:pt idx="1">
                  <c:v>85.126162018592296</c:v>
                </c:pt>
                <c:pt idx="2">
                  <c:v>6.5073041168658703</c:v>
                </c:pt>
              </c:numCache>
            </c:numRef>
          </c:val>
          <c:extLst>
            <c:ext xmlns:c16="http://schemas.microsoft.com/office/drawing/2014/chart" uri="{C3380CC4-5D6E-409C-BE32-E72D297353CC}">
              <c16:uniqueId val="{00000006-3F2C-442D-8F8A-93BFD102755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lumOff val="50000"/>
            </a:schemeClr>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r>
              <a:rPr lang="en-US" dirty="0"/>
              <a:t>Thinking About Moving to a New </a:t>
            </a:r>
            <a:r>
              <a:rPr lang="tr-TR" dirty="0"/>
              <a:t>House</a:t>
            </a:r>
            <a:r>
              <a:rPr lang="en-US" dirty="0"/>
              <a:t>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329-45FF-AD2A-EC9A802CEEB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329-45FF-AD2A-EC9A802CEEB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329-45FF-AD2A-EC9A802CEEBB}"/>
              </c:ext>
            </c:extLst>
          </c:dPt>
          <c:dLbls>
            <c:spPr>
              <a:noFill/>
              <a:ln>
                <a:noFill/>
              </a:ln>
              <a:effectLst/>
            </c:spPr>
            <c:txPr>
              <a:bodyPr rot="0" spcFirstLastPara="1" vertOverflow="ellipsis" vert="horz" wrap="square" anchor="ctr" anchorCtr="1"/>
              <a:lstStyle/>
              <a:p>
                <a:pPr>
                  <a:defRPr sz="1000" b="0" i="0" u="none" strike="noStrike" kern="1200" baseline="0">
                    <a:solidFill>
                      <a:schemeClr val="bg1">
                        <a:lumMod val="9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Perc!$B$93:$B$95</c:f>
              <c:strCache>
                <c:ptCount val="3"/>
                <c:pt idx="0">
                  <c:v>Yes</c:v>
                </c:pt>
                <c:pt idx="1">
                  <c:v>No</c:v>
                </c:pt>
                <c:pt idx="2">
                  <c:v>Undecided</c:v>
                </c:pt>
              </c:strCache>
            </c:strRef>
          </c:cat>
          <c:val>
            <c:numRef>
              <c:f>Perc!$C$93:$C$95</c:f>
              <c:numCache>
                <c:formatCode>0.0</c:formatCode>
                <c:ptCount val="3"/>
                <c:pt idx="0">
                  <c:v>8.3665338645418306</c:v>
                </c:pt>
                <c:pt idx="1">
                  <c:v>85.126162018592296</c:v>
                </c:pt>
                <c:pt idx="2">
                  <c:v>6.5073041168658703</c:v>
                </c:pt>
              </c:numCache>
            </c:numRef>
          </c:val>
          <c:extLst>
            <c:ext xmlns:c16="http://schemas.microsoft.com/office/drawing/2014/chart" uri="{C3380CC4-5D6E-409C-BE32-E72D297353CC}">
              <c16:uniqueId val="{00000006-F329-45FF-AD2A-EC9A802CEEB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lumOff val="50000"/>
            </a:schemeClr>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4275402" cy="338348"/>
          </a:xfrm>
          <a:prstGeom prst="rect">
            <a:avLst/>
          </a:prstGeom>
        </p:spPr>
        <p:txBody>
          <a:bodyPr vert="horz" lIns="79690" tIns="39845" rIns="79690" bIns="39845" rtlCol="0"/>
          <a:lstStyle>
            <a:lvl1pPr algn="l">
              <a:defRPr sz="1000"/>
            </a:lvl1pPr>
          </a:lstStyle>
          <a:p>
            <a:endParaRPr lang="en-US"/>
          </a:p>
        </p:txBody>
      </p:sp>
      <p:sp>
        <p:nvSpPr>
          <p:cNvPr id="3" name="Veri Yer Tutucusu 2"/>
          <p:cNvSpPr>
            <a:spLocks noGrp="1"/>
          </p:cNvSpPr>
          <p:nvPr>
            <p:ph type="dt" idx="1"/>
          </p:nvPr>
        </p:nvSpPr>
        <p:spPr>
          <a:xfrm>
            <a:off x="5588341" y="0"/>
            <a:ext cx="4275402" cy="338348"/>
          </a:xfrm>
          <a:prstGeom prst="rect">
            <a:avLst/>
          </a:prstGeom>
        </p:spPr>
        <p:txBody>
          <a:bodyPr vert="horz" lIns="79690" tIns="39845" rIns="79690" bIns="39845" rtlCol="0"/>
          <a:lstStyle>
            <a:lvl1pPr algn="r">
              <a:defRPr sz="1000"/>
            </a:lvl1pPr>
          </a:lstStyle>
          <a:p>
            <a:fld id="{E6BCDD4E-2A74-405C-BF1C-42DDFCD9208B}" type="datetimeFigureOut">
              <a:rPr lang="en-US" smtClean="0"/>
              <a:t>4/7/2023</a:t>
            </a:fld>
            <a:endParaRPr lang="en-US"/>
          </a:p>
        </p:txBody>
      </p:sp>
      <p:sp>
        <p:nvSpPr>
          <p:cNvPr id="4" name="Slayt Resmi Yer Tutucusu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79690" tIns="39845" rIns="79690" bIns="39845" rtlCol="0" anchor="ctr"/>
          <a:lstStyle/>
          <a:p>
            <a:endParaRPr lang="en-US"/>
          </a:p>
        </p:txBody>
      </p:sp>
      <p:sp>
        <p:nvSpPr>
          <p:cNvPr id="5" name="Not Yer Tutucusu 4"/>
          <p:cNvSpPr>
            <a:spLocks noGrp="1"/>
          </p:cNvSpPr>
          <p:nvPr>
            <p:ph type="body" sz="quarter" idx="3"/>
          </p:nvPr>
        </p:nvSpPr>
        <p:spPr>
          <a:xfrm>
            <a:off x="986632" y="3241587"/>
            <a:ext cx="7893050" cy="2652206"/>
          </a:xfrm>
          <a:prstGeom prst="rect">
            <a:avLst/>
          </a:prstGeom>
        </p:spPr>
        <p:txBody>
          <a:bodyPr vert="horz" lIns="79690" tIns="39845" rIns="79690" bIns="39845"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6397417"/>
            <a:ext cx="4275402" cy="338347"/>
          </a:xfrm>
          <a:prstGeom prst="rect">
            <a:avLst/>
          </a:prstGeom>
        </p:spPr>
        <p:txBody>
          <a:bodyPr vert="horz" lIns="79690" tIns="39845" rIns="79690" bIns="39845" rtlCol="0" anchor="b"/>
          <a:lstStyle>
            <a:lvl1pPr algn="l">
              <a:defRPr sz="1000"/>
            </a:lvl1pPr>
          </a:lstStyle>
          <a:p>
            <a:endParaRPr lang="en-US"/>
          </a:p>
        </p:txBody>
      </p:sp>
      <p:sp>
        <p:nvSpPr>
          <p:cNvPr id="7" name="Slayt Numarası Yer Tutucusu 6"/>
          <p:cNvSpPr>
            <a:spLocks noGrp="1"/>
          </p:cNvSpPr>
          <p:nvPr>
            <p:ph type="sldNum" sz="quarter" idx="5"/>
          </p:nvPr>
        </p:nvSpPr>
        <p:spPr>
          <a:xfrm>
            <a:off x="5588341" y="6397417"/>
            <a:ext cx="4275402" cy="338347"/>
          </a:xfrm>
          <a:prstGeom prst="rect">
            <a:avLst/>
          </a:prstGeom>
        </p:spPr>
        <p:txBody>
          <a:bodyPr vert="horz" lIns="79690" tIns="39845" rIns="79690" bIns="39845" rtlCol="0" anchor="b"/>
          <a:lstStyle>
            <a:lvl1pPr algn="r">
              <a:defRPr sz="1000"/>
            </a:lvl1pPr>
          </a:lstStyle>
          <a:p>
            <a:fld id="{96FE284E-F032-4485-81FF-8CEB797A6806}" type="slidenum">
              <a:rPr lang="en-US" smtClean="0"/>
              <a:t>‹#›</a:t>
            </a:fld>
            <a:endParaRPr lang="en-US"/>
          </a:p>
        </p:txBody>
      </p:sp>
    </p:spTree>
    <p:extLst>
      <p:ext uri="{BB962C8B-B14F-4D97-AF65-F5344CB8AC3E}">
        <p14:creationId xmlns:p14="http://schemas.microsoft.com/office/powerpoint/2010/main" val="953479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6FE284E-F032-4485-81FF-8CEB797A6806}" type="slidenum">
              <a:rPr lang="en-US" smtClean="0"/>
              <a:t>5</a:t>
            </a:fld>
            <a:endParaRPr lang="en-US"/>
          </a:p>
        </p:txBody>
      </p:sp>
    </p:spTree>
    <p:extLst>
      <p:ext uri="{BB962C8B-B14F-4D97-AF65-F5344CB8AC3E}">
        <p14:creationId xmlns:p14="http://schemas.microsoft.com/office/powerpoint/2010/main" val="2481332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6FE284E-F032-4485-81FF-8CEB797A6806}" type="slidenum">
              <a:rPr lang="en-US" smtClean="0"/>
              <a:t>13</a:t>
            </a:fld>
            <a:endParaRPr lang="en-US"/>
          </a:p>
        </p:txBody>
      </p:sp>
    </p:spTree>
    <p:extLst>
      <p:ext uri="{BB962C8B-B14F-4D97-AF65-F5344CB8AC3E}">
        <p14:creationId xmlns:p14="http://schemas.microsoft.com/office/powerpoint/2010/main" val="1816069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6FE284E-F032-4485-81FF-8CEB797A6806}" type="slidenum">
              <a:rPr lang="en-US" smtClean="0"/>
              <a:t>16</a:t>
            </a:fld>
            <a:endParaRPr lang="en-US"/>
          </a:p>
        </p:txBody>
      </p:sp>
    </p:spTree>
    <p:extLst>
      <p:ext uri="{BB962C8B-B14F-4D97-AF65-F5344CB8AC3E}">
        <p14:creationId xmlns:p14="http://schemas.microsoft.com/office/powerpoint/2010/main" val="3920175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6FE284E-F032-4485-81FF-8CEB797A6806}" type="slidenum">
              <a:rPr lang="en-US" smtClean="0"/>
              <a:t>27</a:t>
            </a:fld>
            <a:endParaRPr lang="en-US"/>
          </a:p>
        </p:txBody>
      </p:sp>
    </p:spTree>
    <p:extLst>
      <p:ext uri="{BB962C8B-B14F-4D97-AF65-F5344CB8AC3E}">
        <p14:creationId xmlns:p14="http://schemas.microsoft.com/office/powerpoint/2010/main" val="491813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İbbs</a:t>
            </a:r>
            <a:r>
              <a:rPr lang="tr-TR" dirty="0"/>
              <a:t> 1 dağılımı ve bu üçlü</a:t>
            </a:r>
            <a:endParaRPr lang="en-US" dirty="0"/>
          </a:p>
        </p:txBody>
      </p:sp>
      <p:sp>
        <p:nvSpPr>
          <p:cNvPr id="4" name="Slayt Numarası Yer Tutucusu 3"/>
          <p:cNvSpPr>
            <a:spLocks noGrp="1"/>
          </p:cNvSpPr>
          <p:nvPr>
            <p:ph type="sldNum" sz="quarter" idx="5"/>
          </p:nvPr>
        </p:nvSpPr>
        <p:spPr/>
        <p:txBody>
          <a:bodyPr/>
          <a:lstStyle/>
          <a:p>
            <a:fld id="{96FE284E-F032-4485-81FF-8CEB797A6806}" type="slidenum">
              <a:rPr lang="en-US" smtClean="0"/>
              <a:t>43</a:t>
            </a:fld>
            <a:endParaRPr lang="en-US"/>
          </a:p>
        </p:txBody>
      </p:sp>
    </p:spTree>
    <p:extLst>
      <p:ext uri="{BB962C8B-B14F-4D97-AF65-F5344CB8AC3E}">
        <p14:creationId xmlns:p14="http://schemas.microsoft.com/office/powerpoint/2010/main" val="159967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6FE284E-F032-4485-81FF-8CEB797A6806}" type="slidenum">
              <a:rPr lang="en-US" smtClean="0"/>
              <a:t>44</a:t>
            </a:fld>
            <a:endParaRPr lang="en-US"/>
          </a:p>
        </p:txBody>
      </p:sp>
    </p:spTree>
    <p:extLst>
      <p:ext uri="{BB962C8B-B14F-4D97-AF65-F5344CB8AC3E}">
        <p14:creationId xmlns:p14="http://schemas.microsoft.com/office/powerpoint/2010/main" val="1946643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4C53676-BE2B-4CE8-9AE1-264F6526C48F}" type="datetime1">
              <a:rPr lang="en-US" smtClean="0"/>
              <a:t>4/7/2023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001F5F"/>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3A716EB-B2EF-4192-9A6B-DEE0A70B8F9A}" type="datetime1">
              <a:rPr lang="en-US" smtClean="0"/>
              <a:t>4/7/2023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9" name="Shape 18">
            <a:extLst>
              <a:ext uri="{FF2B5EF4-FFF2-40B4-BE49-F238E27FC236}">
                <a16:creationId xmlns:a16="http://schemas.microsoft.com/office/drawing/2014/main" id="{21D3E554-18CA-DCD4-33CE-DC49764176AC}"/>
              </a:ext>
            </a:extLst>
          </p:cNvPr>
          <p:cNvSpPr/>
          <p:nvPr userDrawn="1"/>
        </p:nvSpPr>
        <p:spPr>
          <a:xfrm flipV="1">
            <a:off x="18494" y="914400"/>
            <a:ext cx="12132000" cy="0"/>
          </a:xfrm>
          <a:prstGeom prst="line">
            <a:avLst/>
          </a:prstGeom>
          <a:ln w="12700">
            <a:solidFill>
              <a:schemeClr val="tx2">
                <a:lumMod val="60000"/>
                <a:lumOff val="40000"/>
              </a:schemeClr>
            </a:solidFill>
            <a:miter lim="400000"/>
          </a:ln>
        </p:spPr>
        <p:txBody>
          <a:bodyPr lIns="0" tIns="0" rIns="0" bIns="0" anchor="ctr"/>
          <a:lstStyle/>
          <a:p>
            <a:pPr lvl="0"/>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001F5F"/>
                </a:solidFill>
                <a:latin typeface="Carlito"/>
                <a:cs typeface="Carlito"/>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C95B2E88-FED7-48AC-9A61-8A7BD507D0E8}" type="datetime1">
              <a:rPr lang="en-US" smtClean="0"/>
              <a:t>4/7/2023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16" name="bg object 16"/>
          <p:cNvSpPr/>
          <p:nvPr/>
        </p:nvSpPr>
        <p:spPr>
          <a:xfrm>
            <a:off x="0" y="0"/>
            <a:ext cx="2791967" cy="6853426"/>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1" i="0">
                <a:solidFill>
                  <a:srgbClr val="001F5F"/>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8F78CC2-4DF9-43E2-8D5F-514ABA68D74A}" type="datetime1">
              <a:rPr lang="en-US" smtClean="0"/>
              <a:t>4/7/2023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A195C51-6EDD-4718-8AD8-4E8BBE227E3D}" type="datetime1">
              <a:rPr lang="en-US" smtClean="0"/>
              <a:t>4/7/2023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554837" y="2934716"/>
            <a:ext cx="2390140" cy="941070"/>
          </a:xfrm>
          <a:prstGeom prst="rect">
            <a:avLst/>
          </a:prstGeom>
        </p:spPr>
        <p:txBody>
          <a:bodyPr wrap="square" lIns="0" tIns="0" rIns="0" bIns="0">
            <a:spAutoFit/>
          </a:bodyPr>
          <a:lstStyle>
            <a:lvl1pPr>
              <a:defRPr sz="2000" b="1" i="0">
                <a:solidFill>
                  <a:srgbClr val="001F5F"/>
                </a:solidFill>
                <a:latin typeface="Carlito"/>
                <a:cs typeface="Carlito"/>
              </a:defRPr>
            </a:lvl1pPr>
          </a:lstStyle>
          <a:p>
            <a:endParaRPr/>
          </a:p>
        </p:txBody>
      </p:sp>
      <p:sp>
        <p:nvSpPr>
          <p:cNvPr id="3" name="Holder 3"/>
          <p:cNvSpPr>
            <a:spLocks noGrp="1"/>
          </p:cNvSpPr>
          <p:nvPr>
            <p:ph type="body" idx="1"/>
          </p:nvPr>
        </p:nvSpPr>
        <p:spPr>
          <a:xfrm>
            <a:off x="1292733" y="2134019"/>
            <a:ext cx="9591040" cy="3965575"/>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7C79C623-07ED-4D72-84DD-DED7286F758E}" type="datetime1">
              <a:rPr lang="en-US" smtClean="0"/>
              <a:t>4/7/2023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grpSp>
        <p:nvGrpSpPr>
          <p:cNvPr id="11" name="Grup 10">
            <a:extLst>
              <a:ext uri="{FF2B5EF4-FFF2-40B4-BE49-F238E27FC236}">
                <a16:creationId xmlns:a16="http://schemas.microsoft.com/office/drawing/2014/main" id="{04B3C35F-B1D2-B75B-79AB-F7702936452D}"/>
              </a:ext>
            </a:extLst>
          </p:cNvPr>
          <p:cNvGrpSpPr/>
          <p:nvPr userDrawn="1"/>
        </p:nvGrpSpPr>
        <p:grpSpPr>
          <a:xfrm>
            <a:off x="76200" y="152400"/>
            <a:ext cx="894522" cy="702366"/>
            <a:chOff x="76200" y="152400"/>
            <a:chExt cx="894522" cy="702366"/>
          </a:xfrm>
        </p:grpSpPr>
        <p:sp>
          <p:nvSpPr>
            <p:cNvPr id="8" name="object 3">
              <a:extLst>
                <a:ext uri="{FF2B5EF4-FFF2-40B4-BE49-F238E27FC236}">
                  <a16:creationId xmlns:a16="http://schemas.microsoft.com/office/drawing/2014/main" id="{53182818-5B29-13E0-0BDB-3C53998D3240}"/>
                </a:ext>
              </a:extLst>
            </p:cNvPr>
            <p:cNvSpPr/>
            <p:nvPr userDrawn="1"/>
          </p:nvSpPr>
          <p:spPr>
            <a:xfrm>
              <a:off x="134742" y="571077"/>
              <a:ext cx="835980" cy="283689"/>
            </a:xfrm>
            <a:prstGeom prst="rect">
              <a:avLst/>
            </a:prstGeom>
            <a:blipFill>
              <a:blip r:embed="rId7" cstate="print"/>
              <a:stretch>
                <a:fillRect/>
              </a:stretch>
            </a:blipFill>
          </p:spPr>
          <p:txBody>
            <a:bodyPr wrap="square" lIns="0" tIns="0" rIns="0" bIns="0" rtlCol="0"/>
            <a:lstStyle/>
            <a:p>
              <a:endParaRPr/>
            </a:p>
          </p:txBody>
        </p:sp>
        <p:pic>
          <p:nvPicPr>
            <p:cNvPr id="9" name="Picture 2" descr="hayat kimya logo ile ilgili görsel sonucu">
              <a:extLst>
                <a:ext uri="{FF2B5EF4-FFF2-40B4-BE49-F238E27FC236}">
                  <a16:creationId xmlns:a16="http://schemas.microsoft.com/office/drawing/2014/main" id="{48360EF4-2B8D-B667-62CA-BC589DD21828}"/>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6200" y="152400"/>
              <a:ext cx="834032" cy="281830"/>
            </a:xfrm>
            <a:prstGeom prst="rect">
              <a:avLst/>
            </a:prstGeom>
            <a:noFill/>
            <a:extLst>
              <a:ext uri="{909E8E84-426E-40DD-AFC4-6F175D3DCCD1}">
                <a14:hiddenFill xmlns:a14="http://schemas.microsoft.com/office/drawing/2010/main">
                  <a:solidFill>
                    <a:srgbClr val="FFFFFF"/>
                  </a:solidFill>
                </a14:hiddenFill>
              </a:ext>
            </a:extLst>
          </p:spPr>
        </p:pic>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4.xml"/><Relationship Id="rId1" Type="http://schemas.openxmlformats.org/officeDocument/2006/relationships/slideLayout" Target="../slideLayouts/slideLayout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26.xml"/><Relationship Id="rId4" Type="http://schemas.openxmlformats.org/officeDocument/2006/relationships/chart" Target="../charts/chart25.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28.xml"/><Relationship Id="rId4" Type="http://schemas.openxmlformats.org/officeDocument/2006/relationships/chart" Target="../charts/chart27.xml"/></Relationships>
</file>

<file path=ppt/slides/_rels/slide4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9.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508" cy="6857998"/>
            <a:chOff x="0" y="0"/>
            <a:chExt cx="12192508" cy="6857998"/>
          </a:xfrm>
        </p:grpSpPr>
        <p:sp>
          <p:nvSpPr>
            <p:cNvPr id="3" name="object 3"/>
            <p:cNvSpPr/>
            <p:nvPr/>
          </p:nvSpPr>
          <p:spPr>
            <a:xfrm>
              <a:off x="0" y="0"/>
              <a:ext cx="8009473" cy="685799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361175" y="547116"/>
              <a:ext cx="5830824" cy="617829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70916" y="6489191"/>
              <a:ext cx="33655" cy="91440"/>
            </a:xfrm>
            <a:custGeom>
              <a:avLst/>
              <a:gdLst/>
              <a:ahLst/>
              <a:cxnLst/>
              <a:rect l="l" t="t" r="r" b="b"/>
              <a:pathLst>
                <a:path w="33654" h="91440">
                  <a:moveTo>
                    <a:pt x="33223" y="0"/>
                  </a:moveTo>
                  <a:lnTo>
                    <a:pt x="26085" y="0"/>
                  </a:lnTo>
                  <a:lnTo>
                    <a:pt x="24168" y="3911"/>
                  </a:lnTo>
                  <a:lnTo>
                    <a:pt x="20878" y="7950"/>
                  </a:lnTo>
                  <a:lnTo>
                    <a:pt x="11595" y="16268"/>
                  </a:lnTo>
                  <a:lnTo>
                    <a:pt x="6197" y="19812"/>
                  </a:lnTo>
                  <a:lnTo>
                    <a:pt x="0" y="22733"/>
                  </a:lnTo>
                  <a:lnTo>
                    <a:pt x="0" y="33477"/>
                  </a:lnTo>
                  <a:lnTo>
                    <a:pt x="22148" y="20078"/>
                  </a:lnTo>
                  <a:lnTo>
                    <a:pt x="22148" y="90919"/>
                  </a:lnTo>
                  <a:lnTo>
                    <a:pt x="33210" y="90919"/>
                  </a:lnTo>
                  <a:lnTo>
                    <a:pt x="33210" y="20078"/>
                  </a:lnTo>
                  <a:lnTo>
                    <a:pt x="33223" y="0"/>
                  </a:lnTo>
                  <a:close/>
                </a:path>
              </a:pathLst>
            </a:custGeom>
            <a:solidFill>
              <a:srgbClr val="000000">
                <a:alpha val="70195"/>
              </a:srgbClr>
            </a:solidFill>
          </p:spPr>
          <p:txBody>
            <a:bodyPr wrap="square" lIns="0" tIns="0" rIns="0" bIns="0" rtlCol="0"/>
            <a:lstStyle/>
            <a:p>
              <a:endParaRPr/>
            </a:p>
          </p:txBody>
        </p:sp>
        <p:sp>
          <p:nvSpPr>
            <p:cNvPr id="6" name="object 6"/>
            <p:cNvSpPr/>
            <p:nvPr/>
          </p:nvSpPr>
          <p:spPr>
            <a:xfrm>
              <a:off x="5530595" y="5067299"/>
              <a:ext cx="3244596" cy="179069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909560" y="4291584"/>
              <a:ext cx="284988" cy="69799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093463" y="5568695"/>
              <a:ext cx="1760219" cy="1289302"/>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8288" y="2883407"/>
              <a:ext cx="12174220" cy="1289685"/>
            </a:xfrm>
            <a:custGeom>
              <a:avLst/>
              <a:gdLst/>
              <a:ahLst/>
              <a:cxnLst/>
              <a:rect l="l" t="t" r="r" b="b"/>
              <a:pathLst>
                <a:path w="12174220" h="1289685">
                  <a:moveTo>
                    <a:pt x="0" y="1289303"/>
                  </a:moveTo>
                  <a:lnTo>
                    <a:pt x="12173712" y="1289303"/>
                  </a:lnTo>
                  <a:lnTo>
                    <a:pt x="12173712" y="0"/>
                  </a:lnTo>
                  <a:lnTo>
                    <a:pt x="0" y="0"/>
                  </a:lnTo>
                  <a:lnTo>
                    <a:pt x="0" y="1289303"/>
                  </a:lnTo>
                  <a:close/>
                </a:path>
              </a:pathLst>
            </a:custGeom>
            <a:solidFill>
              <a:srgbClr val="FFFFFF"/>
            </a:solidFill>
          </p:spPr>
          <p:txBody>
            <a:bodyPr wrap="square" lIns="0" tIns="0" rIns="0" bIns="0" rtlCol="0"/>
            <a:lstStyle/>
            <a:p>
              <a:endParaRPr/>
            </a:p>
          </p:txBody>
        </p:sp>
      </p:grpSp>
      <p:sp>
        <p:nvSpPr>
          <p:cNvPr id="10" name="object 10"/>
          <p:cNvSpPr txBox="1">
            <a:spLocks noGrp="1"/>
          </p:cNvSpPr>
          <p:nvPr>
            <p:ph type="title"/>
          </p:nvPr>
        </p:nvSpPr>
        <p:spPr>
          <a:xfrm>
            <a:off x="554836" y="3104782"/>
            <a:ext cx="4536540" cy="321242"/>
          </a:xfrm>
          <a:prstGeom prst="rect">
            <a:avLst/>
          </a:prstGeom>
        </p:spPr>
        <p:txBody>
          <a:bodyPr vert="horz" wrap="square" lIns="0" tIns="13335" rIns="0" bIns="0" rtlCol="0">
            <a:spAutoFit/>
          </a:bodyPr>
          <a:lstStyle/>
          <a:p>
            <a:pPr marL="12700" marR="5080">
              <a:lnSpc>
                <a:spcPct val="100000"/>
              </a:lnSpc>
            </a:pPr>
            <a:r>
              <a:rPr lang="en-US" spc="-10" dirty="0"/>
              <a:t>How Earthquake Affected Us</a:t>
            </a:r>
            <a:r>
              <a:rPr lang="tr-TR" spc="-10" dirty="0"/>
              <a:t>?</a:t>
            </a:r>
            <a:endParaRPr lang="en-US" spc="-10" dirty="0"/>
          </a:p>
        </p:txBody>
      </p:sp>
      <p:sp>
        <p:nvSpPr>
          <p:cNvPr id="11" name="object 11"/>
          <p:cNvSpPr txBox="1"/>
          <p:nvPr/>
        </p:nvSpPr>
        <p:spPr>
          <a:xfrm>
            <a:off x="554836" y="3685424"/>
            <a:ext cx="1197763" cy="228268"/>
          </a:xfrm>
          <a:prstGeom prst="rect">
            <a:avLst/>
          </a:prstGeom>
        </p:spPr>
        <p:txBody>
          <a:bodyPr vert="horz" wrap="square" lIns="0" tIns="12700" rIns="0" bIns="0" rtlCol="0">
            <a:spAutoFit/>
          </a:bodyPr>
          <a:lstStyle/>
          <a:p>
            <a:pPr marL="12700">
              <a:lnSpc>
                <a:spcPct val="100000"/>
              </a:lnSpc>
              <a:spcBef>
                <a:spcPts val="100"/>
              </a:spcBef>
            </a:pPr>
            <a:r>
              <a:rPr lang="tr-TR" sz="1400" b="1" i="1" dirty="0" err="1">
                <a:solidFill>
                  <a:srgbClr val="001F5F"/>
                </a:solidFill>
                <a:latin typeface="Carlito"/>
                <a:cs typeface="Carlito"/>
              </a:rPr>
              <a:t>March</a:t>
            </a:r>
            <a:r>
              <a:rPr sz="1400" b="1" i="1" dirty="0">
                <a:solidFill>
                  <a:srgbClr val="001F5F"/>
                </a:solidFill>
                <a:latin typeface="Carlito"/>
                <a:cs typeface="Carlito"/>
              </a:rPr>
              <a:t>,</a:t>
            </a:r>
            <a:r>
              <a:rPr sz="1400" b="1" i="1" spc="-65" dirty="0">
                <a:solidFill>
                  <a:srgbClr val="001F5F"/>
                </a:solidFill>
                <a:latin typeface="Carlito"/>
                <a:cs typeface="Carlito"/>
              </a:rPr>
              <a:t> </a:t>
            </a:r>
            <a:r>
              <a:rPr sz="1400" b="1" i="1" spc="-5" dirty="0">
                <a:solidFill>
                  <a:srgbClr val="001F5F"/>
                </a:solidFill>
                <a:latin typeface="Carlito"/>
                <a:cs typeface="Carlito"/>
              </a:rPr>
              <a:t>202</a:t>
            </a:r>
            <a:r>
              <a:rPr lang="tr-TR" sz="1400" b="1" i="1" spc="-5" dirty="0">
                <a:solidFill>
                  <a:srgbClr val="001F5F"/>
                </a:solidFill>
                <a:latin typeface="Carlito"/>
                <a:cs typeface="Carlito"/>
              </a:rPr>
              <a:t>3</a:t>
            </a:r>
            <a:endParaRPr sz="1400" dirty="0">
              <a:latin typeface="Carlito"/>
              <a:cs typeface="Carlito"/>
            </a:endParaRPr>
          </a:p>
        </p:txBody>
      </p:sp>
      <p:sp>
        <p:nvSpPr>
          <p:cNvPr id="13" name="object 13"/>
          <p:cNvSpPr/>
          <p:nvPr/>
        </p:nvSpPr>
        <p:spPr>
          <a:xfrm>
            <a:off x="9800843" y="3270504"/>
            <a:ext cx="1740407" cy="513588"/>
          </a:xfrm>
          <a:prstGeom prst="rect">
            <a:avLst/>
          </a:prstGeom>
          <a:blipFill>
            <a:blip r:embed="rId7" cstate="print"/>
            <a:stretch>
              <a:fillRect/>
            </a:stretch>
          </a:blipFill>
        </p:spPr>
        <p:txBody>
          <a:bodyPr wrap="square" lIns="0" tIns="0" rIns="0" bIns="0" rtlCol="0"/>
          <a:lstStyle/>
          <a:p>
            <a:endParaRPr/>
          </a:p>
        </p:txBody>
      </p:sp>
      <p:sp>
        <p:nvSpPr>
          <p:cNvPr id="12" name="Slayt Numarası Yer Tutucusu 11">
            <a:extLst>
              <a:ext uri="{FF2B5EF4-FFF2-40B4-BE49-F238E27FC236}">
                <a16:creationId xmlns:a16="http://schemas.microsoft.com/office/drawing/2014/main" id="{F6315F8E-847E-5876-2AB2-E107C8C28ACF}"/>
              </a:ext>
            </a:extLst>
          </p:cNvPr>
          <p:cNvSpPr>
            <a:spLocks noGrp="1"/>
          </p:cNvSpPr>
          <p:nvPr>
            <p:ph type="sldNum" sz="quarter" idx="7"/>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764239"/>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pPr marL="12700">
              <a:lnSpc>
                <a:spcPct val="100000"/>
              </a:lnSpc>
              <a:spcBef>
                <a:spcPts val="105"/>
              </a:spcBef>
            </a:pPr>
            <a:r>
              <a:rPr lang="tr-TR" b="1" i="1" dirty="0" err="1">
                <a:solidFill>
                  <a:srgbClr val="00B0F0"/>
                </a:solidFill>
                <a:latin typeface="Century Gothic" panose="020B0502020202020204" pitchFamily="34" charset="0"/>
              </a:rPr>
              <a:t>Moving</a:t>
            </a:r>
            <a:r>
              <a:rPr lang="tr-TR" b="1" i="1" dirty="0">
                <a:solidFill>
                  <a:srgbClr val="00B0F0"/>
                </a:solidFill>
                <a:latin typeface="Century Gothic" panose="020B0502020202020204" pitchFamily="34" charset="0"/>
              </a:rPr>
              <a:t> </a:t>
            </a:r>
            <a:r>
              <a:rPr lang="tr-TR" b="1" i="1" dirty="0" err="1">
                <a:solidFill>
                  <a:srgbClr val="00B0F0"/>
                </a:solidFill>
                <a:latin typeface="Century Gothic" panose="020B0502020202020204" pitchFamily="34" charset="0"/>
              </a:rPr>
              <a:t>to</a:t>
            </a:r>
            <a:r>
              <a:rPr lang="tr-TR" b="1" i="1" dirty="0">
                <a:solidFill>
                  <a:srgbClr val="00B0F0"/>
                </a:solidFill>
                <a:latin typeface="Century Gothic" panose="020B0502020202020204" pitchFamily="34" charset="0"/>
              </a:rPr>
              <a:t> a New Country</a:t>
            </a:r>
            <a:endParaRPr lang="tr-TR" sz="1800"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19200" y="1023264"/>
            <a:ext cx="10400930" cy="523220"/>
          </a:xfrm>
          <a:prstGeom prst="rect">
            <a:avLst/>
          </a:prstGeom>
          <a:solidFill>
            <a:schemeClr val="bg1">
              <a:lumMod val="95000"/>
            </a:schemeClr>
          </a:solidFill>
        </p:spPr>
        <p:txBody>
          <a:bodyPr wrap="square">
            <a:spAutoFit/>
          </a:bodyPr>
          <a:lstStyle/>
          <a:p>
            <a:pPr algn="just"/>
            <a:r>
              <a:rPr lang="en-US" sz="1400" dirty="0">
                <a:solidFill>
                  <a:schemeClr val="tx1">
                    <a:lumMod val="50000"/>
                    <a:lumOff val="50000"/>
                  </a:schemeClr>
                </a:solidFill>
                <a:latin typeface="Calibri" panose="020F0502020204030204" pitchFamily="34" charset="0"/>
                <a:cs typeface="Calibri" panose="020F0502020204030204" pitchFamily="34" charset="0"/>
              </a:rPr>
              <a:t>While the rate of those who think about changing the country they live in after the earthquake is 3%, the rate of those who state that they are undecided is 2%. 94% do not intend to change the city they live in. </a:t>
            </a:r>
            <a:endParaRPr lang="tr-TR" sz="14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6" name="Metin kutusu 5">
            <a:extLst>
              <a:ext uri="{FF2B5EF4-FFF2-40B4-BE49-F238E27FC236}">
                <a16:creationId xmlns:a16="http://schemas.microsoft.com/office/drawing/2014/main" id="{AC461AD9-FAA6-943B-2A69-4B50C65C52D8}"/>
              </a:ext>
            </a:extLst>
          </p:cNvPr>
          <p:cNvSpPr txBox="1"/>
          <p:nvPr/>
        </p:nvSpPr>
        <p:spPr>
          <a:xfrm>
            <a:off x="1219200" y="6642556"/>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N:753</a:t>
            </a:r>
          </a:p>
        </p:txBody>
      </p:sp>
      <p:sp>
        <p:nvSpPr>
          <p:cNvPr id="2" name="Text Box 6">
            <a:extLst>
              <a:ext uri="{FF2B5EF4-FFF2-40B4-BE49-F238E27FC236}">
                <a16:creationId xmlns:a16="http://schemas.microsoft.com/office/drawing/2014/main" id="{B3415BA6-2359-7AC0-2923-C9B0E4FA901C}"/>
              </a:ext>
            </a:extLst>
          </p:cNvPr>
          <p:cNvSpPr txBox="1">
            <a:spLocks noChangeArrowheads="1"/>
          </p:cNvSpPr>
          <p:nvPr/>
        </p:nvSpPr>
        <p:spPr bwMode="auto">
          <a:xfrm>
            <a:off x="6934200" y="6642555"/>
            <a:ext cx="4685930" cy="215444"/>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DI08.Are you considering moving to another country after the earthquake? (ONE CHOICE)</a:t>
            </a:r>
            <a:endParaRPr lang="tr-TR" sz="800" dirty="0">
              <a:solidFill>
                <a:srgbClr val="808080"/>
              </a:solidFill>
              <a:latin typeface="Century Gothic" panose="020B0502020202020204" pitchFamily="34" charset="0"/>
              <a:ea typeface="Verdana" panose="020B0604030504040204" pitchFamily="34" charset="0"/>
            </a:endParaRPr>
          </a:p>
        </p:txBody>
      </p:sp>
      <p:sp>
        <p:nvSpPr>
          <p:cNvPr id="14" name="object 13">
            <a:extLst>
              <a:ext uri="{FF2B5EF4-FFF2-40B4-BE49-F238E27FC236}">
                <a16:creationId xmlns:a16="http://schemas.microsoft.com/office/drawing/2014/main" id="{B4143A0C-EDE8-4E67-2DDB-29727F2C0C81}"/>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15" name="Slayt Numarası Yer Tutucusu 14">
            <a:extLst>
              <a:ext uri="{FF2B5EF4-FFF2-40B4-BE49-F238E27FC236}">
                <a16:creationId xmlns:a16="http://schemas.microsoft.com/office/drawing/2014/main" id="{31E14051-4CA9-B20D-F090-FCF77E310F1C}"/>
              </a:ext>
            </a:extLst>
          </p:cNvPr>
          <p:cNvSpPr>
            <a:spLocks noGrp="1"/>
          </p:cNvSpPr>
          <p:nvPr>
            <p:ph type="sldNum" sz="quarter" idx="7"/>
          </p:nvPr>
        </p:nvSpPr>
        <p:spPr/>
        <p:txBody>
          <a:bodyPr/>
          <a:lstStyle/>
          <a:p>
            <a:fld id="{B6F15528-21DE-4FAA-801E-634DDDAF4B2B}" type="slidenum">
              <a:rPr lang="en-US" smtClean="0"/>
              <a:t>10</a:t>
            </a:fld>
            <a:endParaRPr lang="en-US"/>
          </a:p>
        </p:txBody>
      </p:sp>
      <p:graphicFrame>
        <p:nvGraphicFramePr>
          <p:cNvPr id="16" name="Tablo 15">
            <a:extLst>
              <a:ext uri="{FF2B5EF4-FFF2-40B4-BE49-F238E27FC236}">
                <a16:creationId xmlns:a16="http://schemas.microsoft.com/office/drawing/2014/main" id="{2E81F3A7-52B7-088A-A4C8-2AB4F1086119}"/>
              </a:ext>
            </a:extLst>
          </p:cNvPr>
          <p:cNvGraphicFramePr>
            <a:graphicFrameLocks noGrp="1"/>
          </p:cNvGraphicFramePr>
          <p:nvPr>
            <p:extLst>
              <p:ext uri="{D42A27DB-BD31-4B8C-83A1-F6EECF244321}">
                <p14:modId xmlns:p14="http://schemas.microsoft.com/office/powerpoint/2010/main" val="3837999072"/>
              </p:ext>
            </p:extLst>
          </p:nvPr>
        </p:nvGraphicFramePr>
        <p:xfrm>
          <a:off x="5410200" y="2096820"/>
          <a:ext cx="6172200" cy="1408381"/>
        </p:xfrm>
        <a:graphic>
          <a:graphicData uri="http://schemas.openxmlformats.org/drawingml/2006/table">
            <a:tbl>
              <a:tblPr>
                <a:tableStyleId>{B301B821-A1FF-4177-AEE7-76D212191A09}</a:tableStyleId>
              </a:tblPr>
              <a:tblGrid>
                <a:gridCol w="2029216">
                  <a:extLst>
                    <a:ext uri="{9D8B030D-6E8A-4147-A177-3AD203B41FA5}">
                      <a16:colId xmlns:a16="http://schemas.microsoft.com/office/drawing/2014/main" val="2302528200"/>
                    </a:ext>
                  </a:extLst>
                </a:gridCol>
                <a:gridCol w="676405">
                  <a:extLst>
                    <a:ext uri="{9D8B030D-6E8A-4147-A177-3AD203B41FA5}">
                      <a16:colId xmlns:a16="http://schemas.microsoft.com/office/drawing/2014/main" val="3550299866"/>
                    </a:ext>
                  </a:extLst>
                </a:gridCol>
                <a:gridCol w="1183710">
                  <a:extLst>
                    <a:ext uri="{9D8B030D-6E8A-4147-A177-3AD203B41FA5}">
                      <a16:colId xmlns:a16="http://schemas.microsoft.com/office/drawing/2014/main" val="1505260367"/>
                    </a:ext>
                  </a:extLst>
                </a:gridCol>
                <a:gridCol w="930058">
                  <a:extLst>
                    <a:ext uri="{9D8B030D-6E8A-4147-A177-3AD203B41FA5}">
                      <a16:colId xmlns:a16="http://schemas.microsoft.com/office/drawing/2014/main" val="2112693095"/>
                    </a:ext>
                  </a:extLst>
                </a:gridCol>
                <a:gridCol w="507304">
                  <a:extLst>
                    <a:ext uri="{9D8B030D-6E8A-4147-A177-3AD203B41FA5}">
                      <a16:colId xmlns:a16="http://schemas.microsoft.com/office/drawing/2014/main" val="3608418776"/>
                    </a:ext>
                  </a:extLst>
                </a:gridCol>
                <a:gridCol w="845507">
                  <a:extLst>
                    <a:ext uri="{9D8B030D-6E8A-4147-A177-3AD203B41FA5}">
                      <a16:colId xmlns:a16="http://schemas.microsoft.com/office/drawing/2014/main" val="404730129"/>
                    </a:ext>
                  </a:extLst>
                </a:gridCol>
              </a:tblGrid>
              <a:tr h="682330">
                <a:tc>
                  <a:txBody>
                    <a:bodyPr/>
                    <a:lstStyle/>
                    <a:p>
                      <a:pPr algn="l" fontAlgn="b"/>
                      <a:r>
                        <a:rPr lang="en-US" sz="1200" b="1" u="none" strike="noStrike" dirty="0">
                          <a:solidFill>
                            <a:schemeClr val="tx1">
                              <a:lumMod val="50000"/>
                              <a:lumOff val="50000"/>
                            </a:schemeClr>
                          </a:solidFill>
                          <a:effectLst/>
                        </a:rPr>
                        <a:t>Thinking about moving to a new country</a:t>
                      </a:r>
                    </a:p>
                  </a:txBody>
                  <a:tcPr marL="6350" marR="6350" marT="6350" marB="0" anchor="b"/>
                </a:tc>
                <a:tc>
                  <a:txBody>
                    <a:bodyPr/>
                    <a:lstStyle/>
                    <a:p>
                      <a:pPr algn="ctr" fontAlgn="b"/>
                      <a:r>
                        <a:rPr lang="tr-TR" sz="1200" b="1" u="none" strike="noStrike" dirty="0">
                          <a:solidFill>
                            <a:schemeClr val="tx1">
                              <a:lumMod val="50000"/>
                              <a:lumOff val="50000"/>
                            </a:schemeClr>
                          </a:solidFill>
                          <a:effectLst/>
                        </a:rPr>
                        <a:t>İstanbul (%)</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u="none" strike="noStrike" dirty="0">
                          <a:solidFill>
                            <a:schemeClr val="tx1">
                              <a:lumMod val="50000"/>
                              <a:lumOff val="50000"/>
                            </a:schemeClr>
                          </a:solidFill>
                          <a:effectLst/>
                        </a:rPr>
                        <a:t>East Marmara (%)</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i="0" u="none" strike="noStrike" dirty="0">
                          <a:solidFill>
                            <a:schemeClr val="tx1">
                              <a:lumMod val="50000"/>
                              <a:lumOff val="50000"/>
                            </a:schemeClr>
                          </a:solidFill>
                          <a:effectLst/>
                          <a:latin typeface="Calibri" panose="020F0502020204030204" pitchFamily="34" charset="0"/>
                        </a:rPr>
                        <a:t>West Marmara (%)</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i="0" u="none" strike="noStrike" dirty="0" err="1">
                          <a:solidFill>
                            <a:schemeClr val="tx1">
                              <a:lumMod val="50000"/>
                              <a:lumOff val="50000"/>
                            </a:schemeClr>
                          </a:solidFill>
                          <a:effectLst/>
                          <a:latin typeface="Calibri" panose="020F0502020204030204" pitchFamily="34" charset="0"/>
                        </a:rPr>
                        <a:t>Aegean</a:t>
                      </a:r>
                      <a:r>
                        <a:rPr lang="tr-TR" sz="1200" b="1" i="0" u="none" strike="noStrike" dirty="0">
                          <a:solidFill>
                            <a:schemeClr val="tx1">
                              <a:lumMod val="50000"/>
                              <a:lumOff val="50000"/>
                            </a:schemeClr>
                          </a:solidFill>
                          <a:effectLst/>
                          <a:latin typeface="Calibri" panose="020F0502020204030204" pitchFamily="34" charset="0"/>
                        </a:rPr>
                        <a:t> (%)</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i="0" u="none" strike="noStrike" dirty="0">
                          <a:solidFill>
                            <a:schemeClr val="tx1">
                              <a:lumMod val="50000"/>
                              <a:lumOff val="50000"/>
                            </a:schemeClr>
                          </a:solidFill>
                          <a:effectLst/>
                          <a:latin typeface="Calibri" panose="020F0502020204030204" pitchFamily="34" charset="0"/>
                        </a:rPr>
                        <a:t>Central East Anatolia</a:t>
                      </a:r>
                    </a:p>
                    <a:p>
                      <a:pPr algn="ctr" fontAlgn="b"/>
                      <a:r>
                        <a:rPr lang="tr-TR" sz="1200" b="1" i="0" u="none" strike="noStrike" dirty="0">
                          <a:solidFill>
                            <a:schemeClr val="tx1">
                              <a:lumMod val="50000"/>
                              <a:lumOff val="50000"/>
                            </a:schemeClr>
                          </a:solidFill>
                          <a:effectLst/>
                          <a:latin typeface="Calibri" panose="020F0502020204030204" pitchFamily="34" charset="0"/>
                        </a:rPr>
                        <a:t>(%)</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7128302"/>
                  </a:ext>
                </a:extLst>
              </a:tr>
              <a:tr h="242017">
                <a:tc>
                  <a:txBody>
                    <a:bodyPr/>
                    <a:lstStyle/>
                    <a:p>
                      <a:pPr algn="l" fontAlgn="b"/>
                      <a:r>
                        <a:rPr lang="tr-TR" sz="1200" b="0" i="0" u="none" strike="noStrike" dirty="0" err="1">
                          <a:solidFill>
                            <a:schemeClr val="tx1">
                              <a:lumMod val="50000"/>
                              <a:lumOff val="50000"/>
                            </a:schemeClr>
                          </a:solidFill>
                          <a:effectLst/>
                          <a:latin typeface="Calibri" panose="020F0502020204030204" pitchFamily="34" charset="0"/>
                        </a:rPr>
                        <a:t>Yes</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0,7</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4,8</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0,0</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0,0</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0,0</a:t>
                      </a:r>
                    </a:p>
                  </a:txBody>
                  <a:tcPr marL="6350" marR="6350" marT="6350" marB="0" anchor="b"/>
                </a:tc>
                <a:extLst>
                  <a:ext uri="{0D108BD9-81ED-4DB2-BD59-A6C34878D82A}">
                    <a16:rowId xmlns:a16="http://schemas.microsoft.com/office/drawing/2014/main" val="334351748"/>
                  </a:ext>
                </a:extLst>
              </a:tr>
              <a:tr h="242017">
                <a:tc>
                  <a:txBody>
                    <a:bodyPr/>
                    <a:lstStyle/>
                    <a:p>
                      <a:pPr algn="l" fontAlgn="b"/>
                      <a:r>
                        <a:rPr lang="tr-TR" sz="1200" b="0" i="0" u="none" strike="noStrike" dirty="0">
                          <a:solidFill>
                            <a:schemeClr val="tx1">
                              <a:lumMod val="50000"/>
                              <a:lumOff val="50000"/>
                            </a:schemeClr>
                          </a:solidFill>
                          <a:effectLst/>
                          <a:latin typeface="Calibri" panose="020F0502020204030204" pitchFamily="34" charset="0"/>
                        </a:rPr>
                        <a:t>No</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99,3</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95,2</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97,1</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100,0</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100,0</a:t>
                      </a:r>
                    </a:p>
                  </a:txBody>
                  <a:tcPr marL="6350" marR="6350" marT="6350" marB="0" anchor="b"/>
                </a:tc>
                <a:extLst>
                  <a:ext uri="{0D108BD9-81ED-4DB2-BD59-A6C34878D82A}">
                    <a16:rowId xmlns:a16="http://schemas.microsoft.com/office/drawing/2014/main" val="2137231285"/>
                  </a:ext>
                </a:extLst>
              </a:tr>
              <a:tr h="242017">
                <a:tc>
                  <a:txBody>
                    <a:bodyPr/>
                    <a:lstStyle/>
                    <a:p>
                      <a:pPr algn="l" fontAlgn="b"/>
                      <a:r>
                        <a:rPr lang="tr-TR" sz="1200" b="0" i="0" u="none" strike="noStrike" dirty="0" err="1">
                          <a:solidFill>
                            <a:schemeClr val="tx1">
                              <a:lumMod val="50000"/>
                              <a:lumOff val="50000"/>
                            </a:schemeClr>
                          </a:solidFill>
                          <a:effectLst/>
                          <a:latin typeface="Calibri" panose="020F0502020204030204" pitchFamily="34" charset="0"/>
                        </a:rPr>
                        <a:t>Undecided</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0,0</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0,0</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2,9</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0,0</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0,0</a:t>
                      </a:r>
                    </a:p>
                  </a:txBody>
                  <a:tcPr marL="6350" marR="6350" marT="6350" marB="0" anchor="b"/>
                </a:tc>
                <a:extLst>
                  <a:ext uri="{0D108BD9-81ED-4DB2-BD59-A6C34878D82A}">
                    <a16:rowId xmlns:a16="http://schemas.microsoft.com/office/drawing/2014/main" val="481265881"/>
                  </a:ext>
                </a:extLst>
              </a:tr>
            </a:tbl>
          </a:graphicData>
        </a:graphic>
      </p:graphicFrame>
      <p:graphicFrame>
        <p:nvGraphicFramePr>
          <p:cNvPr id="17" name="Tablo 16">
            <a:extLst>
              <a:ext uri="{FF2B5EF4-FFF2-40B4-BE49-F238E27FC236}">
                <a16:creationId xmlns:a16="http://schemas.microsoft.com/office/drawing/2014/main" id="{02433561-375B-72B7-B99B-A04EC5807A6B}"/>
              </a:ext>
            </a:extLst>
          </p:cNvPr>
          <p:cNvGraphicFramePr>
            <a:graphicFrameLocks noGrp="1"/>
          </p:cNvGraphicFramePr>
          <p:nvPr>
            <p:extLst>
              <p:ext uri="{D42A27DB-BD31-4B8C-83A1-F6EECF244321}">
                <p14:modId xmlns:p14="http://schemas.microsoft.com/office/powerpoint/2010/main" val="210625710"/>
              </p:ext>
            </p:extLst>
          </p:nvPr>
        </p:nvGraphicFramePr>
        <p:xfrm>
          <a:off x="5410200" y="4030553"/>
          <a:ext cx="6172200" cy="1532046"/>
        </p:xfrm>
        <a:graphic>
          <a:graphicData uri="http://schemas.openxmlformats.org/drawingml/2006/table">
            <a:tbl>
              <a:tblPr>
                <a:tableStyleId>{B301B821-A1FF-4177-AEE7-76D212191A09}</a:tableStyleId>
              </a:tblPr>
              <a:tblGrid>
                <a:gridCol w="1899138">
                  <a:extLst>
                    <a:ext uri="{9D8B030D-6E8A-4147-A177-3AD203B41FA5}">
                      <a16:colId xmlns:a16="http://schemas.microsoft.com/office/drawing/2014/main" val="2302528200"/>
                    </a:ext>
                  </a:extLst>
                </a:gridCol>
                <a:gridCol w="678264">
                  <a:extLst>
                    <a:ext uri="{9D8B030D-6E8A-4147-A177-3AD203B41FA5}">
                      <a16:colId xmlns:a16="http://schemas.microsoft.com/office/drawing/2014/main" val="4104621336"/>
                    </a:ext>
                  </a:extLst>
                </a:gridCol>
                <a:gridCol w="746090">
                  <a:extLst>
                    <a:ext uri="{9D8B030D-6E8A-4147-A177-3AD203B41FA5}">
                      <a16:colId xmlns:a16="http://schemas.microsoft.com/office/drawing/2014/main" val="3550299866"/>
                    </a:ext>
                  </a:extLst>
                </a:gridCol>
                <a:gridCol w="746090">
                  <a:extLst>
                    <a:ext uri="{9D8B030D-6E8A-4147-A177-3AD203B41FA5}">
                      <a16:colId xmlns:a16="http://schemas.microsoft.com/office/drawing/2014/main" val="1505260367"/>
                    </a:ext>
                  </a:extLst>
                </a:gridCol>
                <a:gridCol w="746090">
                  <a:extLst>
                    <a:ext uri="{9D8B030D-6E8A-4147-A177-3AD203B41FA5}">
                      <a16:colId xmlns:a16="http://schemas.microsoft.com/office/drawing/2014/main" val="1075621049"/>
                    </a:ext>
                  </a:extLst>
                </a:gridCol>
                <a:gridCol w="678264">
                  <a:extLst>
                    <a:ext uri="{9D8B030D-6E8A-4147-A177-3AD203B41FA5}">
                      <a16:colId xmlns:a16="http://schemas.microsoft.com/office/drawing/2014/main" val="607931979"/>
                    </a:ext>
                  </a:extLst>
                </a:gridCol>
                <a:gridCol w="678264">
                  <a:extLst>
                    <a:ext uri="{9D8B030D-6E8A-4147-A177-3AD203B41FA5}">
                      <a16:colId xmlns:a16="http://schemas.microsoft.com/office/drawing/2014/main" val="2151178245"/>
                    </a:ext>
                  </a:extLst>
                </a:gridCol>
              </a:tblGrid>
              <a:tr h="671013">
                <a:tc>
                  <a:txBody>
                    <a:bodyPr/>
                    <a:lstStyle/>
                    <a:p>
                      <a:pPr algn="l" fontAlgn="b"/>
                      <a:r>
                        <a:rPr lang="en-US" sz="1200" b="1" u="none" strike="noStrike" dirty="0">
                          <a:solidFill>
                            <a:schemeClr val="tx1">
                              <a:lumMod val="50000"/>
                              <a:lumOff val="50000"/>
                            </a:schemeClr>
                          </a:solidFill>
                          <a:effectLst/>
                        </a:rPr>
                        <a:t>Thinking about moving to a new country</a:t>
                      </a:r>
                    </a:p>
                  </a:txBody>
                  <a:tcPr marL="6350" marR="6350" marT="6350" marB="0" anchor="b"/>
                </a:tc>
                <a:tc>
                  <a:txBody>
                    <a:bodyPr/>
                    <a:lstStyle/>
                    <a:p>
                      <a:pPr algn="ctr" fontAlgn="b"/>
                      <a:r>
                        <a:rPr lang="tr-TR" sz="1200" b="1" i="0" u="none" strike="noStrike" dirty="0">
                          <a:solidFill>
                            <a:schemeClr val="tx1">
                              <a:lumMod val="50000"/>
                              <a:lumOff val="50000"/>
                            </a:schemeClr>
                          </a:solidFill>
                          <a:effectLst/>
                          <a:latin typeface="Calibri" panose="020F0502020204030204" pitchFamily="34" charset="0"/>
                        </a:rPr>
                        <a:t>18-24 (%)</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u="none" strike="noStrike" dirty="0">
                          <a:solidFill>
                            <a:schemeClr val="tx1">
                              <a:lumMod val="50000"/>
                              <a:lumOff val="50000"/>
                            </a:schemeClr>
                          </a:solidFill>
                          <a:effectLst/>
                        </a:rPr>
                        <a:t>25-34 (%)</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u="none" strike="noStrike" dirty="0">
                          <a:solidFill>
                            <a:schemeClr val="tx1">
                              <a:lumMod val="50000"/>
                              <a:lumOff val="50000"/>
                            </a:schemeClr>
                          </a:solidFill>
                          <a:effectLst/>
                        </a:rPr>
                        <a:t>35-44 (%)</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i="0" u="none" strike="noStrike" dirty="0">
                          <a:solidFill>
                            <a:schemeClr val="tx1">
                              <a:lumMod val="50000"/>
                              <a:lumOff val="50000"/>
                            </a:schemeClr>
                          </a:solidFill>
                          <a:effectLst/>
                          <a:latin typeface="Calibri" panose="020F0502020204030204" pitchFamily="34" charset="0"/>
                        </a:rPr>
                        <a:t>45-54 (%)</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lumMod val="50000"/>
                              <a:lumOff val="50000"/>
                            </a:schemeClr>
                          </a:solidFill>
                          <a:effectLst/>
                          <a:latin typeface="Calibri" panose="020F0502020204030204" pitchFamily="34" charset="0"/>
                        </a:rPr>
                        <a:t>55-64 (%)</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lumMod val="50000"/>
                              <a:lumOff val="50000"/>
                            </a:schemeClr>
                          </a:solidFill>
                          <a:effectLst/>
                          <a:latin typeface="Calibri" panose="020F0502020204030204" pitchFamily="34" charset="0"/>
                        </a:rPr>
                        <a:t>65+ (%)</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7128302"/>
                  </a:ext>
                </a:extLst>
              </a:tr>
              <a:tr h="287011">
                <a:tc>
                  <a:txBody>
                    <a:bodyPr/>
                    <a:lstStyle/>
                    <a:p>
                      <a:pPr algn="l" fontAlgn="b"/>
                      <a:r>
                        <a:rPr lang="tr-TR" sz="1200" b="0" i="0" u="none" strike="noStrike" dirty="0" err="1">
                          <a:solidFill>
                            <a:schemeClr val="tx1">
                              <a:lumMod val="50000"/>
                              <a:lumOff val="50000"/>
                            </a:schemeClr>
                          </a:solidFill>
                          <a:effectLst/>
                          <a:latin typeface="Calibri" panose="020F0502020204030204" pitchFamily="34" charset="0"/>
                        </a:rPr>
                        <a:t>Yes</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5,7</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4,4</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3,4</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0,0</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1,0</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3,0</a:t>
                      </a:r>
                    </a:p>
                  </a:txBody>
                  <a:tcPr marL="6350" marR="6350" marT="6350" marB="0" anchor="b"/>
                </a:tc>
                <a:extLst>
                  <a:ext uri="{0D108BD9-81ED-4DB2-BD59-A6C34878D82A}">
                    <a16:rowId xmlns:a16="http://schemas.microsoft.com/office/drawing/2014/main" val="334351748"/>
                  </a:ext>
                </a:extLst>
              </a:tr>
              <a:tr h="287011">
                <a:tc>
                  <a:txBody>
                    <a:bodyPr/>
                    <a:lstStyle/>
                    <a:p>
                      <a:pPr algn="l" fontAlgn="b"/>
                      <a:r>
                        <a:rPr lang="tr-TR" sz="1200" b="0" i="0" u="none" strike="noStrike" dirty="0">
                          <a:solidFill>
                            <a:schemeClr val="tx1">
                              <a:lumMod val="50000"/>
                              <a:lumOff val="50000"/>
                            </a:schemeClr>
                          </a:solidFill>
                          <a:effectLst/>
                          <a:latin typeface="Calibri" panose="020F0502020204030204" pitchFamily="34" charset="0"/>
                        </a:rPr>
                        <a:t>No</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92,6</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95,6</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88,6</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100,0</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98,0</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97,0</a:t>
                      </a:r>
                    </a:p>
                  </a:txBody>
                  <a:tcPr marL="6350" marR="6350" marT="6350" marB="0" anchor="b"/>
                </a:tc>
                <a:extLst>
                  <a:ext uri="{0D108BD9-81ED-4DB2-BD59-A6C34878D82A}">
                    <a16:rowId xmlns:a16="http://schemas.microsoft.com/office/drawing/2014/main" val="2137231285"/>
                  </a:ext>
                </a:extLst>
              </a:tr>
              <a:tr h="287011">
                <a:tc>
                  <a:txBody>
                    <a:bodyPr/>
                    <a:lstStyle/>
                    <a:p>
                      <a:pPr algn="l" fontAlgn="b"/>
                      <a:r>
                        <a:rPr lang="tr-TR" sz="1200" b="0" i="0" u="none" strike="noStrike" dirty="0" err="1">
                          <a:solidFill>
                            <a:schemeClr val="tx1">
                              <a:lumMod val="50000"/>
                              <a:lumOff val="50000"/>
                            </a:schemeClr>
                          </a:solidFill>
                          <a:effectLst/>
                          <a:latin typeface="Calibri" panose="020F0502020204030204" pitchFamily="34" charset="0"/>
                        </a:rPr>
                        <a:t>Undecided</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1,6</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0,0</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8,0</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0,0</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1,0</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0,0</a:t>
                      </a:r>
                    </a:p>
                  </a:txBody>
                  <a:tcPr marL="6350" marR="6350" marT="6350" marB="0" anchor="b"/>
                </a:tc>
                <a:extLst>
                  <a:ext uri="{0D108BD9-81ED-4DB2-BD59-A6C34878D82A}">
                    <a16:rowId xmlns:a16="http://schemas.microsoft.com/office/drawing/2014/main" val="481265881"/>
                  </a:ext>
                </a:extLst>
              </a:tr>
            </a:tbl>
          </a:graphicData>
        </a:graphic>
      </p:graphicFrame>
      <p:sp>
        <p:nvSpPr>
          <p:cNvPr id="18" name="Oval 17">
            <a:extLst>
              <a:ext uri="{FF2B5EF4-FFF2-40B4-BE49-F238E27FC236}">
                <a16:creationId xmlns:a16="http://schemas.microsoft.com/office/drawing/2014/main" id="{24207861-23F5-CFE4-5FEF-2BEB8D6107AA}"/>
              </a:ext>
            </a:extLst>
          </p:cNvPr>
          <p:cNvSpPr/>
          <p:nvPr/>
        </p:nvSpPr>
        <p:spPr>
          <a:xfrm>
            <a:off x="9601200" y="5067753"/>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3E7A2AF-51D1-1775-58FB-86E68FB49C37}"/>
              </a:ext>
            </a:extLst>
          </p:cNvPr>
          <p:cNvSpPr/>
          <p:nvPr/>
        </p:nvSpPr>
        <p:spPr>
          <a:xfrm>
            <a:off x="7391400" y="5101540"/>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6B32A31-2745-0CEF-3B14-E467A8E50490}"/>
              </a:ext>
            </a:extLst>
          </p:cNvPr>
          <p:cNvSpPr/>
          <p:nvPr/>
        </p:nvSpPr>
        <p:spPr>
          <a:xfrm>
            <a:off x="8839200" y="5080473"/>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B2C281B-2531-4923-9913-3FA85FBBDB29}"/>
              </a:ext>
            </a:extLst>
          </p:cNvPr>
          <p:cNvSpPr/>
          <p:nvPr/>
        </p:nvSpPr>
        <p:spPr>
          <a:xfrm>
            <a:off x="7531110" y="3101721"/>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D073128-C896-BFC6-0B68-A816CF488C44}"/>
              </a:ext>
            </a:extLst>
          </p:cNvPr>
          <p:cNvSpPr/>
          <p:nvPr/>
        </p:nvSpPr>
        <p:spPr>
          <a:xfrm>
            <a:off x="8452198" y="3101721"/>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473FC91-0147-3338-6161-3B5927B33100}"/>
              </a:ext>
            </a:extLst>
          </p:cNvPr>
          <p:cNvSpPr/>
          <p:nvPr/>
        </p:nvSpPr>
        <p:spPr>
          <a:xfrm>
            <a:off x="9537976" y="3104563"/>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1759AB3-56C2-8111-4C3E-40B3451E669B}"/>
              </a:ext>
            </a:extLst>
          </p:cNvPr>
          <p:cNvSpPr/>
          <p:nvPr/>
        </p:nvSpPr>
        <p:spPr>
          <a:xfrm>
            <a:off x="10253672" y="3082792"/>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3282C10-A10D-C80C-4933-0D13E2D8E207}"/>
              </a:ext>
            </a:extLst>
          </p:cNvPr>
          <p:cNvSpPr/>
          <p:nvPr/>
        </p:nvSpPr>
        <p:spPr>
          <a:xfrm>
            <a:off x="10968426" y="3101720"/>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Düz Bağlayıcı 2">
            <a:extLst>
              <a:ext uri="{FF2B5EF4-FFF2-40B4-BE49-F238E27FC236}">
                <a16:creationId xmlns:a16="http://schemas.microsoft.com/office/drawing/2014/main" id="{03CA4FF3-491A-00EE-7B41-925B8776B2A2}"/>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Grafik 6">
            <a:extLst>
              <a:ext uri="{FF2B5EF4-FFF2-40B4-BE49-F238E27FC236}">
                <a16:creationId xmlns:a16="http://schemas.microsoft.com/office/drawing/2014/main" id="{215525DB-EE6C-CD66-4B9B-A54F4D4733DB}"/>
              </a:ext>
            </a:extLst>
          </p:cNvPr>
          <p:cNvGraphicFramePr>
            <a:graphicFrameLocks/>
          </p:cNvGraphicFramePr>
          <p:nvPr>
            <p:extLst>
              <p:ext uri="{D42A27DB-BD31-4B8C-83A1-F6EECF244321}">
                <p14:modId xmlns:p14="http://schemas.microsoft.com/office/powerpoint/2010/main" val="3056553557"/>
              </p:ext>
            </p:extLst>
          </p:nvPr>
        </p:nvGraphicFramePr>
        <p:xfrm>
          <a:off x="787611" y="2095559"/>
          <a:ext cx="4878571" cy="38515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0724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764239"/>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pPr marL="12700">
              <a:lnSpc>
                <a:spcPct val="100000"/>
              </a:lnSpc>
              <a:spcBef>
                <a:spcPts val="105"/>
              </a:spcBef>
            </a:pPr>
            <a:r>
              <a:rPr lang="tr-TR" b="1" i="1" dirty="0" err="1">
                <a:solidFill>
                  <a:srgbClr val="00B0F0"/>
                </a:solidFill>
                <a:latin typeface="Century Gothic" panose="020B0502020202020204" pitchFamily="34" charset="0"/>
              </a:rPr>
              <a:t>Moving</a:t>
            </a:r>
            <a:r>
              <a:rPr lang="tr-TR" b="1" i="1" dirty="0">
                <a:solidFill>
                  <a:srgbClr val="00B0F0"/>
                </a:solidFill>
                <a:latin typeface="Century Gothic" panose="020B0502020202020204" pitchFamily="34" charset="0"/>
              </a:rPr>
              <a:t> </a:t>
            </a:r>
            <a:r>
              <a:rPr lang="tr-TR" b="1" i="1" dirty="0" err="1">
                <a:solidFill>
                  <a:srgbClr val="00B0F0"/>
                </a:solidFill>
                <a:latin typeface="Century Gothic" panose="020B0502020202020204" pitchFamily="34" charset="0"/>
              </a:rPr>
              <a:t>to</a:t>
            </a:r>
            <a:r>
              <a:rPr lang="tr-TR" b="1" i="1" dirty="0">
                <a:solidFill>
                  <a:srgbClr val="00B0F0"/>
                </a:solidFill>
                <a:latin typeface="Century Gothic" panose="020B0502020202020204" pitchFamily="34" charset="0"/>
              </a:rPr>
              <a:t> a New Country </a:t>
            </a:r>
            <a:r>
              <a:rPr lang="tr-TR" b="1" i="1" dirty="0" err="1">
                <a:solidFill>
                  <a:srgbClr val="00B0F0"/>
                </a:solidFill>
                <a:latin typeface="Century Gothic" panose="020B0502020202020204" pitchFamily="34" charset="0"/>
              </a:rPr>
              <a:t>After</a:t>
            </a:r>
            <a:r>
              <a:rPr lang="tr-TR" b="1" i="1" dirty="0">
                <a:solidFill>
                  <a:srgbClr val="00B0F0"/>
                </a:solidFill>
                <a:latin typeface="Century Gothic" panose="020B0502020202020204" pitchFamily="34" charset="0"/>
              </a:rPr>
              <a:t> </a:t>
            </a:r>
            <a:r>
              <a:rPr lang="tr-TR" b="1" i="1" dirty="0" err="1">
                <a:solidFill>
                  <a:srgbClr val="00B0F0"/>
                </a:solidFill>
                <a:latin typeface="Century Gothic" panose="020B0502020202020204" pitchFamily="34" charset="0"/>
              </a:rPr>
              <a:t>Earthquake</a:t>
            </a:r>
            <a:endParaRPr lang="tr-TR" sz="1800"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19200" y="1023264"/>
            <a:ext cx="10400930" cy="523220"/>
          </a:xfrm>
          <a:prstGeom prst="rect">
            <a:avLst/>
          </a:prstGeom>
          <a:solidFill>
            <a:schemeClr val="bg1">
              <a:lumMod val="95000"/>
            </a:schemeClr>
          </a:solidFill>
        </p:spPr>
        <p:txBody>
          <a:bodyPr wrap="square">
            <a:spAutoFit/>
          </a:bodyPr>
          <a:lstStyle/>
          <a:p>
            <a:pPr algn="just"/>
            <a:r>
              <a:rPr lang="en-US" sz="1400" dirty="0">
                <a:solidFill>
                  <a:schemeClr val="tx1">
                    <a:lumMod val="50000"/>
                    <a:lumOff val="50000"/>
                  </a:schemeClr>
                </a:solidFill>
                <a:latin typeface="Calibri" panose="020F0502020204030204" pitchFamily="34" charset="0"/>
                <a:cs typeface="Calibri" panose="020F0502020204030204" pitchFamily="34" charset="0"/>
              </a:rPr>
              <a:t>While the rate of those who think about changing the country they live in after the earthquake is 3%, the rate of those who state that they are undecided is 2%. 94% do not intend to change their country of residence</a:t>
            </a:r>
            <a:r>
              <a:rPr lang="tr-TR" sz="1400" dirty="0">
                <a:solidFill>
                  <a:schemeClr val="tx1">
                    <a:lumMod val="50000"/>
                    <a:lumOff val="50000"/>
                  </a:schemeClr>
                </a:solidFill>
                <a:latin typeface="Calibri" panose="020F0502020204030204" pitchFamily="34" charset="0"/>
                <a:cs typeface="Calibri" panose="020F0502020204030204" pitchFamily="34" charset="0"/>
              </a:rPr>
              <a:t>.</a:t>
            </a:r>
          </a:p>
        </p:txBody>
      </p:sp>
      <p:sp>
        <p:nvSpPr>
          <p:cNvPr id="6" name="Metin kutusu 5">
            <a:extLst>
              <a:ext uri="{FF2B5EF4-FFF2-40B4-BE49-F238E27FC236}">
                <a16:creationId xmlns:a16="http://schemas.microsoft.com/office/drawing/2014/main" id="{AC461AD9-FAA6-943B-2A69-4B50C65C52D8}"/>
              </a:ext>
            </a:extLst>
          </p:cNvPr>
          <p:cNvSpPr txBox="1"/>
          <p:nvPr/>
        </p:nvSpPr>
        <p:spPr>
          <a:xfrm>
            <a:off x="1219200" y="6642556"/>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N:753</a:t>
            </a:r>
          </a:p>
        </p:txBody>
      </p:sp>
      <p:sp>
        <p:nvSpPr>
          <p:cNvPr id="2" name="Text Box 6">
            <a:extLst>
              <a:ext uri="{FF2B5EF4-FFF2-40B4-BE49-F238E27FC236}">
                <a16:creationId xmlns:a16="http://schemas.microsoft.com/office/drawing/2014/main" id="{B3415BA6-2359-7AC0-2923-C9B0E4FA901C}"/>
              </a:ext>
            </a:extLst>
          </p:cNvPr>
          <p:cNvSpPr txBox="1">
            <a:spLocks noChangeArrowheads="1"/>
          </p:cNvSpPr>
          <p:nvPr/>
        </p:nvSpPr>
        <p:spPr bwMode="auto">
          <a:xfrm>
            <a:off x="6934200" y="6631275"/>
            <a:ext cx="4685930" cy="215444"/>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DI08.Are you considering moving to another country after the earthquake? (ONE CHOICE)</a:t>
            </a:r>
            <a:endParaRPr lang="tr-TR" sz="800" dirty="0">
              <a:solidFill>
                <a:srgbClr val="808080"/>
              </a:solidFill>
              <a:latin typeface="Century Gothic" panose="020B0502020202020204" pitchFamily="34" charset="0"/>
              <a:ea typeface="Verdana" panose="020B0604030504040204" pitchFamily="34" charset="0"/>
            </a:endParaRPr>
          </a:p>
        </p:txBody>
      </p:sp>
      <p:graphicFrame>
        <p:nvGraphicFramePr>
          <p:cNvPr id="4" name="Tablo 3">
            <a:extLst>
              <a:ext uri="{FF2B5EF4-FFF2-40B4-BE49-F238E27FC236}">
                <a16:creationId xmlns:a16="http://schemas.microsoft.com/office/drawing/2014/main" id="{3C441BAB-8AA6-E0CF-E01D-EAD681B6F476}"/>
              </a:ext>
            </a:extLst>
          </p:cNvPr>
          <p:cNvGraphicFramePr>
            <a:graphicFrameLocks noGrp="1"/>
          </p:cNvGraphicFramePr>
          <p:nvPr>
            <p:extLst>
              <p:ext uri="{D42A27DB-BD31-4B8C-83A1-F6EECF244321}">
                <p14:modId xmlns:p14="http://schemas.microsoft.com/office/powerpoint/2010/main" val="3416630302"/>
              </p:ext>
            </p:extLst>
          </p:nvPr>
        </p:nvGraphicFramePr>
        <p:xfrm>
          <a:off x="5410200" y="1981200"/>
          <a:ext cx="6209930" cy="1159510"/>
        </p:xfrm>
        <a:graphic>
          <a:graphicData uri="http://schemas.openxmlformats.org/drawingml/2006/table">
            <a:tbl>
              <a:tblPr>
                <a:tableStyleId>{B301B821-A1FF-4177-AEE7-76D212191A09}</a:tableStyleId>
              </a:tblPr>
              <a:tblGrid>
                <a:gridCol w="2574558">
                  <a:extLst>
                    <a:ext uri="{9D8B030D-6E8A-4147-A177-3AD203B41FA5}">
                      <a16:colId xmlns:a16="http://schemas.microsoft.com/office/drawing/2014/main" val="2302528200"/>
                    </a:ext>
                  </a:extLst>
                </a:gridCol>
                <a:gridCol w="1921242">
                  <a:extLst>
                    <a:ext uri="{9D8B030D-6E8A-4147-A177-3AD203B41FA5}">
                      <a16:colId xmlns:a16="http://schemas.microsoft.com/office/drawing/2014/main" val="4104621336"/>
                    </a:ext>
                  </a:extLst>
                </a:gridCol>
                <a:gridCol w="1714130">
                  <a:extLst>
                    <a:ext uri="{9D8B030D-6E8A-4147-A177-3AD203B41FA5}">
                      <a16:colId xmlns:a16="http://schemas.microsoft.com/office/drawing/2014/main" val="1505260367"/>
                    </a:ext>
                  </a:extLst>
                </a:gridCol>
              </a:tblGrid>
              <a:tr h="196850">
                <a:tc>
                  <a:txBody>
                    <a:bodyPr/>
                    <a:lstStyle/>
                    <a:p>
                      <a:pPr algn="l" fontAlgn="b"/>
                      <a:r>
                        <a:rPr lang="en-US" sz="1200" b="1" u="none" strike="noStrike" dirty="0">
                          <a:solidFill>
                            <a:schemeClr val="tx1">
                              <a:lumMod val="50000"/>
                              <a:lumOff val="50000"/>
                            </a:schemeClr>
                          </a:solidFill>
                          <a:effectLst/>
                        </a:rPr>
                        <a:t>Thinking about moving to a new country</a:t>
                      </a:r>
                    </a:p>
                  </a:txBody>
                  <a:tcPr marL="6350" marR="6350" marT="6350" marB="0" anchor="b"/>
                </a:tc>
                <a:tc gridSpan="2">
                  <a:txBody>
                    <a:bodyPr/>
                    <a:lstStyle/>
                    <a:p>
                      <a:pPr algn="ctr" fontAlgn="b"/>
                      <a:r>
                        <a:rPr lang="en-US" sz="1200" b="1" u="none" strike="noStrike" dirty="0">
                          <a:solidFill>
                            <a:schemeClr val="tx1">
                              <a:lumMod val="50000"/>
                              <a:lumOff val="50000"/>
                            </a:schemeClr>
                          </a:solidFill>
                          <a:effectLst/>
                        </a:rPr>
                        <a:t>Presence of a family member in the earthquake area</a:t>
                      </a:r>
                    </a:p>
                  </a:txBody>
                  <a:tcPr marL="6350" marR="6350" marT="6350" marB="0" anchor="b"/>
                </a:tc>
                <a:tc hMerge="1">
                  <a:txBody>
                    <a:bodyPr/>
                    <a:lstStyle/>
                    <a:p>
                      <a:pPr algn="l" fontAlgn="b"/>
                      <a:r>
                        <a:rPr lang="en-US" sz="1100" u="none" strike="noStrike" dirty="0">
                          <a:effectLst/>
                        </a:rPr>
                        <a:t>Sütun1</a:t>
                      </a:r>
                      <a:endParaRPr lang="en-US" sz="1100" b="1" i="0" u="none" strike="noStrike" dirty="0">
                        <a:solidFill>
                          <a:srgbClr val="FFFFFF"/>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7128302"/>
                  </a:ext>
                </a:extLst>
              </a:tr>
              <a:tr h="196850">
                <a:tc>
                  <a:txBody>
                    <a:bodyPr/>
                    <a:lstStyle/>
                    <a:p>
                      <a:pPr algn="l" fontAlgn="b"/>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u="none" strike="noStrike" dirty="0" err="1">
                          <a:solidFill>
                            <a:schemeClr val="tx1">
                              <a:lumMod val="50000"/>
                              <a:lumOff val="50000"/>
                            </a:schemeClr>
                          </a:solidFill>
                          <a:effectLst/>
                        </a:rPr>
                        <a:t>Yes</a:t>
                      </a:r>
                      <a:r>
                        <a:rPr lang="tr-TR" sz="1200" b="1" u="none" strike="noStrike" dirty="0">
                          <a:solidFill>
                            <a:schemeClr val="tx1">
                              <a:lumMod val="50000"/>
                              <a:lumOff val="50000"/>
                            </a:schemeClr>
                          </a:solidFill>
                          <a:effectLst/>
                        </a:rPr>
                        <a:t> (%)</a:t>
                      </a:r>
                      <a:endParaRPr lang="en-US" sz="1200" b="1" i="0" u="none" strike="noStrike" dirty="0">
                        <a:solidFill>
                          <a:schemeClr val="tx1">
                            <a:lumMod val="50000"/>
                            <a:lumOff val="50000"/>
                          </a:schemeClr>
                        </a:solidFill>
                        <a:effectLst/>
                        <a:latin typeface="'Roboto', sans-serif"/>
                      </a:endParaRPr>
                    </a:p>
                  </a:txBody>
                  <a:tcPr marL="6350" marR="6350" marT="6350" marB="0" anchor="b"/>
                </a:tc>
                <a:tc>
                  <a:txBody>
                    <a:bodyPr/>
                    <a:lstStyle/>
                    <a:p>
                      <a:pPr algn="ctr" fontAlgn="b"/>
                      <a:r>
                        <a:rPr lang="tr-TR" sz="1200" b="1" u="none" strike="noStrike" dirty="0">
                          <a:solidFill>
                            <a:schemeClr val="tx1">
                              <a:lumMod val="50000"/>
                              <a:lumOff val="50000"/>
                            </a:schemeClr>
                          </a:solidFill>
                          <a:effectLst/>
                        </a:rPr>
                        <a:t>No (%)</a:t>
                      </a:r>
                      <a:endParaRPr lang="en-US" sz="1200" b="1" i="0" u="none" strike="noStrike" dirty="0">
                        <a:solidFill>
                          <a:schemeClr val="tx1">
                            <a:lumMod val="50000"/>
                            <a:lumOff val="50000"/>
                          </a:schemeClr>
                        </a:solidFill>
                        <a:effectLst/>
                        <a:latin typeface="'Roboto', sans-serif"/>
                      </a:endParaRPr>
                    </a:p>
                  </a:txBody>
                  <a:tcPr marL="6350" marR="6350" marT="6350" marB="0" anchor="b"/>
                </a:tc>
                <a:extLst>
                  <a:ext uri="{0D108BD9-81ED-4DB2-BD59-A6C34878D82A}">
                    <a16:rowId xmlns:a16="http://schemas.microsoft.com/office/drawing/2014/main" val="2368162354"/>
                  </a:ext>
                </a:extLst>
              </a:tr>
              <a:tr h="196850">
                <a:tc>
                  <a:txBody>
                    <a:bodyPr/>
                    <a:lstStyle/>
                    <a:p>
                      <a:pPr algn="l" fontAlgn="b"/>
                      <a:r>
                        <a:rPr lang="tr-TR" sz="1200" b="0" i="0" u="none" strike="noStrike" dirty="0" err="1">
                          <a:solidFill>
                            <a:schemeClr val="tx1">
                              <a:lumMod val="50000"/>
                              <a:lumOff val="50000"/>
                            </a:schemeClr>
                          </a:solidFill>
                          <a:effectLst/>
                          <a:latin typeface="Calibri" panose="020F0502020204030204" pitchFamily="34" charset="0"/>
                        </a:rPr>
                        <a:t>Yes</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4,3</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2,5</a:t>
                      </a:r>
                    </a:p>
                  </a:txBody>
                  <a:tcPr marL="6350" marR="6350" marT="6350" marB="0" anchor="b"/>
                </a:tc>
                <a:extLst>
                  <a:ext uri="{0D108BD9-81ED-4DB2-BD59-A6C34878D82A}">
                    <a16:rowId xmlns:a16="http://schemas.microsoft.com/office/drawing/2014/main" val="334351748"/>
                  </a:ext>
                </a:extLst>
              </a:tr>
              <a:tr h="196850">
                <a:tc>
                  <a:txBody>
                    <a:bodyPr/>
                    <a:lstStyle/>
                    <a:p>
                      <a:pPr algn="l" fontAlgn="b"/>
                      <a:r>
                        <a:rPr lang="tr-TR" sz="1200" b="0" i="0" u="none" strike="noStrike" dirty="0">
                          <a:solidFill>
                            <a:schemeClr val="tx1">
                              <a:lumMod val="50000"/>
                              <a:lumOff val="50000"/>
                            </a:schemeClr>
                          </a:solidFill>
                          <a:effectLst/>
                          <a:latin typeface="Calibri" panose="020F0502020204030204" pitchFamily="34" charset="0"/>
                        </a:rPr>
                        <a:t>No</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93,6</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95,2</a:t>
                      </a:r>
                    </a:p>
                  </a:txBody>
                  <a:tcPr marL="6350" marR="6350" marT="6350" marB="0" anchor="b"/>
                </a:tc>
                <a:extLst>
                  <a:ext uri="{0D108BD9-81ED-4DB2-BD59-A6C34878D82A}">
                    <a16:rowId xmlns:a16="http://schemas.microsoft.com/office/drawing/2014/main" val="2137231285"/>
                  </a:ext>
                </a:extLst>
              </a:tr>
              <a:tr h="196850">
                <a:tc>
                  <a:txBody>
                    <a:bodyPr/>
                    <a:lstStyle/>
                    <a:p>
                      <a:pPr algn="l" fontAlgn="b"/>
                      <a:r>
                        <a:rPr lang="tr-TR" sz="1200" b="0" i="0" u="none" strike="noStrike" dirty="0" err="1">
                          <a:solidFill>
                            <a:schemeClr val="tx1">
                              <a:lumMod val="50000"/>
                              <a:lumOff val="50000"/>
                            </a:schemeClr>
                          </a:solidFill>
                          <a:effectLst/>
                          <a:latin typeface="Calibri" panose="020F0502020204030204" pitchFamily="34" charset="0"/>
                        </a:rPr>
                        <a:t>Undecided</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2,1</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2,3</a:t>
                      </a:r>
                    </a:p>
                  </a:txBody>
                  <a:tcPr marL="6350" marR="6350" marT="6350" marB="0" anchor="b"/>
                </a:tc>
                <a:extLst>
                  <a:ext uri="{0D108BD9-81ED-4DB2-BD59-A6C34878D82A}">
                    <a16:rowId xmlns:a16="http://schemas.microsoft.com/office/drawing/2014/main" val="481265881"/>
                  </a:ext>
                </a:extLst>
              </a:tr>
            </a:tbl>
          </a:graphicData>
        </a:graphic>
      </p:graphicFrame>
      <p:graphicFrame>
        <p:nvGraphicFramePr>
          <p:cNvPr id="5" name="Tablo 4">
            <a:extLst>
              <a:ext uri="{FF2B5EF4-FFF2-40B4-BE49-F238E27FC236}">
                <a16:creationId xmlns:a16="http://schemas.microsoft.com/office/drawing/2014/main" id="{FB852932-46C1-5930-17F0-2CCF1E391B95}"/>
              </a:ext>
            </a:extLst>
          </p:cNvPr>
          <p:cNvGraphicFramePr>
            <a:graphicFrameLocks noGrp="1"/>
          </p:cNvGraphicFramePr>
          <p:nvPr>
            <p:extLst>
              <p:ext uri="{D42A27DB-BD31-4B8C-83A1-F6EECF244321}">
                <p14:modId xmlns:p14="http://schemas.microsoft.com/office/powerpoint/2010/main" val="3494337436"/>
              </p:ext>
            </p:extLst>
          </p:nvPr>
        </p:nvGraphicFramePr>
        <p:xfrm>
          <a:off x="5410200" y="3193801"/>
          <a:ext cx="6209931" cy="1517650"/>
        </p:xfrm>
        <a:graphic>
          <a:graphicData uri="http://schemas.openxmlformats.org/drawingml/2006/table">
            <a:tbl>
              <a:tblPr>
                <a:tableStyleId>{B301B821-A1FF-4177-AEE7-76D212191A09}</a:tableStyleId>
              </a:tblPr>
              <a:tblGrid>
                <a:gridCol w="2362200">
                  <a:extLst>
                    <a:ext uri="{9D8B030D-6E8A-4147-A177-3AD203B41FA5}">
                      <a16:colId xmlns:a16="http://schemas.microsoft.com/office/drawing/2014/main" val="3097405447"/>
                    </a:ext>
                  </a:extLst>
                </a:gridCol>
                <a:gridCol w="914400">
                  <a:extLst>
                    <a:ext uri="{9D8B030D-6E8A-4147-A177-3AD203B41FA5}">
                      <a16:colId xmlns:a16="http://schemas.microsoft.com/office/drawing/2014/main" val="3921668119"/>
                    </a:ext>
                  </a:extLst>
                </a:gridCol>
                <a:gridCol w="914400">
                  <a:extLst>
                    <a:ext uri="{9D8B030D-6E8A-4147-A177-3AD203B41FA5}">
                      <a16:colId xmlns:a16="http://schemas.microsoft.com/office/drawing/2014/main" val="968508730"/>
                    </a:ext>
                  </a:extLst>
                </a:gridCol>
                <a:gridCol w="819427">
                  <a:extLst>
                    <a:ext uri="{9D8B030D-6E8A-4147-A177-3AD203B41FA5}">
                      <a16:colId xmlns:a16="http://schemas.microsoft.com/office/drawing/2014/main" val="2920531033"/>
                    </a:ext>
                  </a:extLst>
                </a:gridCol>
                <a:gridCol w="599752">
                  <a:extLst>
                    <a:ext uri="{9D8B030D-6E8A-4147-A177-3AD203B41FA5}">
                      <a16:colId xmlns:a16="http://schemas.microsoft.com/office/drawing/2014/main" val="15529753"/>
                    </a:ext>
                  </a:extLst>
                </a:gridCol>
                <a:gridCol w="599752">
                  <a:extLst>
                    <a:ext uri="{9D8B030D-6E8A-4147-A177-3AD203B41FA5}">
                      <a16:colId xmlns:a16="http://schemas.microsoft.com/office/drawing/2014/main" val="3809978968"/>
                    </a:ext>
                  </a:extLst>
                </a:gridCol>
              </a:tblGrid>
              <a:tr h="196850">
                <a:tc>
                  <a:txBody>
                    <a:bodyPr/>
                    <a:lstStyle/>
                    <a:p>
                      <a:pPr algn="l" fontAlgn="b"/>
                      <a:r>
                        <a:rPr lang="en-US" sz="1200" b="1" u="none" strike="noStrike" dirty="0">
                          <a:solidFill>
                            <a:schemeClr val="tx1">
                              <a:lumMod val="50000"/>
                              <a:lumOff val="50000"/>
                            </a:schemeClr>
                          </a:solidFill>
                          <a:effectLst/>
                        </a:rPr>
                        <a:t>Thinking about moving to a new country</a:t>
                      </a:r>
                    </a:p>
                  </a:txBody>
                  <a:tcPr marL="6350" marR="6350" marT="6350" marB="0" anchor="b"/>
                </a:tc>
                <a:tc gridSpan="5">
                  <a:txBody>
                    <a:bodyPr/>
                    <a:lstStyle/>
                    <a:p>
                      <a:pPr algn="ctr" fontAlgn="b"/>
                      <a:r>
                        <a:rPr lang="en-US" sz="1200" b="1" u="none" strike="noStrike" dirty="0">
                          <a:solidFill>
                            <a:schemeClr val="tx1">
                              <a:lumMod val="50000"/>
                              <a:lumOff val="50000"/>
                            </a:schemeClr>
                          </a:solidFill>
                          <a:effectLst/>
                        </a:rPr>
                        <a:t>What happened to those in the earthquake zone from their family/close environment</a:t>
                      </a:r>
                    </a:p>
                  </a:txBody>
                  <a:tcPr marL="6350" marR="6350" marT="6350" marB="0" anchor="b"/>
                </a:tc>
                <a:tc hMerge="1">
                  <a:txBody>
                    <a:bodyPr/>
                    <a:lstStyle/>
                    <a:p>
                      <a:pPr algn="l" fontAlgn="b"/>
                      <a:r>
                        <a:rPr lang="en-US" sz="1100" u="none" strike="noStrike" dirty="0">
                          <a:effectLst/>
                        </a:rPr>
                        <a:t>Sütun2</a:t>
                      </a:r>
                      <a:endParaRPr lang="en-US" sz="1100" b="1" i="0" u="none" strike="noStrike" dirty="0">
                        <a:solidFill>
                          <a:srgbClr val="FFFFFF"/>
                        </a:solidFill>
                        <a:effectLst/>
                        <a:latin typeface="Calibri" panose="020F0502020204030204" pitchFamily="34" charset="0"/>
                      </a:endParaRPr>
                    </a:p>
                  </a:txBody>
                  <a:tcPr marL="6350" marR="6350" marT="6350" marB="0" anchor="b"/>
                </a:tc>
                <a:tc hMerge="1">
                  <a:txBody>
                    <a:bodyPr/>
                    <a:lstStyle/>
                    <a:p>
                      <a:pPr algn="l" fontAlgn="b"/>
                      <a:r>
                        <a:rPr lang="en-US" sz="1100" u="none" strike="noStrike" dirty="0">
                          <a:effectLst/>
                        </a:rPr>
                        <a:t>Sütun3</a:t>
                      </a:r>
                      <a:endParaRPr lang="en-US" sz="1100" b="1" i="0" u="none" strike="noStrike" dirty="0">
                        <a:solidFill>
                          <a:srgbClr val="FFFFFF"/>
                        </a:solidFill>
                        <a:effectLst/>
                        <a:latin typeface="Calibri" panose="020F0502020204030204" pitchFamily="34" charset="0"/>
                      </a:endParaRPr>
                    </a:p>
                  </a:txBody>
                  <a:tcPr marL="6350" marR="6350" marT="6350" marB="0" anchor="b"/>
                </a:tc>
                <a:tc hMerge="1">
                  <a:txBody>
                    <a:bodyPr/>
                    <a:lstStyle/>
                    <a:p>
                      <a:pPr algn="l" fontAlgn="b"/>
                      <a:r>
                        <a:rPr lang="en-US" sz="1100" u="none" strike="noStrike" dirty="0">
                          <a:effectLst/>
                        </a:rPr>
                        <a:t>Sütun4</a:t>
                      </a:r>
                      <a:endParaRPr lang="en-US" sz="1100" b="1" i="0" u="none" strike="noStrike" dirty="0">
                        <a:solidFill>
                          <a:srgbClr val="FFFFFF"/>
                        </a:solidFill>
                        <a:effectLst/>
                        <a:latin typeface="Calibri" panose="020F0502020204030204" pitchFamily="34" charset="0"/>
                      </a:endParaRPr>
                    </a:p>
                  </a:txBody>
                  <a:tcPr marL="6350" marR="6350" marT="6350" marB="0" anchor="b"/>
                </a:tc>
                <a:tc hMerge="1">
                  <a:txBody>
                    <a:bodyPr/>
                    <a:lstStyle/>
                    <a:p>
                      <a:pPr algn="l" fontAlgn="b"/>
                      <a:r>
                        <a:rPr lang="en-US" sz="1100" u="none" strike="noStrike" dirty="0">
                          <a:effectLst/>
                        </a:rPr>
                        <a:t>Sütun5</a:t>
                      </a:r>
                      <a:endParaRPr lang="en-US" sz="1100" b="1" i="0" u="none" strike="noStrike" dirty="0">
                        <a:solidFill>
                          <a:srgbClr val="FFFFFF"/>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01706509"/>
                  </a:ext>
                </a:extLst>
              </a:tr>
              <a:tr h="196850">
                <a:tc>
                  <a:txBody>
                    <a:bodyPr/>
                    <a:lstStyle/>
                    <a:p>
                      <a:pPr algn="l" fontAlgn="b"/>
                      <a:endParaRPr lang="en-US" sz="1200" b="0" i="0" u="none" strike="noStrike" dirty="0">
                        <a:solidFill>
                          <a:schemeClr val="tx1">
                            <a:lumMod val="50000"/>
                            <a:lumOff val="50000"/>
                          </a:schemeClr>
                        </a:solidFill>
                        <a:effectLst/>
                        <a:latin typeface="'Roboto', sans-serif"/>
                      </a:endParaRPr>
                    </a:p>
                  </a:txBody>
                  <a:tcPr marL="6350" marR="6350" marT="6350" marB="0" anchor="b"/>
                </a:tc>
                <a:tc>
                  <a:txBody>
                    <a:bodyPr/>
                    <a:lstStyle/>
                    <a:p>
                      <a:pPr algn="ctr" fontAlgn="b"/>
                      <a:r>
                        <a:rPr lang="tr-TR" sz="1200" b="1" u="none" strike="noStrike" dirty="0" err="1">
                          <a:solidFill>
                            <a:schemeClr val="tx1">
                              <a:lumMod val="50000"/>
                              <a:lumOff val="50000"/>
                            </a:schemeClr>
                          </a:solidFill>
                          <a:effectLst/>
                        </a:rPr>
                        <a:t>Their</a:t>
                      </a:r>
                      <a:r>
                        <a:rPr lang="tr-TR" sz="1200" b="1" u="none" strike="noStrike" dirty="0">
                          <a:solidFill>
                            <a:schemeClr val="tx1">
                              <a:lumMod val="50000"/>
                              <a:lumOff val="50000"/>
                            </a:schemeClr>
                          </a:solidFill>
                          <a:effectLst/>
                        </a:rPr>
                        <a:t> </a:t>
                      </a:r>
                      <a:r>
                        <a:rPr lang="tr-TR" sz="1200" b="1" u="none" strike="noStrike" dirty="0" err="1">
                          <a:solidFill>
                            <a:schemeClr val="tx1">
                              <a:lumMod val="50000"/>
                              <a:lumOff val="50000"/>
                            </a:schemeClr>
                          </a:solidFill>
                          <a:effectLst/>
                        </a:rPr>
                        <a:t>house</a:t>
                      </a:r>
                      <a:r>
                        <a:rPr lang="tr-TR" sz="1200" b="1" u="none" strike="noStrike" dirty="0">
                          <a:solidFill>
                            <a:schemeClr val="tx1">
                              <a:lumMod val="50000"/>
                              <a:lumOff val="50000"/>
                            </a:schemeClr>
                          </a:solidFill>
                          <a:effectLst/>
                        </a:rPr>
                        <a:t> </a:t>
                      </a:r>
                      <a:r>
                        <a:rPr lang="tr-TR" sz="1200" b="1" u="none" strike="noStrike" dirty="0" err="1">
                          <a:solidFill>
                            <a:schemeClr val="tx1">
                              <a:lumMod val="50000"/>
                              <a:lumOff val="50000"/>
                            </a:schemeClr>
                          </a:solidFill>
                          <a:effectLst/>
                        </a:rPr>
                        <a:t>got</a:t>
                      </a:r>
                      <a:r>
                        <a:rPr lang="tr-TR" sz="1200" b="1" u="none" strike="noStrike" dirty="0">
                          <a:solidFill>
                            <a:schemeClr val="tx1">
                              <a:lumMod val="50000"/>
                              <a:lumOff val="50000"/>
                            </a:schemeClr>
                          </a:solidFill>
                          <a:effectLst/>
                        </a:rPr>
                        <a:t> </a:t>
                      </a:r>
                      <a:r>
                        <a:rPr lang="tr-TR" sz="1200" b="1" u="none" strike="noStrike" dirty="0" err="1">
                          <a:solidFill>
                            <a:schemeClr val="tx1">
                              <a:lumMod val="50000"/>
                              <a:lumOff val="50000"/>
                            </a:schemeClr>
                          </a:solidFill>
                          <a:effectLst/>
                        </a:rPr>
                        <a:t>damaged</a:t>
                      </a:r>
                      <a:r>
                        <a:rPr lang="tr-TR" sz="1200" b="1" u="none" strike="noStrike" dirty="0">
                          <a:solidFill>
                            <a:schemeClr val="tx1">
                              <a:lumMod val="50000"/>
                              <a:lumOff val="50000"/>
                            </a:schemeClr>
                          </a:solidFill>
                          <a:effectLst/>
                        </a:rPr>
                        <a:t>(%)</a:t>
                      </a:r>
                      <a:endParaRPr lang="en-US" sz="1200" b="1" i="0" u="none" strike="noStrike" dirty="0">
                        <a:solidFill>
                          <a:schemeClr val="tx1">
                            <a:lumMod val="50000"/>
                            <a:lumOff val="50000"/>
                          </a:schemeClr>
                        </a:solidFill>
                        <a:effectLst/>
                        <a:latin typeface="'Roboto', sans-serif"/>
                      </a:endParaRPr>
                    </a:p>
                  </a:txBody>
                  <a:tcPr marL="6350" marR="6350" marT="6350" marB="0" anchor="b"/>
                </a:tc>
                <a:tc>
                  <a:txBody>
                    <a:bodyPr/>
                    <a:lstStyle/>
                    <a:p>
                      <a:pPr algn="ctr" fontAlgn="b"/>
                      <a:r>
                        <a:rPr lang="tr-TR" sz="1200" b="1" u="none" strike="noStrike" dirty="0" err="1">
                          <a:solidFill>
                            <a:schemeClr val="tx1">
                              <a:lumMod val="50000"/>
                              <a:lumOff val="50000"/>
                            </a:schemeClr>
                          </a:solidFill>
                          <a:effectLst/>
                        </a:rPr>
                        <a:t>Their</a:t>
                      </a:r>
                      <a:r>
                        <a:rPr lang="tr-TR" sz="1200" b="1" u="none" strike="noStrike" dirty="0">
                          <a:solidFill>
                            <a:schemeClr val="tx1">
                              <a:lumMod val="50000"/>
                              <a:lumOff val="50000"/>
                            </a:schemeClr>
                          </a:solidFill>
                          <a:effectLst/>
                        </a:rPr>
                        <a:t> </a:t>
                      </a:r>
                      <a:r>
                        <a:rPr lang="tr-TR" sz="1200" b="1" u="none" strike="noStrike" dirty="0" err="1">
                          <a:solidFill>
                            <a:schemeClr val="tx1">
                              <a:lumMod val="50000"/>
                              <a:lumOff val="50000"/>
                            </a:schemeClr>
                          </a:solidFill>
                          <a:effectLst/>
                        </a:rPr>
                        <a:t>house</a:t>
                      </a:r>
                      <a:r>
                        <a:rPr lang="tr-TR" sz="1200" b="1" u="none" strike="noStrike" dirty="0">
                          <a:solidFill>
                            <a:schemeClr val="tx1">
                              <a:lumMod val="50000"/>
                              <a:lumOff val="50000"/>
                            </a:schemeClr>
                          </a:solidFill>
                          <a:effectLst/>
                        </a:rPr>
                        <a:t> </a:t>
                      </a:r>
                      <a:r>
                        <a:rPr lang="tr-TR" sz="1200" b="1" u="none" strike="noStrike" dirty="0" err="1">
                          <a:solidFill>
                            <a:schemeClr val="tx1">
                              <a:lumMod val="50000"/>
                              <a:lumOff val="50000"/>
                            </a:schemeClr>
                          </a:solidFill>
                          <a:effectLst/>
                        </a:rPr>
                        <a:t>destroyed</a:t>
                      </a:r>
                      <a:r>
                        <a:rPr lang="tr-TR" sz="1200" b="1" u="none" strike="noStrike" dirty="0">
                          <a:solidFill>
                            <a:schemeClr val="tx1">
                              <a:lumMod val="50000"/>
                              <a:lumOff val="50000"/>
                            </a:schemeClr>
                          </a:solidFill>
                          <a:effectLst/>
                        </a:rPr>
                        <a:t> (%)</a:t>
                      </a:r>
                      <a:endParaRPr lang="en-US" sz="1200" b="1" i="0" u="none" strike="noStrike" dirty="0">
                        <a:solidFill>
                          <a:schemeClr val="tx1">
                            <a:lumMod val="50000"/>
                            <a:lumOff val="50000"/>
                          </a:schemeClr>
                        </a:solidFill>
                        <a:effectLst/>
                        <a:latin typeface="'Roboto', sans-serif"/>
                      </a:endParaRPr>
                    </a:p>
                  </a:txBody>
                  <a:tcPr marL="6350" marR="6350" marT="6350" marB="0" anchor="b"/>
                </a:tc>
                <a:tc>
                  <a:txBody>
                    <a:bodyPr/>
                    <a:lstStyle/>
                    <a:p>
                      <a:pPr algn="ctr" fontAlgn="b"/>
                      <a:r>
                        <a:rPr lang="tr-TR" sz="1200" b="1" u="none" strike="noStrike" dirty="0" err="1">
                          <a:solidFill>
                            <a:schemeClr val="tx1">
                              <a:lumMod val="50000"/>
                              <a:lumOff val="50000"/>
                            </a:schemeClr>
                          </a:solidFill>
                          <a:effectLst/>
                        </a:rPr>
                        <a:t>Injured</a:t>
                      </a:r>
                      <a:r>
                        <a:rPr lang="tr-TR" sz="1200" b="1" u="none" strike="noStrike" dirty="0">
                          <a:solidFill>
                            <a:schemeClr val="tx1">
                              <a:lumMod val="50000"/>
                              <a:lumOff val="50000"/>
                            </a:schemeClr>
                          </a:solidFill>
                          <a:effectLst/>
                        </a:rPr>
                        <a:t>(%)</a:t>
                      </a:r>
                      <a:endParaRPr lang="en-US" sz="1200" b="1" i="0" u="none" strike="noStrike" dirty="0">
                        <a:solidFill>
                          <a:schemeClr val="tx1">
                            <a:lumMod val="50000"/>
                            <a:lumOff val="50000"/>
                          </a:schemeClr>
                        </a:solidFill>
                        <a:effectLst/>
                        <a:latin typeface="'Roboto', sans-serif"/>
                      </a:endParaRPr>
                    </a:p>
                  </a:txBody>
                  <a:tcPr marL="6350" marR="6350" marT="6350" marB="0" anchor="b"/>
                </a:tc>
                <a:tc>
                  <a:txBody>
                    <a:bodyPr/>
                    <a:lstStyle/>
                    <a:p>
                      <a:pPr algn="ctr" fontAlgn="b"/>
                      <a:r>
                        <a:rPr lang="tr-TR" sz="1200" b="1" u="none" strike="noStrike" dirty="0" err="1">
                          <a:solidFill>
                            <a:schemeClr val="tx1">
                              <a:lumMod val="50000"/>
                              <a:lumOff val="50000"/>
                            </a:schemeClr>
                          </a:solidFill>
                          <a:effectLst/>
                        </a:rPr>
                        <a:t>Passed</a:t>
                      </a:r>
                      <a:r>
                        <a:rPr lang="tr-TR" sz="1200" b="1" u="none" strike="noStrike" dirty="0">
                          <a:solidFill>
                            <a:schemeClr val="tx1">
                              <a:lumMod val="50000"/>
                              <a:lumOff val="50000"/>
                            </a:schemeClr>
                          </a:solidFill>
                          <a:effectLst/>
                        </a:rPr>
                        <a:t> </a:t>
                      </a:r>
                      <a:r>
                        <a:rPr lang="tr-TR" sz="1200" b="1" u="none" strike="noStrike" dirty="0" err="1">
                          <a:solidFill>
                            <a:schemeClr val="tx1">
                              <a:lumMod val="50000"/>
                              <a:lumOff val="50000"/>
                            </a:schemeClr>
                          </a:solidFill>
                          <a:effectLst/>
                        </a:rPr>
                        <a:t>away</a:t>
                      </a:r>
                      <a:r>
                        <a:rPr lang="tr-TR" sz="1200" b="1" u="none" strike="noStrike" dirty="0">
                          <a:solidFill>
                            <a:schemeClr val="tx1">
                              <a:lumMod val="50000"/>
                              <a:lumOff val="50000"/>
                            </a:schemeClr>
                          </a:solidFill>
                          <a:effectLst/>
                        </a:rPr>
                        <a:t> (%)</a:t>
                      </a:r>
                      <a:endParaRPr lang="en-US" sz="1200" b="1" i="0" u="none" strike="noStrike" dirty="0">
                        <a:solidFill>
                          <a:schemeClr val="tx1">
                            <a:lumMod val="50000"/>
                            <a:lumOff val="50000"/>
                          </a:schemeClr>
                        </a:solidFill>
                        <a:effectLst/>
                        <a:latin typeface="'Roboto', sans-serif"/>
                      </a:endParaRPr>
                    </a:p>
                  </a:txBody>
                  <a:tcPr marL="6350" marR="6350" marT="6350" marB="0" anchor="b"/>
                </a:tc>
                <a:tc>
                  <a:txBody>
                    <a:bodyPr/>
                    <a:lstStyle/>
                    <a:p>
                      <a:pPr algn="ctr" fontAlgn="b"/>
                      <a:r>
                        <a:rPr lang="tr-TR" sz="1200" b="1" u="none" strike="noStrike" dirty="0" err="1">
                          <a:solidFill>
                            <a:schemeClr val="tx1">
                              <a:lumMod val="50000"/>
                              <a:lumOff val="50000"/>
                            </a:schemeClr>
                          </a:solidFill>
                          <a:effectLst/>
                        </a:rPr>
                        <a:t>None</a:t>
                      </a:r>
                      <a:r>
                        <a:rPr lang="tr-TR" sz="1200" b="1" u="none" strike="noStrike" dirty="0">
                          <a:solidFill>
                            <a:schemeClr val="tx1">
                              <a:lumMod val="50000"/>
                              <a:lumOff val="50000"/>
                            </a:schemeClr>
                          </a:solidFill>
                          <a:effectLst/>
                        </a:rPr>
                        <a:t> of </a:t>
                      </a:r>
                      <a:r>
                        <a:rPr lang="tr-TR" sz="1200" b="1" u="none" strike="noStrike" dirty="0" err="1">
                          <a:solidFill>
                            <a:schemeClr val="tx1">
                              <a:lumMod val="50000"/>
                              <a:lumOff val="50000"/>
                            </a:schemeClr>
                          </a:solidFill>
                          <a:effectLst/>
                        </a:rPr>
                        <a:t>them</a:t>
                      </a:r>
                      <a:r>
                        <a:rPr lang="tr-TR" sz="1200" b="1" u="none" strike="noStrike" dirty="0">
                          <a:solidFill>
                            <a:schemeClr val="tx1">
                              <a:lumMod val="50000"/>
                              <a:lumOff val="50000"/>
                            </a:schemeClr>
                          </a:solidFill>
                          <a:effectLst/>
                        </a:rPr>
                        <a:t> (%)</a:t>
                      </a:r>
                      <a:endParaRPr lang="en-US" sz="1200" b="1" i="0" u="none" strike="noStrike" dirty="0">
                        <a:solidFill>
                          <a:schemeClr val="tx1">
                            <a:lumMod val="50000"/>
                            <a:lumOff val="50000"/>
                          </a:schemeClr>
                        </a:solidFill>
                        <a:effectLst/>
                        <a:latin typeface="'Roboto', sans-serif"/>
                      </a:endParaRPr>
                    </a:p>
                  </a:txBody>
                  <a:tcPr marL="6350" marR="6350" marT="6350" marB="0" anchor="b"/>
                </a:tc>
                <a:extLst>
                  <a:ext uri="{0D108BD9-81ED-4DB2-BD59-A6C34878D82A}">
                    <a16:rowId xmlns:a16="http://schemas.microsoft.com/office/drawing/2014/main" val="2284171903"/>
                  </a:ext>
                </a:extLst>
              </a:tr>
              <a:tr h="196850">
                <a:tc>
                  <a:txBody>
                    <a:bodyPr/>
                    <a:lstStyle/>
                    <a:p>
                      <a:pPr algn="l" fontAlgn="b"/>
                      <a:r>
                        <a:rPr lang="tr-TR" sz="1200" b="0" i="0" u="none" strike="noStrike" dirty="0" err="1">
                          <a:solidFill>
                            <a:schemeClr val="tx1">
                              <a:lumMod val="50000"/>
                              <a:lumOff val="50000"/>
                            </a:schemeClr>
                          </a:solidFill>
                          <a:effectLst/>
                          <a:latin typeface="Calibri" panose="020F0502020204030204" pitchFamily="34" charset="0"/>
                        </a:rPr>
                        <a:t>Yes</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6,1</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5,0</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6,2</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9,5</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0,0</a:t>
                      </a:r>
                    </a:p>
                  </a:txBody>
                  <a:tcPr marL="6350" marR="6350" marT="6350" marB="0" anchor="b"/>
                </a:tc>
                <a:extLst>
                  <a:ext uri="{0D108BD9-81ED-4DB2-BD59-A6C34878D82A}">
                    <a16:rowId xmlns:a16="http://schemas.microsoft.com/office/drawing/2014/main" val="1729587243"/>
                  </a:ext>
                </a:extLst>
              </a:tr>
              <a:tr h="196850">
                <a:tc>
                  <a:txBody>
                    <a:bodyPr/>
                    <a:lstStyle/>
                    <a:p>
                      <a:pPr algn="l" fontAlgn="b"/>
                      <a:r>
                        <a:rPr lang="tr-TR" sz="1200" b="0" i="0" u="none" strike="noStrike" dirty="0">
                          <a:solidFill>
                            <a:schemeClr val="tx1">
                              <a:lumMod val="50000"/>
                              <a:lumOff val="50000"/>
                            </a:schemeClr>
                          </a:solidFill>
                          <a:effectLst/>
                          <a:latin typeface="Calibri" panose="020F0502020204030204" pitchFamily="34" charset="0"/>
                        </a:rPr>
                        <a:t>No</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92,7</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95,0</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93,8</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88,1</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93,5</a:t>
                      </a:r>
                    </a:p>
                  </a:txBody>
                  <a:tcPr marL="6350" marR="6350" marT="6350" marB="0" anchor="b"/>
                </a:tc>
                <a:extLst>
                  <a:ext uri="{0D108BD9-81ED-4DB2-BD59-A6C34878D82A}">
                    <a16:rowId xmlns:a16="http://schemas.microsoft.com/office/drawing/2014/main" val="2443240568"/>
                  </a:ext>
                </a:extLst>
              </a:tr>
              <a:tr h="196850">
                <a:tc>
                  <a:txBody>
                    <a:bodyPr/>
                    <a:lstStyle/>
                    <a:p>
                      <a:pPr algn="l" fontAlgn="b"/>
                      <a:r>
                        <a:rPr lang="tr-TR" sz="1200" b="0" i="0" u="none" strike="noStrike" dirty="0" err="1">
                          <a:solidFill>
                            <a:schemeClr val="tx1">
                              <a:lumMod val="50000"/>
                              <a:lumOff val="50000"/>
                            </a:schemeClr>
                          </a:solidFill>
                          <a:effectLst/>
                          <a:latin typeface="Calibri" panose="020F0502020204030204" pitchFamily="34" charset="0"/>
                        </a:rPr>
                        <a:t>Undecided</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1,2</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0,0</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0,0</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2,4</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6,5</a:t>
                      </a:r>
                    </a:p>
                  </a:txBody>
                  <a:tcPr marL="6350" marR="6350" marT="6350" marB="0" anchor="b"/>
                </a:tc>
                <a:extLst>
                  <a:ext uri="{0D108BD9-81ED-4DB2-BD59-A6C34878D82A}">
                    <a16:rowId xmlns:a16="http://schemas.microsoft.com/office/drawing/2014/main" val="1485696344"/>
                  </a:ext>
                </a:extLst>
              </a:tr>
            </a:tbl>
          </a:graphicData>
        </a:graphic>
      </p:graphicFrame>
      <p:graphicFrame>
        <p:nvGraphicFramePr>
          <p:cNvPr id="8" name="Tablo 7">
            <a:extLst>
              <a:ext uri="{FF2B5EF4-FFF2-40B4-BE49-F238E27FC236}">
                <a16:creationId xmlns:a16="http://schemas.microsoft.com/office/drawing/2014/main" id="{E043ED62-3162-9928-1F3D-0EEF809FBB1D}"/>
              </a:ext>
            </a:extLst>
          </p:cNvPr>
          <p:cNvGraphicFramePr>
            <a:graphicFrameLocks noGrp="1"/>
          </p:cNvGraphicFramePr>
          <p:nvPr>
            <p:extLst>
              <p:ext uri="{D42A27DB-BD31-4B8C-83A1-F6EECF244321}">
                <p14:modId xmlns:p14="http://schemas.microsoft.com/office/powerpoint/2010/main" val="471024054"/>
              </p:ext>
            </p:extLst>
          </p:nvPr>
        </p:nvGraphicFramePr>
        <p:xfrm>
          <a:off x="5410200" y="4874488"/>
          <a:ext cx="6209930" cy="1494790"/>
        </p:xfrm>
        <a:graphic>
          <a:graphicData uri="http://schemas.openxmlformats.org/drawingml/2006/table">
            <a:tbl>
              <a:tblPr>
                <a:tableStyleId>{B301B821-A1FF-4177-AEE7-76D212191A09}</a:tableStyleId>
              </a:tblPr>
              <a:tblGrid>
                <a:gridCol w="1828800">
                  <a:extLst>
                    <a:ext uri="{9D8B030D-6E8A-4147-A177-3AD203B41FA5}">
                      <a16:colId xmlns:a16="http://schemas.microsoft.com/office/drawing/2014/main" val="1332921701"/>
                    </a:ext>
                  </a:extLst>
                </a:gridCol>
                <a:gridCol w="1219200">
                  <a:extLst>
                    <a:ext uri="{9D8B030D-6E8A-4147-A177-3AD203B41FA5}">
                      <a16:colId xmlns:a16="http://schemas.microsoft.com/office/drawing/2014/main" val="2276746535"/>
                    </a:ext>
                  </a:extLst>
                </a:gridCol>
                <a:gridCol w="1295400">
                  <a:extLst>
                    <a:ext uri="{9D8B030D-6E8A-4147-A177-3AD203B41FA5}">
                      <a16:colId xmlns:a16="http://schemas.microsoft.com/office/drawing/2014/main" val="1199183950"/>
                    </a:ext>
                  </a:extLst>
                </a:gridCol>
                <a:gridCol w="685800">
                  <a:extLst>
                    <a:ext uri="{9D8B030D-6E8A-4147-A177-3AD203B41FA5}">
                      <a16:colId xmlns:a16="http://schemas.microsoft.com/office/drawing/2014/main" val="641098109"/>
                    </a:ext>
                  </a:extLst>
                </a:gridCol>
                <a:gridCol w="1180730">
                  <a:extLst>
                    <a:ext uri="{9D8B030D-6E8A-4147-A177-3AD203B41FA5}">
                      <a16:colId xmlns:a16="http://schemas.microsoft.com/office/drawing/2014/main" val="1766982417"/>
                    </a:ext>
                  </a:extLst>
                </a:gridCol>
              </a:tblGrid>
              <a:tr h="196850">
                <a:tc>
                  <a:txBody>
                    <a:bodyPr/>
                    <a:lstStyle/>
                    <a:p>
                      <a:pPr algn="l" fontAlgn="b"/>
                      <a:r>
                        <a:rPr lang="en-US" sz="1200" b="1" u="none" strike="noStrike" dirty="0">
                          <a:solidFill>
                            <a:schemeClr val="tx1">
                              <a:lumMod val="50000"/>
                              <a:lumOff val="50000"/>
                            </a:schemeClr>
                          </a:solidFill>
                          <a:effectLst/>
                        </a:rPr>
                        <a:t>Thinking about moving to a new country</a:t>
                      </a:r>
                    </a:p>
                  </a:txBody>
                  <a:tcPr marL="6350" marR="6350" marT="6350" marB="0" anchor="b"/>
                </a:tc>
                <a:tc gridSpan="4">
                  <a:txBody>
                    <a:bodyPr/>
                    <a:lstStyle/>
                    <a:p>
                      <a:pPr algn="ctr" fontAlgn="b"/>
                      <a:r>
                        <a:rPr lang="en-US" sz="1200" b="1" u="none" strike="noStrike" dirty="0">
                          <a:solidFill>
                            <a:schemeClr val="tx1">
                              <a:lumMod val="50000"/>
                              <a:lumOff val="50000"/>
                            </a:schemeClr>
                          </a:solidFill>
                          <a:effectLst/>
                        </a:rPr>
                        <a:t>Earthquake resistance of the house you live in</a:t>
                      </a:r>
                    </a:p>
                  </a:txBody>
                  <a:tcPr marL="6350" marR="6350" marT="6350" marB="0" anchor="b"/>
                </a:tc>
                <a:tc hMerge="1">
                  <a:txBody>
                    <a:bodyPr/>
                    <a:lstStyle/>
                    <a:p>
                      <a:pPr algn="l" fontAlgn="b"/>
                      <a:r>
                        <a:rPr lang="en-US" sz="1100" u="none" strike="noStrike" dirty="0">
                          <a:effectLst/>
                        </a:rPr>
                        <a:t>Sütun1</a:t>
                      </a:r>
                      <a:endParaRPr lang="en-US" sz="1100" b="1" i="0" u="none" strike="noStrike" dirty="0">
                        <a:solidFill>
                          <a:srgbClr val="FFFFFF"/>
                        </a:solidFill>
                        <a:effectLst/>
                        <a:latin typeface="Calibri" panose="020F0502020204030204" pitchFamily="34" charset="0"/>
                      </a:endParaRPr>
                    </a:p>
                  </a:txBody>
                  <a:tcPr marL="6350" marR="6350" marT="6350" marB="0" anchor="b"/>
                </a:tc>
                <a:tc hMerge="1">
                  <a:txBody>
                    <a:bodyPr/>
                    <a:lstStyle/>
                    <a:p>
                      <a:pPr algn="l" fontAlgn="b"/>
                      <a:r>
                        <a:rPr lang="en-US" sz="1100" u="none" strike="noStrike" dirty="0">
                          <a:effectLst/>
                        </a:rPr>
                        <a:t>Sütun2</a:t>
                      </a:r>
                      <a:endParaRPr lang="en-US" sz="1100" b="1" i="0" u="none" strike="noStrike" dirty="0">
                        <a:solidFill>
                          <a:srgbClr val="FFFFFF"/>
                        </a:solidFill>
                        <a:effectLst/>
                        <a:latin typeface="Calibri" panose="020F0502020204030204" pitchFamily="34" charset="0"/>
                      </a:endParaRPr>
                    </a:p>
                  </a:txBody>
                  <a:tcPr marL="6350" marR="6350" marT="6350" marB="0" anchor="b"/>
                </a:tc>
                <a:tc hMerge="1">
                  <a:txBody>
                    <a:bodyPr/>
                    <a:lstStyle/>
                    <a:p>
                      <a:pPr algn="l" fontAlgn="b"/>
                      <a:r>
                        <a:rPr lang="en-US" sz="1100" u="none" strike="noStrike" dirty="0">
                          <a:effectLst/>
                        </a:rPr>
                        <a:t>Sütun3</a:t>
                      </a:r>
                      <a:endParaRPr lang="en-US" sz="1100" b="1" i="0" u="none" strike="noStrike" dirty="0">
                        <a:solidFill>
                          <a:srgbClr val="FFFFFF"/>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45799171"/>
                  </a:ext>
                </a:extLst>
              </a:tr>
              <a:tr h="196850">
                <a:tc>
                  <a:txBody>
                    <a:bodyPr/>
                    <a:lstStyle/>
                    <a:p>
                      <a:pPr algn="l" fontAlgn="b"/>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u="none" strike="noStrike" dirty="0">
                          <a:solidFill>
                            <a:schemeClr val="tx1">
                              <a:lumMod val="50000"/>
                              <a:lumOff val="50000"/>
                            </a:schemeClr>
                          </a:solidFill>
                          <a:effectLst/>
                        </a:rPr>
                        <a:t>Not </a:t>
                      </a:r>
                      <a:r>
                        <a:rPr lang="tr-TR" sz="1200" b="1" u="none" strike="noStrike" dirty="0" err="1">
                          <a:solidFill>
                            <a:schemeClr val="tx1">
                              <a:lumMod val="50000"/>
                              <a:lumOff val="50000"/>
                            </a:schemeClr>
                          </a:solidFill>
                          <a:effectLst/>
                        </a:rPr>
                        <a:t>earthquake</a:t>
                      </a:r>
                      <a:r>
                        <a:rPr lang="tr-TR" sz="1200" b="1" u="none" strike="noStrike" dirty="0">
                          <a:solidFill>
                            <a:schemeClr val="tx1">
                              <a:lumMod val="50000"/>
                              <a:lumOff val="50000"/>
                            </a:schemeClr>
                          </a:solidFill>
                          <a:effectLst/>
                        </a:rPr>
                        <a:t> </a:t>
                      </a:r>
                      <a:r>
                        <a:rPr lang="tr-TR" sz="1200" b="1" u="none" strike="noStrike" dirty="0" err="1">
                          <a:solidFill>
                            <a:schemeClr val="tx1">
                              <a:lumMod val="50000"/>
                              <a:lumOff val="50000"/>
                            </a:schemeClr>
                          </a:solidFill>
                          <a:effectLst/>
                        </a:rPr>
                        <a:t>resistant</a:t>
                      </a:r>
                      <a:r>
                        <a:rPr lang="tr-TR" sz="1200" b="1" u="none" strike="noStrike" dirty="0">
                          <a:solidFill>
                            <a:schemeClr val="tx1">
                              <a:lumMod val="50000"/>
                              <a:lumOff val="50000"/>
                            </a:schemeClr>
                          </a:solidFill>
                          <a:effectLst/>
                        </a:rPr>
                        <a:t> (%)</a:t>
                      </a:r>
                      <a:endParaRPr lang="en-US" sz="1200" b="1" i="0" u="none" strike="noStrike" dirty="0">
                        <a:solidFill>
                          <a:schemeClr val="tx1">
                            <a:lumMod val="50000"/>
                            <a:lumOff val="50000"/>
                          </a:schemeClr>
                        </a:solidFill>
                        <a:effectLst/>
                        <a:latin typeface="'Roboto', sans-serif"/>
                      </a:endParaRPr>
                    </a:p>
                  </a:txBody>
                  <a:tcPr marL="6350" marR="6350" marT="6350" marB="0" anchor="b"/>
                </a:tc>
                <a:tc>
                  <a:txBody>
                    <a:bodyPr/>
                    <a:lstStyle/>
                    <a:p>
                      <a:pPr algn="ctr" fontAlgn="b"/>
                      <a:r>
                        <a:rPr lang="tr-TR" sz="1200" b="1" u="none" strike="noStrike" dirty="0" err="1">
                          <a:solidFill>
                            <a:schemeClr val="tx1">
                              <a:lumMod val="50000"/>
                              <a:lumOff val="50000"/>
                            </a:schemeClr>
                          </a:solidFill>
                          <a:effectLst/>
                        </a:rPr>
                        <a:t>Partially</a:t>
                      </a:r>
                      <a:r>
                        <a:rPr lang="tr-TR" sz="1200" b="1" u="none" strike="noStrike" dirty="0">
                          <a:solidFill>
                            <a:schemeClr val="tx1">
                              <a:lumMod val="50000"/>
                              <a:lumOff val="50000"/>
                            </a:schemeClr>
                          </a:solidFill>
                          <a:effectLst/>
                        </a:rPr>
                        <a:t> </a:t>
                      </a:r>
                      <a:r>
                        <a:rPr lang="tr-TR" sz="1200" b="1" u="none" strike="noStrike" dirty="0" err="1">
                          <a:solidFill>
                            <a:schemeClr val="tx1">
                              <a:lumMod val="50000"/>
                              <a:lumOff val="50000"/>
                            </a:schemeClr>
                          </a:solidFill>
                          <a:effectLst/>
                        </a:rPr>
                        <a:t>earthquake</a:t>
                      </a:r>
                      <a:r>
                        <a:rPr lang="tr-TR" sz="1200" b="1" u="none" strike="noStrike" dirty="0">
                          <a:solidFill>
                            <a:schemeClr val="tx1">
                              <a:lumMod val="50000"/>
                              <a:lumOff val="50000"/>
                            </a:schemeClr>
                          </a:solidFill>
                          <a:effectLst/>
                        </a:rPr>
                        <a:t> </a:t>
                      </a:r>
                      <a:r>
                        <a:rPr lang="tr-TR" sz="1200" b="1" u="none" strike="noStrike" dirty="0" err="1">
                          <a:solidFill>
                            <a:schemeClr val="tx1">
                              <a:lumMod val="50000"/>
                              <a:lumOff val="50000"/>
                            </a:schemeClr>
                          </a:solidFill>
                          <a:effectLst/>
                        </a:rPr>
                        <a:t>resistant</a:t>
                      </a:r>
                      <a:r>
                        <a:rPr lang="tr-TR" sz="1200" b="1" u="none" strike="noStrike" dirty="0">
                          <a:solidFill>
                            <a:schemeClr val="tx1">
                              <a:lumMod val="50000"/>
                              <a:lumOff val="50000"/>
                            </a:schemeClr>
                          </a:solidFill>
                          <a:effectLst/>
                        </a:rPr>
                        <a:t> (%)</a:t>
                      </a:r>
                      <a:endParaRPr lang="en-US" sz="1200" b="1" i="0" u="none" strike="noStrike" dirty="0">
                        <a:solidFill>
                          <a:schemeClr val="tx1">
                            <a:lumMod val="50000"/>
                            <a:lumOff val="50000"/>
                          </a:schemeClr>
                        </a:solidFill>
                        <a:effectLst/>
                        <a:latin typeface="'Roboto', sans-serif"/>
                      </a:endParaRPr>
                    </a:p>
                  </a:txBody>
                  <a:tcPr marL="6350" marR="6350" marT="6350" marB="0" anchor="b"/>
                </a:tc>
                <a:tc>
                  <a:txBody>
                    <a:bodyPr/>
                    <a:lstStyle/>
                    <a:p>
                      <a:pPr algn="ctr" fontAlgn="b"/>
                      <a:r>
                        <a:rPr lang="tr-TR" sz="1200" b="1" u="none" strike="noStrike" dirty="0" err="1">
                          <a:solidFill>
                            <a:schemeClr val="tx1">
                              <a:lumMod val="50000"/>
                              <a:lumOff val="50000"/>
                            </a:schemeClr>
                          </a:solidFill>
                          <a:effectLst/>
                        </a:rPr>
                        <a:t>Earthquake</a:t>
                      </a:r>
                      <a:r>
                        <a:rPr lang="tr-TR" sz="1200" b="1" u="none" strike="noStrike" dirty="0">
                          <a:solidFill>
                            <a:schemeClr val="tx1">
                              <a:lumMod val="50000"/>
                              <a:lumOff val="50000"/>
                            </a:schemeClr>
                          </a:solidFill>
                          <a:effectLst/>
                        </a:rPr>
                        <a:t> </a:t>
                      </a:r>
                      <a:r>
                        <a:rPr lang="tr-TR" sz="1200" b="1" u="none" strike="noStrike" dirty="0" err="1">
                          <a:solidFill>
                            <a:schemeClr val="tx1">
                              <a:lumMod val="50000"/>
                              <a:lumOff val="50000"/>
                            </a:schemeClr>
                          </a:solidFill>
                          <a:effectLst/>
                        </a:rPr>
                        <a:t>resistant</a:t>
                      </a:r>
                      <a:r>
                        <a:rPr lang="tr-TR" sz="1200" b="1" u="none" strike="noStrike" dirty="0">
                          <a:solidFill>
                            <a:schemeClr val="tx1">
                              <a:lumMod val="50000"/>
                              <a:lumOff val="50000"/>
                            </a:schemeClr>
                          </a:solidFill>
                          <a:effectLst/>
                        </a:rPr>
                        <a:t> (%)</a:t>
                      </a:r>
                      <a:endParaRPr lang="en-US" sz="1200" b="1" i="0" u="none" strike="noStrike" dirty="0">
                        <a:solidFill>
                          <a:schemeClr val="tx1">
                            <a:lumMod val="50000"/>
                            <a:lumOff val="50000"/>
                          </a:schemeClr>
                        </a:solidFill>
                        <a:effectLst/>
                        <a:latin typeface="'Roboto', sans-serif"/>
                      </a:endParaRPr>
                    </a:p>
                  </a:txBody>
                  <a:tcPr marL="6350" marR="6350" marT="6350" marB="0" anchor="b"/>
                </a:tc>
                <a:tc>
                  <a:txBody>
                    <a:bodyPr/>
                    <a:lstStyle/>
                    <a:p>
                      <a:pPr algn="ctr" fontAlgn="b"/>
                      <a:r>
                        <a:rPr lang="tr-TR" sz="1200" b="1" u="none" strike="noStrike" dirty="0">
                          <a:solidFill>
                            <a:schemeClr val="tx1">
                              <a:lumMod val="50000"/>
                              <a:lumOff val="50000"/>
                            </a:schemeClr>
                          </a:solidFill>
                          <a:effectLst/>
                        </a:rPr>
                        <a:t>I </a:t>
                      </a:r>
                      <a:r>
                        <a:rPr lang="tr-TR" sz="1200" b="1" u="none" strike="noStrike" dirty="0" err="1">
                          <a:solidFill>
                            <a:schemeClr val="tx1">
                              <a:lumMod val="50000"/>
                              <a:lumOff val="50000"/>
                            </a:schemeClr>
                          </a:solidFill>
                          <a:effectLst/>
                        </a:rPr>
                        <a:t>have</a:t>
                      </a:r>
                      <a:r>
                        <a:rPr lang="tr-TR" sz="1200" b="1" u="none" strike="noStrike" dirty="0">
                          <a:solidFill>
                            <a:schemeClr val="tx1">
                              <a:lumMod val="50000"/>
                              <a:lumOff val="50000"/>
                            </a:schemeClr>
                          </a:solidFill>
                          <a:effectLst/>
                        </a:rPr>
                        <a:t> </a:t>
                      </a:r>
                      <a:r>
                        <a:rPr lang="tr-TR" sz="1200" b="1" u="none" strike="noStrike" dirty="0" err="1">
                          <a:solidFill>
                            <a:schemeClr val="tx1">
                              <a:lumMod val="50000"/>
                              <a:lumOff val="50000"/>
                            </a:schemeClr>
                          </a:solidFill>
                          <a:effectLst/>
                        </a:rPr>
                        <a:t>no</a:t>
                      </a:r>
                      <a:r>
                        <a:rPr lang="tr-TR" sz="1200" b="1" u="none" strike="noStrike" dirty="0">
                          <a:solidFill>
                            <a:schemeClr val="tx1">
                              <a:lumMod val="50000"/>
                              <a:lumOff val="50000"/>
                            </a:schemeClr>
                          </a:solidFill>
                          <a:effectLst/>
                        </a:rPr>
                        <a:t> idea/ I </a:t>
                      </a:r>
                      <a:r>
                        <a:rPr lang="tr-TR" sz="1200" b="1" u="none" strike="noStrike" dirty="0" err="1">
                          <a:solidFill>
                            <a:schemeClr val="tx1">
                              <a:lumMod val="50000"/>
                              <a:lumOff val="50000"/>
                            </a:schemeClr>
                          </a:solidFill>
                          <a:effectLst/>
                        </a:rPr>
                        <a:t>don’t</a:t>
                      </a:r>
                      <a:r>
                        <a:rPr lang="tr-TR" sz="1200" b="1" u="none" strike="noStrike" dirty="0">
                          <a:solidFill>
                            <a:schemeClr val="tx1">
                              <a:lumMod val="50000"/>
                              <a:lumOff val="50000"/>
                            </a:schemeClr>
                          </a:solidFill>
                          <a:effectLst/>
                        </a:rPr>
                        <a:t> </a:t>
                      </a:r>
                      <a:r>
                        <a:rPr lang="tr-TR" sz="1200" b="1" u="none" strike="noStrike" dirty="0" err="1">
                          <a:solidFill>
                            <a:schemeClr val="tx1">
                              <a:lumMod val="50000"/>
                              <a:lumOff val="50000"/>
                            </a:schemeClr>
                          </a:solidFill>
                          <a:effectLst/>
                        </a:rPr>
                        <a:t>know</a:t>
                      </a:r>
                      <a:r>
                        <a:rPr lang="tr-TR" sz="1200" b="1" u="none" strike="noStrike" dirty="0">
                          <a:solidFill>
                            <a:schemeClr val="tx1">
                              <a:lumMod val="50000"/>
                              <a:lumOff val="50000"/>
                            </a:schemeClr>
                          </a:solidFill>
                          <a:effectLst/>
                        </a:rPr>
                        <a:t> (%)</a:t>
                      </a:r>
                      <a:endParaRPr lang="en-US" sz="1200" b="1" i="0" u="none" strike="noStrike" dirty="0">
                        <a:solidFill>
                          <a:schemeClr val="tx1">
                            <a:lumMod val="50000"/>
                            <a:lumOff val="50000"/>
                          </a:schemeClr>
                        </a:solidFill>
                        <a:effectLst/>
                        <a:latin typeface="'Roboto', sans-serif"/>
                      </a:endParaRPr>
                    </a:p>
                  </a:txBody>
                  <a:tcPr marL="6350" marR="6350" marT="6350" marB="0" anchor="b"/>
                </a:tc>
                <a:extLst>
                  <a:ext uri="{0D108BD9-81ED-4DB2-BD59-A6C34878D82A}">
                    <a16:rowId xmlns:a16="http://schemas.microsoft.com/office/drawing/2014/main" val="2712011913"/>
                  </a:ext>
                </a:extLst>
              </a:tr>
              <a:tr h="184150">
                <a:tc>
                  <a:txBody>
                    <a:bodyPr/>
                    <a:lstStyle/>
                    <a:p>
                      <a:pPr algn="l" fontAlgn="b"/>
                      <a:r>
                        <a:rPr lang="tr-TR" sz="1200" b="0" i="0" u="none" strike="noStrike" dirty="0" err="1">
                          <a:solidFill>
                            <a:schemeClr val="tx1">
                              <a:lumMod val="50000"/>
                              <a:lumOff val="50000"/>
                            </a:schemeClr>
                          </a:solidFill>
                          <a:effectLst/>
                          <a:latin typeface="Calibri" panose="020F0502020204030204" pitchFamily="34" charset="0"/>
                        </a:rPr>
                        <a:t>Yes</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8,2</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11,5</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0,6</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4,2</a:t>
                      </a:r>
                    </a:p>
                  </a:txBody>
                  <a:tcPr marL="6350" marR="6350" marT="6350" marB="0" anchor="b"/>
                </a:tc>
                <a:extLst>
                  <a:ext uri="{0D108BD9-81ED-4DB2-BD59-A6C34878D82A}">
                    <a16:rowId xmlns:a16="http://schemas.microsoft.com/office/drawing/2014/main" val="1462928128"/>
                  </a:ext>
                </a:extLst>
              </a:tr>
              <a:tr h="184150">
                <a:tc>
                  <a:txBody>
                    <a:bodyPr/>
                    <a:lstStyle/>
                    <a:p>
                      <a:pPr algn="l" fontAlgn="b"/>
                      <a:r>
                        <a:rPr lang="tr-TR" sz="1200" b="0" i="0" u="none" strike="noStrike" dirty="0">
                          <a:solidFill>
                            <a:schemeClr val="tx1">
                              <a:lumMod val="50000"/>
                              <a:lumOff val="50000"/>
                            </a:schemeClr>
                          </a:solidFill>
                          <a:effectLst/>
                          <a:latin typeface="Calibri" panose="020F0502020204030204" pitchFamily="34" charset="0"/>
                        </a:rPr>
                        <a:t>No</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89,8</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87,5</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98,4</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85,4</a:t>
                      </a:r>
                    </a:p>
                  </a:txBody>
                  <a:tcPr marL="6350" marR="6350" marT="6350" marB="0" anchor="b"/>
                </a:tc>
                <a:extLst>
                  <a:ext uri="{0D108BD9-81ED-4DB2-BD59-A6C34878D82A}">
                    <a16:rowId xmlns:a16="http://schemas.microsoft.com/office/drawing/2014/main" val="4215725849"/>
                  </a:ext>
                </a:extLst>
              </a:tr>
              <a:tr h="184150">
                <a:tc>
                  <a:txBody>
                    <a:bodyPr/>
                    <a:lstStyle/>
                    <a:p>
                      <a:pPr algn="l" fontAlgn="b"/>
                      <a:r>
                        <a:rPr lang="tr-TR" sz="1200" b="0" i="0" u="none" strike="noStrike" dirty="0" err="1">
                          <a:solidFill>
                            <a:schemeClr val="tx1">
                              <a:lumMod val="50000"/>
                              <a:lumOff val="50000"/>
                            </a:schemeClr>
                          </a:solidFill>
                          <a:effectLst/>
                          <a:latin typeface="Calibri" panose="020F0502020204030204" pitchFamily="34" charset="0"/>
                        </a:rPr>
                        <a:t>Undecided</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2,0</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1,0</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1,0</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10,4</a:t>
                      </a:r>
                    </a:p>
                  </a:txBody>
                  <a:tcPr marL="6350" marR="6350" marT="6350" marB="0" anchor="b"/>
                </a:tc>
                <a:extLst>
                  <a:ext uri="{0D108BD9-81ED-4DB2-BD59-A6C34878D82A}">
                    <a16:rowId xmlns:a16="http://schemas.microsoft.com/office/drawing/2014/main" val="1913436561"/>
                  </a:ext>
                </a:extLst>
              </a:tr>
            </a:tbl>
          </a:graphicData>
        </a:graphic>
      </p:graphicFrame>
      <p:sp>
        <p:nvSpPr>
          <p:cNvPr id="9" name="Oval 8">
            <a:extLst>
              <a:ext uri="{FF2B5EF4-FFF2-40B4-BE49-F238E27FC236}">
                <a16:creationId xmlns:a16="http://schemas.microsoft.com/office/drawing/2014/main" id="{4A557966-9D73-957F-F5B1-E75494BAB26C}"/>
              </a:ext>
            </a:extLst>
          </p:cNvPr>
          <p:cNvSpPr/>
          <p:nvPr/>
        </p:nvSpPr>
        <p:spPr>
          <a:xfrm>
            <a:off x="7620000" y="5789488"/>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6327589-5D72-CD44-E73B-8AAE5E9D6AEF}"/>
              </a:ext>
            </a:extLst>
          </p:cNvPr>
          <p:cNvSpPr/>
          <p:nvPr/>
        </p:nvSpPr>
        <p:spPr>
          <a:xfrm>
            <a:off x="8839200" y="5789487"/>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FB577B4-56CC-3025-A5E1-082E6C37AB42}"/>
              </a:ext>
            </a:extLst>
          </p:cNvPr>
          <p:cNvSpPr/>
          <p:nvPr/>
        </p:nvSpPr>
        <p:spPr>
          <a:xfrm>
            <a:off x="9829801" y="5983691"/>
            <a:ext cx="458971"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E7770AB-097B-596F-DA83-B88DDF6FC5CF}"/>
              </a:ext>
            </a:extLst>
          </p:cNvPr>
          <p:cNvSpPr/>
          <p:nvPr/>
        </p:nvSpPr>
        <p:spPr>
          <a:xfrm>
            <a:off x="10746781" y="6190512"/>
            <a:ext cx="458971" cy="20682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bject 13">
            <a:extLst>
              <a:ext uri="{FF2B5EF4-FFF2-40B4-BE49-F238E27FC236}">
                <a16:creationId xmlns:a16="http://schemas.microsoft.com/office/drawing/2014/main" id="{B4143A0C-EDE8-4E67-2DDB-29727F2C0C81}"/>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15" name="Slayt Numarası Yer Tutucusu 14">
            <a:extLst>
              <a:ext uri="{FF2B5EF4-FFF2-40B4-BE49-F238E27FC236}">
                <a16:creationId xmlns:a16="http://schemas.microsoft.com/office/drawing/2014/main" id="{31E14051-4CA9-B20D-F090-FCF77E310F1C}"/>
              </a:ext>
            </a:extLst>
          </p:cNvPr>
          <p:cNvSpPr>
            <a:spLocks noGrp="1"/>
          </p:cNvSpPr>
          <p:nvPr>
            <p:ph type="sldNum" sz="quarter" idx="7"/>
          </p:nvPr>
        </p:nvSpPr>
        <p:spPr/>
        <p:txBody>
          <a:bodyPr/>
          <a:lstStyle/>
          <a:p>
            <a:fld id="{B6F15528-21DE-4FAA-801E-634DDDAF4B2B}" type="slidenum">
              <a:rPr lang="en-US" smtClean="0"/>
              <a:t>11</a:t>
            </a:fld>
            <a:endParaRPr lang="en-US"/>
          </a:p>
        </p:txBody>
      </p:sp>
      <p:cxnSp>
        <p:nvCxnSpPr>
          <p:cNvPr id="3" name="Düz Bağlayıcı 2">
            <a:extLst>
              <a:ext uri="{FF2B5EF4-FFF2-40B4-BE49-F238E27FC236}">
                <a16:creationId xmlns:a16="http://schemas.microsoft.com/office/drawing/2014/main" id="{DE48D2BD-DBE7-5845-1B4B-0226776671EA}"/>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Grafik 6">
            <a:extLst>
              <a:ext uri="{FF2B5EF4-FFF2-40B4-BE49-F238E27FC236}">
                <a16:creationId xmlns:a16="http://schemas.microsoft.com/office/drawing/2014/main" id="{99B62685-153E-09AD-C466-F1213576DE75}"/>
              </a:ext>
            </a:extLst>
          </p:cNvPr>
          <p:cNvGraphicFramePr>
            <a:graphicFrameLocks/>
          </p:cNvGraphicFramePr>
          <p:nvPr>
            <p:extLst>
              <p:ext uri="{D42A27DB-BD31-4B8C-83A1-F6EECF244321}">
                <p14:modId xmlns:p14="http://schemas.microsoft.com/office/powerpoint/2010/main" val="3683568854"/>
              </p:ext>
            </p:extLst>
          </p:nvPr>
        </p:nvGraphicFramePr>
        <p:xfrm>
          <a:off x="787611" y="1981200"/>
          <a:ext cx="4878571" cy="39658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0612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751415"/>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r>
              <a:rPr lang="en-US" b="1" i="1" dirty="0">
                <a:solidFill>
                  <a:srgbClr val="00B0F0"/>
                </a:solidFill>
                <a:latin typeface="Century Gothic" panose="020B0502020202020204" pitchFamily="34" charset="0"/>
              </a:rPr>
              <a:t>Knowledge </a:t>
            </a:r>
            <a:r>
              <a:rPr lang="tr-TR" b="1" i="1" dirty="0" err="1">
                <a:solidFill>
                  <a:srgbClr val="00B0F0"/>
                </a:solidFill>
                <a:latin typeface="Century Gothic" panose="020B0502020202020204" pitchFamily="34" charset="0"/>
              </a:rPr>
              <a:t>about</a:t>
            </a:r>
            <a:r>
              <a:rPr lang="tr-TR" b="1" i="1" dirty="0">
                <a:solidFill>
                  <a:srgbClr val="00B0F0"/>
                </a:solidFill>
                <a:latin typeface="Century Gothic" panose="020B0502020202020204" pitchFamily="34" charset="0"/>
              </a:rPr>
              <a:t> </a:t>
            </a:r>
            <a:r>
              <a:rPr lang="en-US" b="1" i="1" dirty="0">
                <a:solidFill>
                  <a:srgbClr val="00B0F0"/>
                </a:solidFill>
                <a:latin typeface="Century Gothic" panose="020B0502020202020204" pitchFamily="34" charset="0"/>
              </a:rPr>
              <a:t> What to Do </a:t>
            </a:r>
            <a:r>
              <a:rPr lang="tr-TR" b="1" i="1" dirty="0">
                <a:solidFill>
                  <a:srgbClr val="00B0F0"/>
                </a:solidFill>
                <a:latin typeface="Century Gothic" panose="020B0502020202020204" pitchFamily="34" charset="0"/>
              </a:rPr>
              <a:t>at</a:t>
            </a:r>
            <a:r>
              <a:rPr lang="en-US" b="1" i="1" dirty="0">
                <a:solidFill>
                  <a:srgbClr val="00B0F0"/>
                </a:solidFill>
                <a:latin typeface="Century Gothic" panose="020B0502020202020204" pitchFamily="34" charset="0"/>
              </a:rPr>
              <a:t> the Time of an Earthquake</a:t>
            </a:r>
            <a:endParaRPr lang="tr-TR" sz="1800"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19200" y="1023264"/>
            <a:ext cx="10400930" cy="738664"/>
          </a:xfrm>
          <a:prstGeom prst="rect">
            <a:avLst/>
          </a:prstGeom>
          <a:solidFill>
            <a:schemeClr val="bg1">
              <a:lumMod val="95000"/>
            </a:schemeClr>
          </a:solidFill>
        </p:spPr>
        <p:txBody>
          <a:bodyPr wrap="square">
            <a:spAutoFit/>
          </a:bodyPr>
          <a:lstStyle/>
          <a:p>
            <a:pPr algn="just"/>
            <a:r>
              <a:rPr lang="en-US" sz="1400" b="1" i="1" dirty="0">
                <a:solidFill>
                  <a:srgbClr val="00B0F0"/>
                </a:solidFill>
                <a:latin typeface="Century Gothic" panose="020B0502020202020204" pitchFamily="34" charset="0"/>
              </a:rPr>
              <a:t>About 1 out of every 10 participants do not have information about what to do in the event of an earthquake. </a:t>
            </a:r>
            <a:endParaRPr lang="tr-TR" sz="1400" b="1" i="1" dirty="0">
              <a:solidFill>
                <a:srgbClr val="00B0F0"/>
              </a:solidFill>
              <a:latin typeface="Century Gothic" panose="020B0502020202020204" pitchFamily="34" charset="0"/>
            </a:endParaRPr>
          </a:p>
          <a:p>
            <a:pPr algn="just"/>
            <a:r>
              <a:rPr lang="en-US" sz="1400" dirty="0">
                <a:solidFill>
                  <a:schemeClr val="tx1">
                    <a:lumMod val="50000"/>
                    <a:lumOff val="50000"/>
                  </a:schemeClr>
                </a:solidFill>
                <a:latin typeface="Calibri" panose="020F0502020204030204" pitchFamily="34" charset="0"/>
                <a:cs typeface="Calibri" panose="020F0502020204030204" pitchFamily="34" charset="0"/>
              </a:rPr>
              <a:t>While 71.6% of the participants stated that they </a:t>
            </a:r>
            <a:r>
              <a:rPr lang="tr-TR" sz="1400" dirty="0" err="1">
                <a:solidFill>
                  <a:schemeClr val="tx1">
                    <a:lumMod val="50000"/>
                    <a:lumOff val="50000"/>
                  </a:schemeClr>
                </a:solidFill>
                <a:latin typeface="Calibri" panose="020F0502020204030204" pitchFamily="34" charset="0"/>
                <a:cs typeface="Calibri" panose="020F0502020204030204" pitchFamily="34" charset="0"/>
              </a:rPr>
              <a:t>gained</a:t>
            </a:r>
            <a:r>
              <a:rPr lang="en-US" sz="1400" dirty="0">
                <a:solidFill>
                  <a:schemeClr val="tx1">
                    <a:lumMod val="50000"/>
                    <a:lumOff val="50000"/>
                  </a:schemeClr>
                </a:solidFill>
                <a:latin typeface="Calibri" panose="020F0502020204030204" pitchFamily="34" charset="0"/>
                <a:cs typeface="Calibri" panose="020F0502020204030204" pitchFamily="34" charset="0"/>
              </a:rPr>
              <a:t> knowledge about what to do in the event of an earthquake by doing their own research, 61.0% stated that they had information through experts in the press and social media. </a:t>
            </a:r>
            <a:endParaRPr lang="tr-TR" sz="14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6" name="Metin kutusu 5">
            <a:extLst>
              <a:ext uri="{FF2B5EF4-FFF2-40B4-BE49-F238E27FC236}">
                <a16:creationId xmlns:a16="http://schemas.microsoft.com/office/drawing/2014/main" id="{AC461AD9-FAA6-943B-2A69-4B50C65C52D8}"/>
              </a:ext>
            </a:extLst>
          </p:cNvPr>
          <p:cNvSpPr txBox="1"/>
          <p:nvPr/>
        </p:nvSpPr>
        <p:spPr>
          <a:xfrm>
            <a:off x="1219200" y="6642556"/>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N:753</a:t>
            </a:r>
          </a:p>
        </p:txBody>
      </p:sp>
      <p:sp>
        <p:nvSpPr>
          <p:cNvPr id="2" name="Text Box 6">
            <a:extLst>
              <a:ext uri="{FF2B5EF4-FFF2-40B4-BE49-F238E27FC236}">
                <a16:creationId xmlns:a16="http://schemas.microsoft.com/office/drawing/2014/main" id="{B3415BA6-2359-7AC0-2923-C9B0E4FA901C}"/>
              </a:ext>
            </a:extLst>
          </p:cNvPr>
          <p:cNvSpPr txBox="1">
            <a:spLocks noChangeArrowheads="1"/>
          </p:cNvSpPr>
          <p:nvPr/>
        </p:nvSpPr>
        <p:spPr bwMode="auto">
          <a:xfrm>
            <a:off x="6705600" y="6638210"/>
            <a:ext cx="4918074" cy="215444"/>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DI09.Do you have information about what to do in case of an earthquake? (MULTIPLE CHOICE)</a:t>
            </a:r>
            <a:endParaRPr lang="tr-TR" sz="800" dirty="0">
              <a:solidFill>
                <a:srgbClr val="808080"/>
              </a:solidFill>
              <a:latin typeface="Century Gothic" panose="020B0502020202020204" pitchFamily="34" charset="0"/>
              <a:ea typeface="Verdana" panose="020B0604030504040204" pitchFamily="34" charset="0"/>
            </a:endParaRPr>
          </a:p>
        </p:txBody>
      </p:sp>
      <p:graphicFrame>
        <p:nvGraphicFramePr>
          <p:cNvPr id="4" name="Tablo 3">
            <a:extLst>
              <a:ext uri="{FF2B5EF4-FFF2-40B4-BE49-F238E27FC236}">
                <a16:creationId xmlns:a16="http://schemas.microsoft.com/office/drawing/2014/main" id="{A02AEF60-8ED1-3289-DA26-277F188C8988}"/>
              </a:ext>
            </a:extLst>
          </p:cNvPr>
          <p:cNvGraphicFramePr>
            <a:graphicFrameLocks noGrp="1"/>
          </p:cNvGraphicFramePr>
          <p:nvPr>
            <p:extLst>
              <p:ext uri="{D42A27DB-BD31-4B8C-83A1-F6EECF244321}">
                <p14:modId xmlns:p14="http://schemas.microsoft.com/office/powerpoint/2010/main" val="1630355568"/>
              </p:ext>
            </p:extLst>
          </p:nvPr>
        </p:nvGraphicFramePr>
        <p:xfrm>
          <a:off x="6972670" y="2374078"/>
          <a:ext cx="4609730" cy="3947501"/>
        </p:xfrm>
        <a:graphic>
          <a:graphicData uri="http://schemas.openxmlformats.org/drawingml/2006/table">
            <a:tbl>
              <a:tblPr>
                <a:tableStyleId>{B301B821-A1FF-4177-AEE7-76D212191A09}</a:tableStyleId>
              </a:tblPr>
              <a:tblGrid>
                <a:gridCol w="2971800">
                  <a:extLst>
                    <a:ext uri="{9D8B030D-6E8A-4147-A177-3AD203B41FA5}">
                      <a16:colId xmlns:a16="http://schemas.microsoft.com/office/drawing/2014/main" val="3316430394"/>
                    </a:ext>
                  </a:extLst>
                </a:gridCol>
                <a:gridCol w="685800">
                  <a:extLst>
                    <a:ext uri="{9D8B030D-6E8A-4147-A177-3AD203B41FA5}">
                      <a16:colId xmlns:a16="http://schemas.microsoft.com/office/drawing/2014/main" val="316920308"/>
                    </a:ext>
                  </a:extLst>
                </a:gridCol>
                <a:gridCol w="952130">
                  <a:extLst>
                    <a:ext uri="{9D8B030D-6E8A-4147-A177-3AD203B41FA5}">
                      <a16:colId xmlns:a16="http://schemas.microsoft.com/office/drawing/2014/main" val="3612199885"/>
                    </a:ext>
                  </a:extLst>
                </a:gridCol>
              </a:tblGrid>
              <a:tr h="761230">
                <a:tc>
                  <a:txBody>
                    <a:bodyPr/>
                    <a:lstStyle/>
                    <a:p>
                      <a:pPr algn="l" fontAlgn="b"/>
                      <a:r>
                        <a:rPr lang="en-US" sz="1200" b="1" u="none" strike="noStrike" dirty="0">
                          <a:solidFill>
                            <a:schemeClr val="tx1">
                              <a:lumMod val="50000"/>
                              <a:lumOff val="50000"/>
                            </a:schemeClr>
                          </a:solidFill>
                          <a:effectLst/>
                        </a:rPr>
                        <a:t>Knowledge of What to Do in the Time of an Earthquake</a:t>
                      </a:r>
                    </a:p>
                  </a:txBody>
                  <a:tcPr marL="3997" marR="3997" marT="3997" marB="0" anchor="b"/>
                </a:tc>
                <a:tc gridSpan="2">
                  <a:txBody>
                    <a:bodyPr/>
                    <a:lstStyle/>
                    <a:p>
                      <a:pPr algn="ctr" fontAlgn="b"/>
                      <a:r>
                        <a:rPr lang="en-US" sz="1200" b="1" u="none" strike="noStrike" dirty="0">
                          <a:solidFill>
                            <a:schemeClr val="tx1">
                              <a:lumMod val="50000"/>
                              <a:lumOff val="50000"/>
                            </a:schemeClr>
                          </a:solidFill>
                          <a:effectLst/>
                        </a:rPr>
                        <a:t>Presence of a family member in the earthquake area</a:t>
                      </a:r>
                    </a:p>
                  </a:txBody>
                  <a:tcPr marL="6350" marR="6350" marT="6350" marB="0" anchor="b"/>
                </a:tc>
                <a:tc hMerge="1">
                  <a:txBody>
                    <a:bodyPr/>
                    <a:lstStyle/>
                    <a:p>
                      <a:pPr algn="l" fontAlgn="b"/>
                      <a:r>
                        <a:rPr lang="en-US" sz="1100" u="none" strike="noStrike" dirty="0">
                          <a:effectLst/>
                        </a:rPr>
                        <a:t>Sütun1</a:t>
                      </a:r>
                      <a:endParaRPr lang="en-US" sz="1100" b="1" i="0" u="none" strike="noStrike" dirty="0">
                        <a:solidFill>
                          <a:srgbClr val="FFFFFF"/>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79977983"/>
                  </a:ext>
                </a:extLst>
              </a:tr>
              <a:tr h="257414">
                <a:tc>
                  <a:txBody>
                    <a:bodyPr/>
                    <a:lstStyle/>
                    <a:p>
                      <a:pPr algn="l" fontAlgn="b"/>
                      <a:endParaRPr lang="en-US" sz="1200" b="0" i="0" u="none" strike="noStrike" dirty="0">
                        <a:solidFill>
                          <a:schemeClr val="tx1">
                            <a:lumMod val="50000"/>
                            <a:lumOff val="50000"/>
                          </a:schemeClr>
                        </a:solidFill>
                        <a:effectLst/>
                        <a:latin typeface="Calibri" panose="020F0502020204030204" pitchFamily="34" charset="0"/>
                      </a:endParaRPr>
                    </a:p>
                  </a:txBody>
                  <a:tcPr marL="3997" marR="3997" marT="3997" marB="0" anchor="b"/>
                </a:tc>
                <a:tc>
                  <a:txBody>
                    <a:bodyPr/>
                    <a:lstStyle/>
                    <a:p>
                      <a:pPr algn="ctr" fontAlgn="b"/>
                      <a:r>
                        <a:rPr lang="tr-TR" sz="1200" b="1" u="none" strike="noStrike" dirty="0" err="1">
                          <a:solidFill>
                            <a:schemeClr val="tx1">
                              <a:lumMod val="50000"/>
                              <a:lumOff val="50000"/>
                            </a:schemeClr>
                          </a:solidFill>
                          <a:effectLst/>
                        </a:rPr>
                        <a:t>Yes</a:t>
                      </a:r>
                      <a:r>
                        <a:rPr lang="tr-TR" sz="1200" b="1" u="none" strike="noStrike" dirty="0">
                          <a:solidFill>
                            <a:schemeClr val="tx1">
                              <a:lumMod val="50000"/>
                              <a:lumOff val="50000"/>
                            </a:schemeClr>
                          </a:solidFill>
                          <a:effectLst/>
                        </a:rPr>
                        <a:t> (%)</a:t>
                      </a:r>
                      <a:endParaRPr lang="en-US" sz="1200" b="1" i="0" u="none" strike="noStrike" dirty="0">
                        <a:solidFill>
                          <a:schemeClr val="tx1">
                            <a:lumMod val="50000"/>
                            <a:lumOff val="50000"/>
                          </a:schemeClr>
                        </a:solidFill>
                        <a:effectLst/>
                        <a:latin typeface="'Roboto', sans-serif"/>
                      </a:endParaRPr>
                    </a:p>
                  </a:txBody>
                  <a:tcPr marL="6350" marR="6350" marT="6350" marB="0" anchor="b"/>
                </a:tc>
                <a:tc>
                  <a:txBody>
                    <a:bodyPr/>
                    <a:lstStyle/>
                    <a:p>
                      <a:pPr algn="ctr" fontAlgn="b"/>
                      <a:r>
                        <a:rPr lang="tr-TR" sz="1200" b="1" u="none" strike="noStrike" dirty="0">
                          <a:solidFill>
                            <a:schemeClr val="tx1">
                              <a:lumMod val="50000"/>
                              <a:lumOff val="50000"/>
                            </a:schemeClr>
                          </a:solidFill>
                          <a:effectLst/>
                        </a:rPr>
                        <a:t>No (%)</a:t>
                      </a:r>
                      <a:endParaRPr lang="en-US" sz="1200" b="1" i="0" u="none" strike="noStrike" dirty="0">
                        <a:solidFill>
                          <a:schemeClr val="tx1">
                            <a:lumMod val="50000"/>
                            <a:lumOff val="50000"/>
                          </a:schemeClr>
                        </a:solidFill>
                        <a:effectLst/>
                        <a:latin typeface="'Roboto', sans-serif"/>
                      </a:endParaRPr>
                    </a:p>
                  </a:txBody>
                  <a:tcPr marL="6350" marR="6350" marT="6350" marB="0" anchor="b"/>
                </a:tc>
                <a:extLst>
                  <a:ext uri="{0D108BD9-81ED-4DB2-BD59-A6C34878D82A}">
                    <a16:rowId xmlns:a16="http://schemas.microsoft.com/office/drawing/2014/main" val="1128676095"/>
                  </a:ext>
                </a:extLst>
              </a:tr>
              <a:tr h="617083">
                <a:tc>
                  <a:txBody>
                    <a:bodyPr/>
                    <a:lstStyle/>
                    <a:p>
                      <a:pPr algn="l" fontAlgn="b"/>
                      <a:r>
                        <a:rPr lang="en-US" sz="1200" u="none" strike="noStrike" dirty="0">
                          <a:solidFill>
                            <a:schemeClr val="tx1">
                              <a:lumMod val="50000"/>
                              <a:lumOff val="50000"/>
                            </a:schemeClr>
                          </a:solidFill>
                          <a:effectLst/>
                        </a:rPr>
                        <a:t>Yes, I learned by researching myself</a:t>
                      </a:r>
                      <a:endParaRPr lang="en-US" sz="1200" b="0" i="0" u="none" strike="noStrike" dirty="0">
                        <a:solidFill>
                          <a:schemeClr val="tx1">
                            <a:lumMod val="50000"/>
                            <a:lumOff val="50000"/>
                          </a:schemeClr>
                        </a:solidFill>
                        <a:effectLst/>
                        <a:latin typeface="Calibri" panose="020F0502020204030204" pitchFamily="34" charset="0"/>
                      </a:endParaRPr>
                    </a:p>
                  </a:txBody>
                  <a:tcPr marL="3997" marR="3997" marT="3997" marB="0" anchor="b"/>
                </a:tc>
                <a:tc>
                  <a:txBody>
                    <a:bodyPr/>
                    <a:lstStyle/>
                    <a:p>
                      <a:pPr algn="ctr" fontAlgn="b"/>
                      <a:r>
                        <a:rPr lang="en-US" sz="1200" u="none" strike="noStrike" dirty="0">
                          <a:solidFill>
                            <a:schemeClr val="tx1">
                              <a:lumMod val="50000"/>
                              <a:lumOff val="50000"/>
                            </a:schemeClr>
                          </a:solidFill>
                          <a:effectLst/>
                        </a:rPr>
                        <a:t>81,7</a:t>
                      </a:r>
                      <a:endParaRPr lang="en-US" sz="1200" b="0" i="0" u="none" strike="noStrike" dirty="0">
                        <a:solidFill>
                          <a:schemeClr val="tx1">
                            <a:lumMod val="50000"/>
                            <a:lumOff val="50000"/>
                          </a:schemeClr>
                        </a:solidFill>
                        <a:effectLst/>
                        <a:latin typeface="Calibri" panose="020F0502020204030204" pitchFamily="34" charset="0"/>
                      </a:endParaRPr>
                    </a:p>
                  </a:txBody>
                  <a:tcPr marL="3997" marR="3997" marT="3997" marB="0" anchor="b"/>
                </a:tc>
                <a:tc>
                  <a:txBody>
                    <a:bodyPr/>
                    <a:lstStyle/>
                    <a:p>
                      <a:pPr algn="ctr" fontAlgn="b"/>
                      <a:r>
                        <a:rPr lang="en-US" sz="1200" u="none" strike="noStrike" dirty="0">
                          <a:solidFill>
                            <a:schemeClr val="tx1">
                              <a:lumMod val="50000"/>
                              <a:lumOff val="50000"/>
                            </a:schemeClr>
                          </a:solidFill>
                          <a:effectLst/>
                        </a:rPr>
                        <a:t>67,0</a:t>
                      </a:r>
                      <a:endParaRPr lang="en-US" sz="1200" b="0" i="0" u="none" strike="noStrike" dirty="0">
                        <a:solidFill>
                          <a:schemeClr val="tx1">
                            <a:lumMod val="50000"/>
                            <a:lumOff val="50000"/>
                          </a:schemeClr>
                        </a:solidFill>
                        <a:effectLst/>
                        <a:latin typeface="Calibri" panose="020F0502020204030204" pitchFamily="34" charset="0"/>
                      </a:endParaRPr>
                    </a:p>
                  </a:txBody>
                  <a:tcPr marL="3997" marR="3997" marT="3997" marB="0" anchor="b"/>
                </a:tc>
                <a:extLst>
                  <a:ext uri="{0D108BD9-81ED-4DB2-BD59-A6C34878D82A}">
                    <a16:rowId xmlns:a16="http://schemas.microsoft.com/office/drawing/2014/main" val="984386076"/>
                  </a:ext>
                </a:extLst>
              </a:tr>
              <a:tr h="629770">
                <a:tc>
                  <a:txBody>
                    <a:bodyPr/>
                    <a:lstStyle/>
                    <a:p>
                      <a:pPr algn="l" fontAlgn="b"/>
                      <a:r>
                        <a:rPr lang="en-US" sz="1200" u="none" strike="noStrike" dirty="0">
                          <a:solidFill>
                            <a:schemeClr val="tx1">
                              <a:lumMod val="50000"/>
                              <a:lumOff val="50000"/>
                            </a:schemeClr>
                          </a:solidFill>
                          <a:effectLst/>
                        </a:rPr>
                        <a:t>Yes, I got information through experts in the press/social media</a:t>
                      </a:r>
                      <a:endParaRPr lang="en-US" sz="1200" b="0" i="0" u="none" strike="noStrike" dirty="0">
                        <a:solidFill>
                          <a:schemeClr val="tx1">
                            <a:lumMod val="50000"/>
                            <a:lumOff val="50000"/>
                          </a:schemeClr>
                        </a:solidFill>
                        <a:effectLst/>
                        <a:latin typeface="Calibri" panose="020F0502020204030204" pitchFamily="34" charset="0"/>
                      </a:endParaRPr>
                    </a:p>
                  </a:txBody>
                  <a:tcPr marL="3997" marR="3997" marT="3997" marB="0" anchor="b"/>
                </a:tc>
                <a:tc>
                  <a:txBody>
                    <a:bodyPr/>
                    <a:lstStyle/>
                    <a:p>
                      <a:pPr algn="ctr" fontAlgn="b"/>
                      <a:r>
                        <a:rPr lang="en-US" sz="1200" u="none" strike="noStrike">
                          <a:solidFill>
                            <a:schemeClr val="tx1">
                              <a:lumMod val="50000"/>
                              <a:lumOff val="50000"/>
                            </a:schemeClr>
                          </a:solidFill>
                          <a:effectLst/>
                        </a:rPr>
                        <a:t>72,3</a:t>
                      </a:r>
                      <a:endParaRPr lang="en-US" sz="1200" b="0" i="0" u="none" strike="noStrike">
                        <a:solidFill>
                          <a:schemeClr val="tx1">
                            <a:lumMod val="50000"/>
                            <a:lumOff val="50000"/>
                          </a:schemeClr>
                        </a:solidFill>
                        <a:effectLst/>
                        <a:latin typeface="Calibri" panose="020F0502020204030204" pitchFamily="34" charset="0"/>
                      </a:endParaRPr>
                    </a:p>
                  </a:txBody>
                  <a:tcPr marL="3997" marR="3997" marT="3997" marB="0" anchor="b"/>
                </a:tc>
                <a:tc>
                  <a:txBody>
                    <a:bodyPr/>
                    <a:lstStyle/>
                    <a:p>
                      <a:pPr algn="ctr" fontAlgn="b"/>
                      <a:r>
                        <a:rPr lang="en-US" sz="1200" u="none" strike="noStrike" dirty="0">
                          <a:solidFill>
                            <a:schemeClr val="tx1">
                              <a:lumMod val="50000"/>
                              <a:lumOff val="50000"/>
                            </a:schemeClr>
                          </a:solidFill>
                          <a:effectLst/>
                        </a:rPr>
                        <a:t>55,8</a:t>
                      </a:r>
                      <a:endParaRPr lang="en-US" sz="1200" b="0" i="0" u="none" strike="noStrike" dirty="0">
                        <a:solidFill>
                          <a:schemeClr val="tx1">
                            <a:lumMod val="50000"/>
                            <a:lumOff val="50000"/>
                          </a:schemeClr>
                        </a:solidFill>
                        <a:effectLst/>
                        <a:latin typeface="Calibri" panose="020F0502020204030204" pitchFamily="34" charset="0"/>
                      </a:endParaRPr>
                    </a:p>
                  </a:txBody>
                  <a:tcPr marL="3997" marR="3997" marT="3997" marB="0" anchor="b"/>
                </a:tc>
                <a:extLst>
                  <a:ext uri="{0D108BD9-81ED-4DB2-BD59-A6C34878D82A}">
                    <a16:rowId xmlns:a16="http://schemas.microsoft.com/office/drawing/2014/main" val="782399723"/>
                  </a:ext>
                </a:extLst>
              </a:tr>
              <a:tr h="629770">
                <a:tc>
                  <a:txBody>
                    <a:bodyPr/>
                    <a:lstStyle/>
                    <a:p>
                      <a:pPr algn="l" fontAlgn="b"/>
                      <a:r>
                        <a:rPr lang="en-US" sz="1200" u="none" strike="noStrike" dirty="0">
                          <a:solidFill>
                            <a:schemeClr val="tx1">
                              <a:lumMod val="50000"/>
                              <a:lumOff val="50000"/>
                            </a:schemeClr>
                          </a:solidFill>
                          <a:effectLst/>
                        </a:rPr>
                        <a:t>Yes, I have gained knowledge by participating in trainings/exercises</a:t>
                      </a:r>
                      <a:endParaRPr lang="en-US" sz="1200" b="0" i="0" u="none" strike="noStrike" dirty="0">
                        <a:solidFill>
                          <a:schemeClr val="tx1">
                            <a:lumMod val="50000"/>
                            <a:lumOff val="50000"/>
                          </a:schemeClr>
                        </a:solidFill>
                        <a:effectLst/>
                        <a:latin typeface="Calibri" panose="020F0502020204030204" pitchFamily="34" charset="0"/>
                      </a:endParaRPr>
                    </a:p>
                  </a:txBody>
                  <a:tcPr marL="3997" marR="3997" marT="3997" marB="0" anchor="b"/>
                </a:tc>
                <a:tc>
                  <a:txBody>
                    <a:bodyPr/>
                    <a:lstStyle/>
                    <a:p>
                      <a:pPr algn="ctr" fontAlgn="b"/>
                      <a:r>
                        <a:rPr lang="en-US" sz="1200" u="none" strike="noStrike">
                          <a:solidFill>
                            <a:schemeClr val="tx1">
                              <a:lumMod val="50000"/>
                              <a:lumOff val="50000"/>
                            </a:schemeClr>
                          </a:solidFill>
                          <a:effectLst/>
                        </a:rPr>
                        <a:t>6,4</a:t>
                      </a:r>
                      <a:endParaRPr lang="en-US" sz="1200" b="0" i="0" u="none" strike="noStrike">
                        <a:solidFill>
                          <a:schemeClr val="tx1">
                            <a:lumMod val="50000"/>
                            <a:lumOff val="50000"/>
                          </a:schemeClr>
                        </a:solidFill>
                        <a:effectLst/>
                        <a:latin typeface="Calibri" panose="020F0502020204030204" pitchFamily="34" charset="0"/>
                      </a:endParaRPr>
                    </a:p>
                  </a:txBody>
                  <a:tcPr marL="3997" marR="3997" marT="3997" marB="0" anchor="b"/>
                </a:tc>
                <a:tc>
                  <a:txBody>
                    <a:bodyPr/>
                    <a:lstStyle/>
                    <a:p>
                      <a:pPr algn="ctr" fontAlgn="b"/>
                      <a:r>
                        <a:rPr lang="en-US" sz="1200" u="none" strike="noStrike" dirty="0">
                          <a:solidFill>
                            <a:schemeClr val="tx1">
                              <a:lumMod val="50000"/>
                              <a:lumOff val="50000"/>
                            </a:schemeClr>
                          </a:solidFill>
                          <a:effectLst/>
                        </a:rPr>
                        <a:t>5,2</a:t>
                      </a:r>
                      <a:endParaRPr lang="en-US" sz="1200" b="0" i="0" u="none" strike="noStrike" dirty="0">
                        <a:solidFill>
                          <a:schemeClr val="tx1">
                            <a:lumMod val="50000"/>
                            <a:lumOff val="50000"/>
                          </a:schemeClr>
                        </a:solidFill>
                        <a:effectLst/>
                        <a:latin typeface="Calibri" panose="020F0502020204030204" pitchFamily="34" charset="0"/>
                      </a:endParaRPr>
                    </a:p>
                  </a:txBody>
                  <a:tcPr marL="3997" marR="3997" marT="3997" marB="0" anchor="b"/>
                </a:tc>
                <a:extLst>
                  <a:ext uri="{0D108BD9-81ED-4DB2-BD59-A6C34878D82A}">
                    <a16:rowId xmlns:a16="http://schemas.microsoft.com/office/drawing/2014/main" val="2489449716"/>
                  </a:ext>
                </a:extLst>
              </a:tr>
              <a:tr h="629770">
                <a:tc>
                  <a:txBody>
                    <a:bodyPr/>
                    <a:lstStyle/>
                    <a:p>
                      <a:pPr algn="l" fontAlgn="b"/>
                      <a:r>
                        <a:rPr lang="en-US" sz="1200" u="none" strike="noStrike" dirty="0">
                          <a:solidFill>
                            <a:schemeClr val="tx1">
                              <a:lumMod val="50000"/>
                              <a:lumOff val="50000"/>
                            </a:schemeClr>
                          </a:solidFill>
                          <a:effectLst/>
                        </a:rPr>
                        <a:t>Yes, I gained knowledge by being a member of voluntary organizations on the subject.</a:t>
                      </a:r>
                      <a:endParaRPr lang="en-US" sz="1200" b="0" i="0" u="none" strike="noStrike" dirty="0">
                        <a:solidFill>
                          <a:schemeClr val="tx1">
                            <a:lumMod val="50000"/>
                            <a:lumOff val="50000"/>
                          </a:schemeClr>
                        </a:solidFill>
                        <a:effectLst/>
                        <a:latin typeface="Calibri" panose="020F0502020204030204" pitchFamily="34" charset="0"/>
                      </a:endParaRPr>
                    </a:p>
                  </a:txBody>
                  <a:tcPr marL="3997" marR="3997" marT="3997" marB="0" anchor="b"/>
                </a:tc>
                <a:tc>
                  <a:txBody>
                    <a:bodyPr/>
                    <a:lstStyle/>
                    <a:p>
                      <a:pPr algn="ctr" fontAlgn="b"/>
                      <a:r>
                        <a:rPr lang="en-US" sz="1200" u="none" strike="noStrike">
                          <a:solidFill>
                            <a:schemeClr val="tx1">
                              <a:lumMod val="50000"/>
                              <a:lumOff val="50000"/>
                            </a:schemeClr>
                          </a:solidFill>
                          <a:effectLst/>
                        </a:rPr>
                        <a:t>1,3</a:t>
                      </a:r>
                      <a:endParaRPr lang="en-US" sz="1200" b="0" i="0" u="none" strike="noStrike">
                        <a:solidFill>
                          <a:schemeClr val="tx1">
                            <a:lumMod val="50000"/>
                            <a:lumOff val="50000"/>
                          </a:schemeClr>
                        </a:solidFill>
                        <a:effectLst/>
                        <a:latin typeface="Calibri" panose="020F0502020204030204" pitchFamily="34" charset="0"/>
                      </a:endParaRPr>
                    </a:p>
                  </a:txBody>
                  <a:tcPr marL="3997" marR="3997" marT="3997" marB="0" anchor="b"/>
                </a:tc>
                <a:tc>
                  <a:txBody>
                    <a:bodyPr/>
                    <a:lstStyle/>
                    <a:p>
                      <a:pPr algn="ctr" fontAlgn="b"/>
                      <a:r>
                        <a:rPr lang="en-US" sz="1200" u="none" strike="noStrike" dirty="0">
                          <a:solidFill>
                            <a:schemeClr val="tx1">
                              <a:lumMod val="50000"/>
                              <a:lumOff val="50000"/>
                            </a:schemeClr>
                          </a:solidFill>
                          <a:effectLst/>
                        </a:rPr>
                        <a:t>0,8</a:t>
                      </a:r>
                      <a:endParaRPr lang="en-US" sz="1200" b="0" i="0" u="none" strike="noStrike" dirty="0">
                        <a:solidFill>
                          <a:schemeClr val="tx1">
                            <a:lumMod val="50000"/>
                            <a:lumOff val="50000"/>
                          </a:schemeClr>
                        </a:solidFill>
                        <a:effectLst/>
                        <a:latin typeface="Calibri" panose="020F0502020204030204" pitchFamily="34" charset="0"/>
                      </a:endParaRPr>
                    </a:p>
                  </a:txBody>
                  <a:tcPr marL="3997" marR="3997" marT="3997" marB="0" anchor="b"/>
                </a:tc>
                <a:extLst>
                  <a:ext uri="{0D108BD9-81ED-4DB2-BD59-A6C34878D82A}">
                    <a16:rowId xmlns:a16="http://schemas.microsoft.com/office/drawing/2014/main" val="75762959"/>
                  </a:ext>
                </a:extLst>
              </a:tr>
              <a:tr h="422464">
                <a:tc>
                  <a:txBody>
                    <a:bodyPr/>
                    <a:lstStyle/>
                    <a:p>
                      <a:pPr algn="l" fontAlgn="b"/>
                      <a:r>
                        <a:rPr lang="en-US" sz="1200" u="none" strike="noStrike" dirty="0">
                          <a:solidFill>
                            <a:schemeClr val="tx1">
                              <a:lumMod val="50000"/>
                              <a:lumOff val="50000"/>
                            </a:schemeClr>
                          </a:solidFill>
                          <a:effectLst/>
                        </a:rPr>
                        <a:t>No, I don't know</a:t>
                      </a:r>
                      <a:endParaRPr lang="en-US" sz="1200" b="0" i="0" u="none" strike="noStrike" dirty="0">
                        <a:solidFill>
                          <a:schemeClr val="tx1">
                            <a:lumMod val="50000"/>
                            <a:lumOff val="50000"/>
                          </a:schemeClr>
                        </a:solidFill>
                        <a:effectLst/>
                        <a:latin typeface="Calibri" panose="020F0502020204030204" pitchFamily="34" charset="0"/>
                      </a:endParaRPr>
                    </a:p>
                  </a:txBody>
                  <a:tcPr marL="3997" marR="3997" marT="3997" marB="0" anchor="b"/>
                </a:tc>
                <a:tc>
                  <a:txBody>
                    <a:bodyPr/>
                    <a:lstStyle/>
                    <a:p>
                      <a:pPr algn="ctr" fontAlgn="b"/>
                      <a:r>
                        <a:rPr lang="en-US" sz="1200" u="none" strike="noStrike" dirty="0">
                          <a:solidFill>
                            <a:schemeClr val="tx1">
                              <a:lumMod val="50000"/>
                              <a:lumOff val="50000"/>
                            </a:schemeClr>
                          </a:solidFill>
                          <a:effectLst/>
                        </a:rPr>
                        <a:t>5,5</a:t>
                      </a:r>
                      <a:endParaRPr lang="en-US" sz="1200" b="0" i="0" u="none" strike="noStrike" dirty="0">
                        <a:solidFill>
                          <a:schemeClr val="tx1">
                            <a:lumMod val="50000"/>
                            <a:lumOff val="50000"/>
                          </a:schemeClr>
                        </a:solidFill>
                        <a:effectLst/>
                        <a:latin typeface="Calibri" panose="020F0502020204030204" pitchFamily="34" charset="0"/>
                      </a:endParaRPr>
                    </a:p>
                  </a:txBody>
                  <a:tcPr marL="3997" marR="3997" marT="3997" marB="0" anchor="b"/>
                </a:tc>
                <a:tc>
                  <a:txBody>
                    <a:bodyPr/>
                    <a:lstStyle/>
                    <a:p>
                      <a:pPr algn="ctr" fontAlgn="b"/>
                      <a:r>
                        <a:rPr lang="en-US" sz="1200" u="none" strike="noStrike" dirty="0">
                          <a:solidFill>
                            <a:schemeClr val="tx1">
                              <a:lumMod val="50000"/>
                              <a:lumOff val="50000"/>
                            </a:schemeClr>
                          </a:solidFill>
                          <a:effectLst/>
                        </a:rPr>
                        <a:t>19,5</a:t>
                      </a:r>
                      <a:endParaRPr lang="en-US" sz="1200" b="0" i="0" u="none" strike="noStrike" dirty="0">
                        <a:solidFill>
                          <a:schemeClr val="tx1">
                            <a:lumMod val="50000"/>
                            <a:lumOff val="50000"/>
                          </a:schemeClr>
                        </a:solidFill>
                        <a:effectLst/>
                        <a:latin typeface="Calibri" panose="020F0502020204030204" pitchFamily="34" charset="0"/>
                      </a:endParaRPr>
                    </a:p>
                  </a:txBody>
                  <a:tcPr marL="3997" marR="3997" marT="3997" marB="0" anchor="b"/>
                </a:tc>
                <a:extLst>
                  <a:ext uri="{0D108BD9-81ED-4DB2-BD59-A6C34878D82A}">
                    <a16:rowId xmlns:a16="http://schemas.microsoft.com/office/drawing/2014/main" val="754657980"/>
                  </a:ext>
                </a:extLst>
              </a:tr>
            </a:tbl>
          </a:graphicData>
        </a:graphic>
      </p:graphicFrame>
      <p:sp>
        <p:nvSpPr>
          <p:cNvPr id="7" name="Oval 6">
            <a:extLst>
              <a:ext uri="{FF2B5EF4-FFF2-40B4-BE49-F238E27FC236}">
                <a16:creationId xmlns:a16="http://schemas.microsoft.com/office/drawing/2014/main" id="{221F4B01-76F0-AE50-CA90-9BF46D86B107}"/>
              </a:ext>
            </a:extLst>
          </p:cNvPr>
          <p:cNvSpPr/>
          <p:nvPr/>
        </p:nvSpPr>
        <p:spPr>
          <a:xfrm>
            <a:off x="10022958" y="3734405"/>
            <a:ext cx="533400"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DDE1BE1-CC63-1E3A-8A20-D0690F62A374}"/>
              </a:ext>
            </a:extLst>
          </p:cNvPr>
          <p:cNvSpPr/>
          <p:nvPr/>
        </p:nvSpPr>
        <p:spPr>
          <a:xfrm>
            <a:off x="10022958" y="4359182"/>
            <a:ext cx="533400"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4AFC450-B661-0CE3-9069-81437F342E03}"/>
              </a:ext>
            </a:extLst>
          </p:cNvPr>
          <p:cNvSpPr/>
          <p:nvPr/>
        </p:nvSpPr>
        <p:spPr>
          <a:xfrm>
            <a:off x="10820400" y="6065052"/>
            <a:ext cx="533400"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13">
            <a:extLst>
              <a:ext uri="{FF2B5EF4-FFF2-40B4-BE49-F238E27FC236}">
                <a16:creationId xmlns:a16="http://schemas.microsoft.com/office/drawing/2014/main" id="{413D4552-94C7-730E-FB2D-AEA6BAF13016}"/>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12" name="Slayt Numarası Yer Tutucusu 11">
            <a:extLst>
              <a:ext uri="{FF2B5EF4-FFF2-40B4-BE49-F238E27FC236}">
                <a16:creationId xmlns:a16="http://schemas.microsoft.com/office/drawing/2014/main" id="{D023D8FD-1325-A9E7-661C-F1A17BA1C578}"/>
              </a:ext>
            </a:extLst>
          </p:cNvPr>
          <p:cNvSpPr>
            <a:spLocks noGrp="1"/>
          </p:cNvSpPr>
          <p:nvPr>
            <p:ph type="sldNum" sz="quarter" idx="7"/>
          </p:nvPr>
        </p:nvSpPr>
        <p:spPr/>
        <p:txBody>
          <a:bodyPr/>
          <a:lstStyle/>
          <a:p>
            <a:fld id="{B6F15528-21DE-4FAA-801E-634DDDAF4B2B}" type="slidenum">
              <a:rPr lang="en-US" smtClean="0"/>
              <a:t>12</a:t>
            </a:fld>
            <a:endParaRPr lang="en-US"/>
          </a:p>
        </p:txBody>
      </p:sp>
      <p:cxnSp>
        <p:nvCxnSpPr>
          <p:cNvPr id="5" name="Düz Bağlayıcı 4">
            <a:extLst>
              <a:ext uri="{FF2B5EF4-FFF2-40B4-BE49-F238E27FC236}">
                <a16:creationId xmlns:a16="http://schemas.microsoft.com/office/drawing/2014/main" id="{ACEDCBAD-53A4-A706-8A5E-158E1D9499D2}"/>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Grafik 2">
            <a:extLst>
              <a:ext uri="{FF2B5EF4-FFF2-40B4-BE49-F238E27FC236}">
                <a16:creationId xmlns:a16="http://schemas.microsoft.com/office/drawing/2014/main" id="{92E8045D-68EF-9F6A-965B-B92E1C73154A}"/>
              </a:ext>
            </a:extLst>
          </p:cNvPr>
          <p:cNvGraphicFramePr>
            <a:graphicFrameLocks/>
          </p:cNvGraphicFramePr>
          <p:nvPr>
            <p:extLst>
              <p:ext uri="{D42A27DB-BD31-4B8C-83A1-F6EECF244321}">
                <p14:modId xmlns:p14="http://schemas.microsoft.com/office/powerpoint/2010/main" val="2326787396"/>
              </p:ext>
            </p:extLst>
          </p:nvPr>
        </p:nvGraphicFramePr>
        <p:xfrm>
          <a:off x="637673" y="2374078"/>
          <a:ext cx="6363071" cy="41402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7067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85057"/>
            <a:ext cx="9757067" cy="764239"/>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pPr marL="12700">
              <a:lnSpc>
                <a:spcPct val="100000"/>
              </a:lnSpc>
              <a:spcBef>
                <a:spcPts val="105"/>
              </a:spcBef>
            </a:pPr>
            <a:r>
              <a:rPr lang="en-US" b="1" i="1" dirty="0">
                <a:solidFill>
                  <a:srgbClr val="00B0F0"/>
                </a:solidFill>
                <a:latin typeface="Century Gothic" panose="020B0502020202020204" pitchFamily="34" charset="0"/>
              </a:rPr>
              <a:t>Information on What to Do </a:t>
            </a:r>
            <a:r>
              <a:rPr lang="tr-TR" b="1" i="1" dirty="0">
                <a:solidFill>
                  <a:srgbClr val="00B0F0"/>
                </a:solidFill>
                <a:latin typeface="Century Gothic" panose="020B0502020202020204" pitchFamily="34" charset="0"/>
              </a:rPr>
              <a:t>at</a:t>
            </a:r>
            <a:r>
              <a:rPr lang="en-US" b="1" i="1" dirty="0">
                <a:solidFill>
                  <a:srgbClr val="00B0F0"/>
                </a:solidFill>
                <a:latin typeface="Century Gothic" panose="020B0502020202020204" pitchFamily="34" charset="0"/>
              </a:rPr>
              <a:t> the Time of </a:t>
            </a:r>
            <a:r>
              <a:rPr lang="tr-TR" b="1" i="1" dirty="0">
                <a:solidFill>
                  <a:srgbClr val="00B0F0"/>
                </a:solidFill>
                <a:latin typeface="Century Gothic" panose="020B0502020202020204" pitchFamily="34" charset="0"/>
              </a:rPr>
              <a:t>an </a:t>
            </a:r>
            <a:r>
              <a:rPr lang="en-US" b="1" i="1" dirty="0">
                <a:solidFill>
                  <a:srgbClr val="00B0F0"/>
                </a:solidFill>
                <a:latin typeface="Century Gothic" panose="020B0502020202020204" pitchFamily="34" charset="0"/>
              </a:rPr>
              <a:t>Earthquake</a:t>
            </a:r>
            <a:endParaRPr lang="tr-TR" sz="1800"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19200" y="1055921"/>
            <a:ext cx="10400930" cy="523220"/>
          </a:xfrm>
          <a:prstGeom prst="rect">
            <a:avLst/>
          </a:prstGeom>
          <a:solidFill>
            <a:schemeClr val="bg1">
              <a:lumMod val="95000"/>
            </a:schemeClr>
          </a:solidFill>
        </p:spPr>
        <p:txBody>
          <a:bodyPr wrap="square">
            <a:spAutoFit/>
          </a:bodyPr>
          <a:lstStyle/>
          <a:p>
            <a:pPr algn="just"/>
            <a:r>
              <a:rPr lang="en-US" sz="1400">
                <a:solidFill>
                  <a:schemeClr val="tx1">
                    <a:lumMod val="50000"/>
                    <a:lumOff val="50000"/>
                  </a:schemeClr>
                </a:solidFill>
                <a:latin typeface="Calibri" panose="020F0502020204030204" pitchFamily="34" charset="0"/>
                <a:cs typeface="Calibri" panose="020F0502020204030204" pitchFamily="34" charset="0"/>
              </a:rPr>
              <a:t>Social media and internet is the main source of information about what to do during an earthquake. All of the participants in Istanbul and 92.3% of the participants in the Middle East Anatolia stated that they gained information about the earthquake by researching it themselves.</a:t>
            </a:r>
          </a:p>
        </p:txBody>
      </p:sp>
      <p:sp>
        <p:nvSpPr>
          <p:cNvPr id="6" name="Metin kutusu 5">
            <a:extLst>
              <a:ext uri="{FF2B5EF4-FFF2-40B4-BE49-F238E27FC236}">
                <a16:creationId xmlns:a16="http://schemas.microsoft.com/office/drawing/2014/main" id="{AC461AD9-FAA6-943B-2A69-4B50C65C52D8}"/>
              </a:ext>
            </a:extLst>
          </p:cNvPr>
          <p:cNvSpPr txBox="1"/>
          <p:nvPr/>
        </p:nvSpPr>
        <p:spPr>
          <a:xfrm>
            <a:off x="1219200" y="6675213"/>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N:753</a:t>
            </a:r>
          </a:p>
        </p:txBody>
      </p:sp>
      <p:sp>
        <p:nvSpPr>
          <p:cNvPr id="2" name="Text Box 6">
            <a:extLst>
              <a:ext uri="{FF2B5EF4-FFF2-40B4-BE49-F238E27FC236}">
                <a16:creationId xmlns:a16="http://schemas.microsoft.com/office/drawing/2014/main" id="{B3415BA6-2359-7AC0-2923-C9B0E4FA901C}"/>
              </a:ext>
            </a:extLst>
          </p:cNvPr>
          <p:cNvSpPr txBox="1">
            <a:spLocks noChangeArrowheads="1"/>
          </p:cNvSpPr>
          <p:nvPr/>
        </p:nvSpPr>
        <p:spPr bwMode="auto">
          <a:xfrm>
            <a:off x="6705600" y="6670866"/>
            <a:ext cx="4918074" cy="215444"/>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DI09.Do you have information about what to do in case of an earthquake? (MULTIPLE CHOICE)</a:t>
            </a:r>
            <a:endParaRPr lang="tr-TR" sz="800" dirty="0">
              <a:solidFill>
                <a:srgbClr val="808080"/>
              </a:solidFill>
              <a:latin typeface="Century Gothic" panose="020B0502020202020204" pitchFamily="34" charset="0"/>
              <a:ea typeface="Verdana" panose="020B0604030504040204" pitchFamily="34" charset="0"/>
            </a:endParaRPr>
          </a:p>
        </p:txBody>
      </p:sp>
      <p:sp>
        <p:nvSpPr>
          <p:cNvPr id="7" name="Oval 6">
            <a:extLst>
              <a:ext uri="{FF2B5EF4-FFF2-40B4-BE49-F238E27FC236}">
                <a16:creationId xmlns:a16="http://schemas.microsoft.com/office/drawing/2014/main" id="{221F4B01-76F0-AE50-CA90-9BF46D86B107}"/>
              </a:ext>
            </a:extLst>
          </p:cNvPr>
          <p:cNvSpPr/>
          <p:nvPr/>
        </p:nvSpPr>
        <p:spPr>
          <a:xfrm>
            <a:off x="10022958" y="3385456"/>
            <a:ext cx="533400"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DDE1BE1-CC63-1E3A-8A20-D0690F62A374}"/>
              </a:ext>
            </a:extLst>
          </p:cNvPr>
          <p:cNvSpPr/>
          <p:nvPr/>
        </p:nvSpPr>
        <p:spPr>
          <a:xfrm>
            <a:off x="10022958" y="4009955"/>
            <a:ext cx="533400"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4AFC450-B661-0CE3-9069-81437F342E03}"/>
              </a:ext>
            </a:extLst>
          </p:cNvPr>
          <p:cNvSpPr/>
          <p:nvPr/>
        </p:nvSpPr>
        <p:spPr>
          <a:xfrm>
            <a:off x="10820400" y="5714993"/>
            <a:ext cx="533400"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13">
            <a:extLst>
              <a:ext uri="{FF2B5EF4-FFF2-40B4-BE49-F238E27FC236}">
                <a16:creationId xmlns:a16="http://schemas.microsoft.com/office/drawing/2014/main" id="{413D4552-94C7-730E-FB2D-AEA6BAF13016}"/>
              </a:ext>
            </a:extLst>
          </p:cNvPr>
          <p:cNvSpPr/>
          <p:nvPr/>
        </p:nvSpPr>
        <p:spPr>
          <a:xfrm>
            <a:off x="9982200" y="185057"/>
            <a:ext cx="2018443" cy="751415"/>
          </a:xfrm>
          <a:prstGeom prst="rect">
            <a:avLst/>
          </a:prstGeom>
          <a:blipFill>
            <a:blip r:embed="rId3" cstate="print"/>
            <a:stretch>
              <a:fillRect/>
            </a:stretch>
          </a:blipFill>
        </p:spPr>
        <p:txBody>
          <a:bodyPr wrap="square" lIns="0" tIns="0" rIns="0" bIns="0" rtlCol="0"/>
          <a:lstStyle/>
          <a:p>
            <a:endParaRPr/>
          </a:p>
        </p:txBody>
      </p:sp>
      <p:sp>
        <p:nvSpPr>
          <p:cNvPr id="12" name="Slayt Numarası Yer Tutucusu 11">
            <a:extLst>
              <a:ext uri="{FF2B5EF4-FFF2-40B4-BE49-F238E27FC236}">
                <a16:creationId xmlns:a16="http://schemas.microsoft.com/office/drawing/2014/main" id="{D023D8FD-1325-A9E7-661C-F1A17BA1C578}"/>
              </a:ext>
            </a:extLst>
          </p:cNvPr>
          <p:cNvSpPr>
            <a:spLocks noGrp="1"/>
          </p:cNvSpPr>
          <p:nvPr>
            <p:ph type="sldNum" sz="quarter" idx="7"/>
          </p:nvPr>
        </p:nvSpPr>
        <p:spPr>
          <a:xfrm>
            <a:off x="8778240" y="6410597"/>
            <a:ext cx="2804160" cy="342900"/>
          </a:xfrm>
        </p:spPr>
        <p:txBody>
          <a:bodyPr/>
          <a:lstStyle/>
          <a:p>
            <a:fld id="{B6F15528-21DE-4FAA-801E-634DDDAF4B2B}" type="slidenum">
              <a:rPr lang="en-US" smtClean="0"/>
              <a:t>13</a:t>
            </a:fld>
            <a:endParaRPr lang="en-US"/>
          </a:p>
        </p:txBody>
      </p:sp>
      <p:graphicFrame>
        <p:nvGraphicFramePr>
          <p:cNvPr id="13" name="Tablo 12">
            <a:extLst>
              <a:ext uri="{FF2B5EF4-FFF2-40B4-BE49-F238E27FC236}">
                <a16:creationId xmlns:a16="http://schemas.microsoft.com/office/drawing/2014/main" id="{E4E6A501-26B4-CF97-645F-790F076DBD5D}"/>
              </a:ext>
            </a:extLst>
          </p:cNvPr>
          <p:cNvGraphicFramePr>
            <a:graphicFrameLocks noGrp="1"/>
          </p:cNvGraphicFramePr>
          <p:nvPr>
            <p:extLst>
              <p:ext uri="{D42A27DB-BD31-4B8C-83A1-F6EECF244321}">
                <p14:modId xmlns:p14="http://schemas.microsoft.com/office/powerpoint/2010/main" val="22403142"/>
              </p:ext>
            </p:extLst>
          </p:nvPr>
        </p:nvGraphicFramePr>
        <p:xfrm>
          <a:off x="6605828" y="1905002"/>
          <a:ext cx="5014302" cy="4547321"/>
        </p:xfrm>
        <a:graphic>
          <a:graphicData uri="http://schemas.openxmlformats.org/drawingml/2006/table">
            <a:tbl>
              <a:tblPr>
                <a:tableStyleId>{B301B821-A1FF-4177-AEE7-76D212191A09}</a:tableStyleId>
              </a:tblPr>
              <a:tblGrid>
                <a:gridCol w="1346568">
                  <a:extLst>
                    <a:ext uri="{9D8B030D-6E8A-4147-A177-3AD203B41FA5}">
                      <a16:colId xmlns:a16="http://schemas.microsoft.com/office/drawing/2014/main" val="2308405430"/>
                    </a:ext>
                  </a:extLst>
                </a:gridCol>
                <a:gridCol w="611289">
                  <a:extLst>
                    <a:ext uri="{9D8B030D-6E8A-4147-A177-3AD203B41FA5}">
                      <a16:colId xmlns:a16="http://schemas.microsoft.com/office/drawing/2014/main" val="932337647"/>
                    </a:ext>
                  </a:extLst>
                </a:gridCol>
                <a:gridCol w="611289">
                  <a:extLst>
                    <a:ext uri="{9D8B030D-6E8A-4147-A177-3AD203B41FA5}">
                      <a16:colId xmlns:a16="http://schemas.microsoft.com/office/drawing/2014/main" val="1016350593"/>
                    </a:ext>
                  </a:extLst>
                </a:gridCol>
                <a:gridCol w="611289">
                  <a:extLst>
                    <a:ext uri="{9D8B030D-6E8A-4147-A177-3AD203B41FA5}">
                      <a16:colId xmlns:a16="http://schemas.microsoft.com/office/drawing/2014/main" val="914576166"/>
                    </a:ext>
                  </a:extLst>
                </a:gridCol>
                <a:gridCol w="611289">
                  <a:extLst>
                    <a:ext uri="{9D8B030D-6E8A-4147-A177-3AD203B41FA5}">
                      <a16:colId xmlns:a16="http://schemas.microsoft.com/office/drawing/2014/main" val="2941151346"/>
                    </a:ext>
                  </a:extLst>
                </a:gridCol>
                <a:gridCol w="611289">
                  <a:extLst>
                    <a:ext uri="{9D8B030D-6E8A-4147-A177-3AD203B41FA5}">
                      <a16:colId xmlns:a16="http://schemas.microsoft.com/office/drawing/2014/main" val="2314455435"/>
                    </a:ext>
                  </a:extLst>
                </a:gridCol>
                <a:gridCol w="611289">
                  <a:extLst>
                    <a:ext uri="{9D8B030D-6E8A-4147-A177-3AD203B41FA5}">
                      <a16:colId xmlns:a16="http://schemas.microsoft.com/office/drawing/2014/main" val="3603844217"/>
                    </a:ext>
                  </a:extLst>
                </a:gridCol>
              </a:tblGrid>
              <a:tr h="434404">
                <a:tc>
                  <a:txBody>
                    <a:bodyPr/>
                    <a:lstStyle/>
                    <a:p>
                      <a:pPr algn="l" fontAlgn="b"/>
                      <a:r>
                        <a:rPr lang="tr-TR" sz="1200" b="1" i="0" u="none" strike="noStrike" dirty="0">
                          <a:solidFill>
                            <a:schemeClr val="tx1">
                              <a:lumMod val="50000"/>
                              <a:lumOff val="50000"/>
                            </a:schemeClr>
                          </a:solidFill>
                          <a:effectLst/>
                          <a:latin typeface="Calibri" panose="020F0502020204030204" pitchFamily="34" charset="0"/>
                        </a:rPr>
                        <a:t>Knowledge of </a:t>
                      </a:r>
                      <a:r>
                        <a:rPr lang="tr-TR" sz="1200" b="1" i="0" u="none" strike="noStrike" dirty="0" err="1">
                          <a:solidFill>
                            <a:schemeClr val="tx1">
                              <a:lumMod val="50000"/>
                              <a:lumOff val="50000"/>
                            </a:schemeClr>
                          </a:solidFill>
                          <a:effectLst/>
                          <a:latin typeface="Calibri" panose="020F0502020204030204" pitchFamily="34" charset="0"/>
                        </a:rPr>
                        <a:t>Earthquake</a:t>
                      </a:r>
                      <a:endParaRPr lang="tr-TR" sz="1200" b="1" i="0" u="none" strike="noStrike" dirty="0">
                        <a:solidFill>
                          <a:schemeClr val="tx1">
                            <a:lumMod val="50000"/>
                            <a:lumOff val="50000"/>
                          </a:schemeClr>
                        </a:solidFill>
                        <a:effectLst/>
                        <a:latin typeface="Calibri" panose="020F0502020204030204" pitchFamily="34" charset="0"/>
                      </a:endParaRPr>
                    </a:p>
                  </a:txBody>
                  <a:tcPr marL="4248" marR="4248" marT="4248" marB="0" anchor="ctr"/>
                </a:tc>
                <a:tc gridSpan="6">
                  <a:txBody>
                    <a:bodyPr/>
                    <a:lstStyle/>
                    <a:p>
                      <a:pPr algn="ctr" fontAlgn="b"/>
                      <a:r>
                        <a:rPr lang="tr-TR" sz="1200" b="1" i="0" u="none" strike="noStrike" dirty="0">
                          <a:solidFill>
                            <a:schemeClr val="tx1">
                              <a:lumMod val="50000"/>
                              <a:lumOff val="50000"/>
                            </a:schemeClr>
                          </a:solidFill>
                          <a:effectLst/>
                          <a:latin typeface="'Roboto', sans-serif"/>
                        </a:rPr>
                        <a:t>Age </a:t>
                      </a:r>
                      <a:r>
                        <a:rPr lang="tr-TR" sz="1200" b="1" i="0" u="none" strike="noStrike" dirty="0" err="1">
                          <a:solidFill>
                            <a:schemeClr val="tx1">
                              <a:lumMod val="50000"/>
                              <a:lumOff val="50000"/>
                            </a:schemeClr>
                          </a:solidFill>
                          <a:effectLst/>
                          <a:latin typeface="'Roboto', sans-serif"/>
                        </a:rPr>
                        <a:t>Intervals</a:t>
                      </a:r>
                      <a:endParaRPr lang="tr-TR" sz="1200" b="1" i="0" u="none" strike="noStrike" dirty="0">
                        <a:solidFill>
                          <a:schemeClr val="tx1">
                            <a:lumMod val="50000"/>
                            <a:lumOff val="50000"/>
                          </a:schemeClr>
                        </a:solidFill>
                        <a:effectLst/>
                        <a:latin typeface="'Roboto', sans-serif"/>
                      </a:endParaRPr>
                    </a:p>
                  </a:txBody>
                  <a:tcPr marL="4248" marR="4248" marT="4248" marB="0" anchor="ctr"/>
                </a:tc>
                <a:tc hMerge="1">
                  <a:txBody>
                    <a:bodyPr/>
                    <a:lstStyle/>
                    <a:p>
                      <a:pPr algn="ctr" fontAlgn="b"/>
                      <a:endParaRPr lang="tr-TR" sz="1200" b="1" i="0" u="none" strike="noStrike" dirty="0">
                        <a:solidFill>
                          <a:srgbClr val="FFFFFF"/>
                        </a:solidFill>
                        <a:effectLst/>
                        <a:latin typeface="'Roboto', sans-serif"/>
                      </a:endParaRPr>
                    </a:p>
                  </a:txBody>
                  <a:tcPr marL="4248" marR="4248" marT="4248" marB="0" anchor="ctr"/>
                </a:tc>
                <a:tc hMerge="1">
                  <a:txBody>
                    <a:bodyPr/>
                    <a:lstStyle/>
                    <a:p>
                      <a:pPr algn="ctr" fontAlgn="b"/>
                      <a:endParaRPr lang="tr-TR" sz="1200" b="1" i="0" u="none" strike="noStrike" dirty="0">
                        <a:solidFill>
                          <a:srgbClr val="FFFFFF"/>
                        </a:solidFill>
                        <a:effectLst/>
                        <a:latin typeface="'Roboto', sans-serif"/>
                      </a:endParaRPr>
                    </a:p>
                  </a:txBody>
                  <a:tcPr marL="4248" marR="4248" marT="4248" marB="0" anchor="ctr"/>
                </a:tc>
                <a:tc hMerge="1">
                  <a:txBody>
                    <a:bodyPr/>
                    <a:lstStyle/>
                    <a:p>
                      <a:pPr algn="ctr" fontAlgn="b"/>
                      <a:endParaRPr lang="tr-TR" sz="1200" b="1" i="0" u="none" strike="noStrike" dirty="0">
                        <a:solidFill>
                          <a:srgbClr val="FFFFFF"/>
                        </a:solidFill>
                        <a:effectLst/>
                        <a:latin typeface="'Roboto', sans-serif"/>
                      </a:endParaRPr>
                    </a:p>
                  </a:txBody>
                  <a:tcPr marL="4248" marR="4248" marT="4248" marB="0" anchor="ctr"/>
                </a:tc>
                <a:tc hMerge="1">
                  <a:txBody>
                    <a:bodyPr/>
                    <a:lstStyle/>
                    <a:p>
                      <a:endParaRPr lang="en-US"/>
                    </a:p>
                  </a:txBody>
                  <a:tcPr/>
                </a:tc>
                <a:tc hMerge="1">
                  <a:txBody>
                    <a:bodyPr/>
                    <a:lstStyle/>
                    <a:p>
                      <a:pPr algn="ctr" fontAlgn="b"/>
                      <a:endParaRPr lang="tr-TR" sz="1200" b="1" i="0" u="none" strike="noStrike" dirty="0">
                        <a:solidFill>
                          <a:srgbClr val="FFFFFF"/>
                        </a:solidFill>
                        <a:effectLst/>
                        <a:latin typeface="'Roboto', sans-serif"/>
                      </a:endParaRPr>
                    </a:p>
                  </a:txBody>
                  <a:tcPr marL="4248" marR="4248" marT="4248" marB="0" anchor="ctr"/>
                </a:tc>
                <a:extLst>
                  <a:ext uri="{0D108BD9-81ED-4DB2-BD59-A6C34878D82A}">
                    <a16:rowId xmlns:a16="http://schemas.microsoft.com/office/drawing/2014/main" val="3562502357"/>
                  </a:ext>
                </a:extLst>
              </a:tr>
              <a:tr h="336580">
                <a:tc>
                  <a:txBody>
                    <a:bodyPr/>
                    <a:lstStyle/>
                    <a:p>
                      <a:pPr algn="l" fontAlgn="b"/>
                      <a:endParaRPr lang="tr-TR" sz="1200" b="1" i="0" u="none" strike="noStrike" dirty="0">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b="1" u="none" strike="noStrike" dirty="0">
                          <a:solidFill>
                            <a:schemeClr val="tx1">
                              <a:lumMod val="50000"/>
                              <a:lumOff val="50000"/>
                            </a:schemeClr>
                          </a:solidFill>
                          <a:effectLst/>
                        </a:rPr>
                        <a:t>18-24</a:t>
                      </a:r>
                      <a:endParaRPr lang="tr-TR" sz="1200" b="1" i="0" u="none" strike="noStrike" dirty="0">
                        <a:solidFill>
                          <a:schemeClr val="tx1">
                            <a:lumMod val="50000"/>
                            <a:lumOff val="50000"/>
                          </a:schemeClr>
                        </a:solidFill>
                        <a:effectLst/>
                        <a:latin typeface="'Roboto', sans-serif"/>
                      </a:endParaRPr>
                    </a:p>
                  </a:txBody>
                  <a:tcPr marL="4248" marR="4248" marT="4248" marB="0" anchor="ctr"/>
                </a:tc>
                <a:tc>
                  <a:txBody>
                    <a:bodyPr/>
                    <a:lstStyle/>
                    <a:p>
                      <a:pPr algn="ctr" fontAlgn="b"/>
                      <a:r>
                        <a:rPr lang="tr-TR" sz="1200" b="1" u="none" strike="noStrike" dirty="0">
                          <a:solidFill>
                            <a:schemeClr val="tx1">
                              <a:lumMod val="50000"/>
                              <a:lumOff val="50000"/>
                            </a:schemeClr>
                          </a:solidFill>
                          <a:effectLst/>
                        </a:rPr>
                        <a:t>25-34</a:t>
                      </a:r>
                      <a:endParaRPr lang="tr-TR" sz="1200" b="1" i="0" u="none" strike="noStrike" dirty="0">
                        <a:solidFill>
                          <a:schemeClr val="tx1">
                            <a:lumMod val="50000"/>
                            <a:lumOff val="50000"/>
                          </a:schemeClr>
                        </a:solidFill>
                        <a:effectLst/>
                        <a:latin typeface="'Roboto', sans-serif"/>
                      </a:endParaRPr>
                    </a:p>
                  </a:txBody>
                  <a:tcPr marL="4248" marR="4248" marT="4248" marB="0" anchor="ctr"/>
                </a:tc>
                <a:tc>
                  <a:txBody>
                    <a:bodyPr/>
                    <a:lstStyle/>
                    <a:p>
                      <a:pPr algn="ctr" fontAlgn="b"/>
                      <a:r>
                        <a:rPr lang="tr-TR" sz="1200" b="1" u="none" strike="noStrike" dirty="0">
                          <a:solidFill>
                            <a:schemeClr val="tx1">
                              <a:lumMod val="50000"/>
                              <a:lumOff val="50000"/>
                            </a:schemeClr>
                          </a:solidFill>
                          <a:effectLst/>
                        </a:rPr>
                        <a:t>35-44</a:t>
                      </a:r>
                      <a:endParaRPr lang="tr-TR" sz="1200" b="1" i="0" u="none" strike="noStrike" dirty="0">
                        <a:solidFill>
                          <a:schemeClr val="tx1">
                            <a:lumMod val="50000"/>
                            <a:lumOff val="50000"/>
                          </a:schemeClr>
                        </a:solidFill>
                        <a:effectLst/>
                        <a:latin typeface="'Roboto', sans-serif"/>
                      </a:endParaRPr>
                    </a:p>
                  </a:txBody>
                  <a:tcPr marL="4248" marR="4248" marT="4248" marB="0" anchor="ctr"/>
                </a:tc>
                <a:tc>
                  <a:txBody>
                    <a:bodyPr/>
                    <a:lstStyle/>
                    <a:p>
                      <a:pPr algn="ctr" fontAlgn="b"/>
                      <a:r>
                        <a:rPr lang="tr-TR" sz="1200" b="1" u="none" strike="noStrike" dirty="0">
                          <a:solidFill>
                            <a:schemeClr val="tx1">
                              <a:lumMod val="50000"/>
                              <a:lumOff val="50000"/>
                            </a:schemeClr>
                          </a:solidFill>
                          <a:effectLst/>
                        </a:rPr>
                        <a:t>45-54</a:t>
                      </a:r>
                      <a:endParaRPr lang="tr-TR" sz="1200" b="1" i="0" u="none" strike="noStrike" dirty="0">
                        <a:solidFill>
                          <a:schemeClr val="tx1">
                            <a:lumMod val="50000"/>
                            <a:lumOff val="50000"/>
                          </a:schemeClr>
                        </a:solidFill>
                        <a:effectLst/>
                        <a:latin typeface="'Roboto', sans-serif"/>
                      </a:endParaRPr>
                    </a:p>
                  </a:txBody>
                  <a:tcPr marL="4248" marR="4248" marT="4248" marB="0" anchor="ctr"/>
                </a:tc>
                <a:tc>
                  <a:txBody>
                    <a:bodyPr/>
                    <a:lstStyle/>
                    <a:p>
                      <a:pPr algn="ctr" fontAlgn="b"/>
                      <a:r>
                        <a:rPr lang="tr-TR" sz="1200" b="1" u="none" strike="noStrike" dirty="0">
                          <a:solidFill>
                            <a:schemeClr val="tx1">
                              <a:lumMod val="50000"/>
                              <a:lumOff val="50000"/>
                            </a:schemeClr>
                          </a:solidFill>
                          <a:effectLst/>
                        </a:rPr>
                        <a:t>55-64</a:t>
                      </a:r>
                      <a:endParaRPr lang="tr-TR" sz="1200" b="1" i="0" u="none" strike="noStrike" dirty="0">
                        <a:solidFill>
                          <a:schemeClr val="tx1">
                            <a:lumMod val="50000"/>
                            <a:lumOff val="50000"/>
                          </a:schemeClr>
                        </a:solidFill>
                        <a:effectLst/>
                        <a:latin typeface="'Roboto', sans-serif"/>
                      </a:endParaRPr>
                    </a:p>
                  </a:txBody>
                  <a:tcPr marL="4248" marR="4248" marT="4248" marB="0" anchor="ctr"/>
                </a:tc>
                <a:tc>
                  <a:txBody>
                    <a:bodyPr/>
                    <a:lstStyle/>
                    <a:p>
                      <a:pPr algn="ctr" fontAlgn="b"/>
                      <a:r>
                        <a:rPr lang="tr-TR" sz="1200" b="1" u="none" strike="noStrike" dirty="0">
                          <a:solidFill>
                            <a:schemeClr val="tx1">
                              <a:lumMod val="50000"/>
                              <a:lumOff val="50000"/>
                            </a:schemeClr>
                          </a:solidFill>
                          <a:effectLst/>
                        </a:rPr>
                        <a:t>65+</a:t>
                      </a:r>
                      <a:endParaRPr lang="tr-TR" sz="1200" b="1" i="0" u="none" strike="noStrike" dirty="0">
                        <a:solidFill>
                          <a:schemeClr val="tx1">
                            <a:lumMod val="50000"/>
                            <a:lumOff val="50000"/>
                          </a:schemeClr>
                        </a:solidFill>
                        <a:effectLst/>
                        <a:latin typeface="'Roboto', sans-serif"/>
                      </a:endParaRPr>
                    </a:p>
                  </a:txBody>
                  <a:tcPr marL="4248" marR="4248" marT="4248" marB="0" anchor="ctr"/>
                </a:tc>
                <a:extLst>
                  <a:ext uri="{0D108BD9-81ED-4DB2-BD59-A6C34878D82A}">
                    <a16:rowId xmlns:a16="http://schemas.microsoft.com/office/drawing/2014/main" val="295782461"/>
                  </a:ext>
                </a:extLst>
              </a:tr>
              <a:tr h="453111">
                <a:tc>
                  <a:txBody>
                    <a:bodyPr/>
                    <a:lstStyle/>
                    <a:p>
                      <a:pPr algn="l" fontAlgn="b"/>
                      <a:r>
                        <a:rPr lang="en-US" sz="1200" u="none" strike="noStrike" dirty="0">
                          <a:solidFill>
                            <a:schemeClr val="tx1">
                              <a:lumMod val="50000"/>
                              <a:lumOff val="50000"/>
                            </a:schemeClr>
                          </a:solidFill>
                          <a:effectLst/>
                        </a:rPr>
                        <a:t>Yes, I learned by researching myself</a:t>
                      </a:r>
                      <a:endParaRPr lang="en-US" sz="1200" b="0" i="0" u="none" strike="noStrike" dirty="0">
                        <a:solidFill>
                          <a:schemeClr val="tx1">
                            <a:lumMod val="50000"/>
                            <a:lumOff val="50000"/>
                          </a:schemeClr>
                        </a:solidFill>
                        <a:effectLst/>
                        <a:latin typeface="Calibri" panose="020F0502020204030204" pitchFamily="34" charset="0"/>
                      </a:endParaRPr>
                    </a:p>
                  </a:txBody>
                  <a:tcPr marL="3997" marR="3997" marT="3997" marB="0" anchor="b"/>
                </a:tc>
                <a:tc>
                  <a:txBody>
                    <a:bodyPr/>
                    <a:lstStyle/>
                    <a:p>
                      <a:pPr algn="ctr" fontAlgn="b"/>
                      <a:r>
                        <a:rPr lang="tr-TR" sz="1200" u="none" strike="noStrike">
                          <a:solidFill>
                            <a:schemeClr val="tx1">
                              <a:lumMod val="50000"/>
                              <a:lumOff val="50000"/>
                            </a:schemeClr>
                          </a:solidFill>
                          <a:effectLst/>
                        </a:rPr>
                        <a:t>77,0</a:t>
                      </a:r>
                      <a:endParaRPr lang="tr-TR" sz="1200" b="0" i="0" u="none" strike="noStrike">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76,9</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a:solidFill>
                            <a:schemeClr val="tx1">
                              <a:lumMod val="50000"/>
                              <a:lumOff val="50000"/>
                            </a:schemeClr>
                          </a:solidFill>
                          <a:effectLst/>
                        </a:rPr>
                        <a:t>60,0</a:t>
                      </a:r>
                      <a:endParaRPr lang="tr-TR" sz="1200" b="0" i="0" u="none" strike="noStrike">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72,7</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68,4</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87,9</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extLst>
                  <a:ext uri="{0D108BD9-81ED-4DB2-BD59-A6C34878D82A}">
                    <a16:rowId xmlns:a16="http://schemas.microsoft.com/office/drawing/2014/main" val="175877393"/>
                  </a:ext>
                </a:extLst>
              </a:tr>
              <a:tr h="863525">
                <a:tc>
                  <a:txBody>
                    <a:bodyPr/>
                    <a:lstStyle/>
                    <a:p>
                      <a:pPr algn="l" fontAlgn="b"/>
                      <a:r>
                        <a:rPr lang="en-US" sz="1200" u="none" strike="noStrike" dirty="0">
                          <a:solidFill>
                            <a:schemeClr val="tx1">
                              <a:lumMod val="50000"/>
                              <a:lumOff val="50000"/>
                            </a:schemeClr>
                          </a:solidFill>
                          <a:effectLst/>
                        </a:rPr>
                        <a:t>Yes, I got information through experts in the press/social media</a:t>
                      </a:r>
                      <a:endParaRPr lang="en-US" sz="1200" b="0" i="0" u="none" strike="noStrike" dirty="0">
                        <a:solidFill>
                          <a:schemeClr val="tx1">
                            <a:lumMod val="50000"/>
                            <a:lumOff val="50000"/>
                          </a:schemeClr>
                        </a:solidFill>
                        <a:effectLst/>
                        <a:latin typeface="Calibri" panose="020F0502020204030204" pitchFamily="34" charset="0"/>
                      </a:endParaRPr>
                    </a:p>
                  </a:txBody>
                  <a:tcPr marL="3997" marR="3997" marT="3997" marB="0" anchor="b"/>
                </a:tc>
                <a:tc>
                  <a:txBody>
                    <a:bodyPr/>
                    <a:lstStyle/>
                    <a:p>
                      <a:pPr algn="ctr" fontAlgn="b"/>
                      <a:r>
                        <a:rPr lang="tr-TR" sz="1200" u="none" strike="noStrike">
                          <a:solidFill>
                            <a:schemeClr val="tx1">
                              <a:lumMod val="50000"/>
                              <a:lumOff val="50000"/>
                            </a:schemeClr>
                          </a:solidFill>
                          <a:effectLst/>
                        </a:rPr>
                        <a:t>57,4</a:t>
                      </a:r>
                      <a:endParaRPr lang="tr-TR" sz="1200" b="0" i="0" u="none" strike="noStrike">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a:solidFill>
                            <a:schemeClr val="tx1">
                              <a:lumMod val="50000"/>
                              <a:lumOff val="50000"/>
                            </a:schemeClr>
                          </a:solidFill>
                          <a:effectLst/>
                        </a:rPr>
                        <a:t>73,1</a:t>
                      </a:r>
                      <a:endParaRPr lang="tr-TR" sz="1200" b="0" i="0" u="none" strike="noStrike">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a:solidFill>
                            <a:schemeClr val="tx1">
                              <a:lumMod val="50000"/>
                              <a:lumOff val="50000"/>
                            </a:schemeClr>
                          </a:solidFill>
                          <a:effectLst/>
                        </a:rPr>
                        <a:t>51,4</a:t>
                      </a:r>
                      <a:endParaRPr lang="tr-TR" sz="1200" b="0" i="0" u="none" strike="noStrike">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61,5</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56,1</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69,7</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extLst>
                  <a:ext uri="{0D108BD9-81ED-4DB2-BD59-A6C34878D82A}">
                    <a16:rowId xmlns:a16="http://schemas.microsoft.com/office/drawing/2014/main" val="3886253258"/>
                  </a:ext>
                </a:extLst>
              </a:tr>
              <a:tr h="863525">
                <a:tc>
                  <a:txBody>
                    <a:bodyPr/>
                    <a:lstStyle/>
                    <a:p>
                      <a:pPr algn="l" fontAlgn="b"/>
                      <a:r>
                        <a:rPr lang="en-US" sz="1200" u="none" strike="noStrike" dirty="0">
                          <a:solidFill>
                            <a:schemeClr val="tx1">
                              <a:lumMod val="50000"/>
                              <a:lumOff val="50000"/>
                            </a:schemeClr>
                          </a:solidFill>
                          <a:effectLst/>
                        </a:rPr>
                        <a:t>Yes, I have gained knowledge by participating in trainings/exercises</a:t>
                      </a:r>
                      <a:endParaRPr lang="en-US" sz="1200" b="0" i="0" u="none" strike="noStrike" dirty="0">
                        <a:solidFill>
                          <a:schemeClr val="tx1">
                            <a:lumMod val="50000"/>
                            <a:lumOff val="50000"/>
                          </a:schemeClr>
                        </a:solidFill>
                        <a:effectLst/>
                        <a:latin typeface="Calibri" panose="020F0502020204030204" pitchFamily="34" charset="0"/>
                      </a:endParaRPr>
                    </a:p>
                  </a:txBody>
                  <a:tcPr marL="3997" marR="3997" marT="3997" marB="0" anchor="b"/>
                </a:tc>
                <a:tc>
                  <a:txBody>
                    <a:bodyPr/>
                    <a:lstStyle/>
                    <a:p>
                      <a:pPr algn="ctr" fontAlgn="b"/>
                      <a:r>
                        <a:rPr lang="tr-TR" sz="1200" u="none" strike="noStrike">
                          <a:solidFill>
                            <a:schemeClr val="tx1">
                              <a:lumMod val="50000"/>
                              <a:lumOff val="50000"/>
                            </a:schemeClr>
                          </a:solidFill>
                          <a:effectLst/>
                        </a:rPr>
                        <a:t>6,6</a:t>
                      </a:r>
                      <a:endParaRPr lang="tr-TR" sz="1200" b="0" i="0" u="none" strike="noStrike">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a:solidFill>
                            <a:schemeClr val="tx1">
                              <a:lumMod val="50000"/>
                              <a:lumOff val="50000"/>
                            </a:schemeClr>
                          </a:solidFill>
                          <a:effectLst/>
                        </a:rPr>
                        <a:t>4,4</a:t>
                      </a:r>
                      <a:endParaRPr lang="tr-TR" sz="1200" b="0" i="0" u="none" strike="noStrike">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a:solidFill>
                            <a:schemeClr val="tx1">
                              <a:lumMod val="50000"/>
                              <a:lumOff val="50000"/>
                            </a:schemeClr>
                          </a:solidFill>
                          <a:effectLst/>
                        </a:rPr>
                        <a:t>10,9</a:t>
                      </a:r>
                      <a:endParaRPr lang="tr-TR" sz="1200" b="0" i="0" u="none" strike="noStrike">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a:solidFill>
                            <a:schemeClr val="tx1">
                              <a:lumMod val="50000"/>
                              <a:lumOff val="50000"/>
                            </a:schemeClr>
                          </a:solidFill>
                          <a:effectLst/>
                        </a:rPr>
                        <a:t>2,8</a:t>
                      </a:r>
                      <a:endParaRPr lang="tr-TR" sz="1200" b="0" i="0" u="none" strike="noStrike">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2,0</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3,0</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extLst>
                  <a:ext uri="{0D108BD9-81ED-4DB2-BD59-A6C34878D82A}">
                    <a16:rowId xmlns:a16="http://schemas.microsoft.com/office/drawing/2014/main" val="378574562"/>
                  </a:ext>
                </a:extLst>
              </a:tr>
              <a:tr h="1292942">
                <a:tc>
                  <a:txBody>
                    <a:bodyPr/>
                    <a:lstStyle/>
                    <a:p>
                      <a:pPr algn="l" fontAlgn="b"/>
                      <a:r>
                        <a:rPr lang="en-US" sz="1200" u="none" strike="noStrike" dirty="0">
                          <a:solidFill>
                            <a:schemeClr val="tx1">
                              <a:lumMod val="50000"/>
                              <a:lumOff val="50000"/>
                            </a:schemeClr>
                          </a:solidFill>
                          <a:effectLst/>
                        </a:rPr>
                        <a:t>Yes, I gained knowledge by being a member of voluntary organizations on the subject.</a:t>
                      </a:r>
                      <a:endParaRPr lang="en-US" sz="1200" b="0" i="0" u="none" strike="noStrike" dirty="0">
                        <a:solidFill>
                          <a:schemeClr val="tx1">
                            <a:lumMod val="50000"/>
                            <a:lumOff val="50000"/>
                          </a:schemeClr>
                        </a:solidFill>
                        <a:effectLst/>
                        <a:latin typeface="Calibri" panose="020F0502020204030204" pitchFamily="34" charset="0"/>
                      </a:endParaRPr>
                    </a:p>
                  </a:txBody>
                  <a:tcPr marL="3997" marR="3997" marT="3997" marB="0" anchor="b"/>
                </a:tc>
                <a:tc>
                  <a:txBody>
                    <a:bodyPr/>
                    <a:lstStyle/>
                    <a:p>
                      <a:pPr algn="ctr" fontAlgn="b"/>
                      <a:r>
                        <a:rPr lang="tr-TR" sz="1200" u="none" strike="noStrike">
                          <a:solidFill>
                            <a:schemeClr val="tx1">
                              <a:lumMod val="50000"/>
                              <a:lumOff val="50000"/>
                            </a:schemeClr>
                          </a:solidFill>
                          <a:effectLst/>
                        </a:rPr>
                        <a:t>1,6</a:t>
                      </a:r>
                      <a:endParaRPr lang="tr-TR" sz="1200" b="0" i="0" u="none" strike="noStrike">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a:solidFill>
                            <a:schemeClr val="tx1">
                              <a:lumMod val="50000"/>
                              <a:lumOff val="50000"/>
                            </a:schemeClr>
                          </a:solidFill>
                          <a:effectLst/>
                        </a:rPr>
                        <a:t>0,0</a:t>
                      </a:r>
                      <a:endParaRPr lang="tr-TR" sz="1200" b="0" i="0" u="none" strike="noStrike">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a:solidFill>
                            <a:schemeClr val="tx1">
                              <a:lumMod val="50000"/>
                              <a:lumOff val="50000"/>
                            </a:schemeClr>
                          </a:solidFill>
                          <a:effectLst/>
                        </a:rPr>
                        <a:t>2,3</a:t>
                      </a:r>
                      <a:endParaRPr lang="tr-TR" sz="1200" b="0" i="0" u="none" strike="noStrike">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a:solidFill>
                            <a:schemeClr val="tx1">
                              <a:lumMod val="50000"/>
                              <a:lumOff val="50000"/>
                            </a:schemeClr>
                          </a:solidFill>
                          <a:effectLst/>
                        </a:rPr>
                        <a:t>0,7</a:t>
                      </a:r>
                      <a:endParaRPr lang="tr-TR" sz="1200" b="0" i="0" u="none" strike="noStrike">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0,0</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0,0</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extLst>
                  <a:ext uri="{0D108BD9-81ED-4DB2-BD59-A6C34878D82A}">
                    <a16:rowId xmlns:a16="http://schemas.microsoft.com/office/drawing/2014/main" val="4098817207"/>
                  </a:ext>
                </a:extLst>
              </a:tr>
              <a:tr h="303234">
                <a:tc>
                  <a:txBody>
                    <a:bodyPr/>
                    <a:lstStyle/>
                    <a:p>
                      <a:pPr algn="l" fontAlgn="b"/>
                      <a:r>
                        <a:rPr lang="en-US" sz="1200" u="none" strike="noStrike" dirty="0">
                          <a:solidFill>
                            <a:schemeClr val="tx1">
                              <a:lumMod val="50000"/>
                              <a:lumOff val="50000"/>
                            </a:schemeClr>
                          </a:solidFill>
                          <a:effectLst/>
                        </a:rPr>
                        <a:t>No, I don't know</a:t>
                      </a:r>
                      <a:endParaRPr lang="en-US" sz="1200" b="0" i="0" u="none" strike="noStrike" dirty="0">
                        <a:solidFill>
                          <a:schemeClr val="tx1">
                            <a:lumMod val="50000"/>
                            <a:lumOff val="50000"/>
                          </a:schemeClr>
                        </a:solidFill>
                        <a:effectLst/>
                        <a:latin typeface="Calibri" panose="020F0502020204030204" pitchFamily="34" charset="0"/>
                      </a:endParaRPr>
                    </a:p>
                  </a:txBody>
                  <a:tcPr marL="3997" marR="3997" marT="3997" marB="0" anchor="b"/>
                </a:tc>
                <a:tc>
                  <a:txBody>
                    <a:bodyPr/>
                    <a:lstStyle/>
                    <a:p>
                      <a:pPr algn="ctr" fontAlgn="b"/>
                      <a:r>
                        <a:rPr lang="tr-TR" sz="1200" u="none" strike="noStrike" dirty="0">
                          <a:solidFill>
                            <a:schemeClr val="tx1">
                              <a:lumMod val="50000"/>
                              <a:lumOff val="50000"/>
                            </a:schemeClr>
                          </a:solidFill>
                          <a:effectLst/>
                        </a:rPr>
                        <a:t>5,7</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11,0</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a:solidFill>
                            <a:schemeClr val="tx1">
                              <a:lumMod val="50000"/>
                              <a:lumOff val="50000"/>
                            </a:schemeClr>
                          </a:solidFill>
                          <a:effectLst/>
                        </a:rPr>
                        <a:t>22,3</a:t>
                      </a:r>
                      <a:endParaRPr lang="tr-TR" sz="1200" b="0" i="0" u="none" strike="noStrike">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a:solidFill>
                            <a:schemeClr val="tx1">
                              <a:lumMod val="50000"/>
                              <a:lumOff val="50000"/>
                            </a:schemeClr>
                          </a:solidFill>
                          <a:effectLst/>
                        </a:rPr>
                        <a:t>18,9</a:t>
                      </a:r>
                      <a:endParaRPr lang="tr-TR" sz="1200" b="0" i="0" u="none" strike="noStrike">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18,4</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9,1</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extLst>
                  <a:ext uri="{0D108BD9-81ED-4DB2-BD59-A6C34878D82A}">
                    <a16:rowId xmlns:a16="http://schemas.microsoft.com/office/drawing/2014/main" val="3337596612"/>
                  </a:ext>
                </a:extLst>
              </a:tr>
            </a:tbl>
          </a:graphicData>
        </a:graphic>
      </p:graphicFrame>
      <p:sp>
        <p:nvSpPr>
          <p:cNvPr id="14" name="Oval 13">
            <a:extLst>
              <a:ext uri="{FF2B5EF4-FFF2-40B4-BE49-F238E27FC236}">
                <a16:creationId xmlns:a16="http://schemas.microsoft.com/office/drawing/2014/main" id="{C0CE6032-2E61-B2A4-7311-27ABC4C05144}"/>
              </a:ext>
            </a:extLst>
          </p:cNvPr>
          <p:cNvSpPr/>
          <p:nvPr/>
        </p:nvSpPr>
        <p:spPr>
          <a:xfrm>
            <a:off x="8001000" y="2808641"/>
            <a:ext cx="457200" cy="25071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0D126760-8300-144D-DCBF-8856032F8FA4}"/>
              </a:ext>
            </a:extLst>
          </p:cNvPr>
          <p:cNvSpPr/>
          <p:nvPr/>
        </p:nvSpPr>
        <p:spPr>
          <a:xfrm>
            <a:off x="10515600" y="2808642"/>
            <a:ext cx="457200" cy="25071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B7617D6-EDDE-5350-BBBB-319F564A2F72}"/>
              </a:ext>
            </a:extLst>
          </p:cNvPr>
          <p:cNvSpPr/>
          <p:nvPr/>
        </p:nvSpPr>
        <p:spPr>
          <a:xfrm>
            <a:off x="8625497" y="2776148"/>
            <a:ext cx="457200" cy="25071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AC42EB1-DC20-B921-8CD7-5499BABF8EDE}"/>
              </a:ext>
            </a:extLst>
          </p:cNvPr>
          <p:cNvSpPr/>
          <p:nvPr/>
        </p:nvSpPr>
        <p:spPr>
          <a:xfrm>
            <a:off x="8622200" y="3459694"/>
            <a:ext cx="457200" cy="25071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01DBDEC-D2E1-85C6-0239-F81EECFBAC73}"/>
              </a:ext>
            </a:extLst>
          </p:cNvPr>
          <p:cNvSpPr/>
          <p:nvPr/>
        </p:nvSpPr>
        <p:spPr>
          <a:xfrm>
            <a:off x="9181731" y="6171238"/>
            <a:ext cx="457200" cy="25071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4E42E90-B1FA-936F-C709-7E3DC10E4BD1}"/>
              </a:ext>
            </a:extLst>
          </p:cNvPr>
          <p:cNvSpPr/>
          <p:nvPr/>
        </p:nvSpPr>
        <p:spPr>
          <a:xfrm>
            <a:off x="9840718" y="6171238"/>
            <a:ext cx="457200" cy="25071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Tablo 20">
            <a:extLst>
              <a:ext uri="{FF2B5EF4-FFF2-40B4-BE49-F238E27FC236}">
                <a16:creationId xmlns:a16="http://schemas.microsoft.com/office/drawing/2014/main" id="{3353675E-CAE9-6062-E302-325A8496CF93}"/>
              </a:ext>
            </a:extLst>
          </p:cNvPr>
          <p:cNvGraphicFramePr>
            <a:graphicFrameLocks noGrp="1"/>
          </p:cNvGraphicFramePr>
          <p:nvPr>
            <p:extLst>
              <p:ext uri="{D42A27DB-BD31-4B8C-83A1-F6EECF244321}">
                <p14:modId xmlns:p14="http://schemas.microsoft.com/office/powerpoint/2010/main" val="4257799497"/>
              </p:ext>
            </p:extLst>
          </p:nvPr>
        </p:nvGraphicFramePr>
        <p:xfrm>
          <a:off x="1219200" y="1905002"/>
          <a:ext cx="5219331" cy="4547321"/>
        </p:xfrm>
        <a:graphic>
          <a:graphicData uri="http://schemas.openxmlformats.org/drawingml/2006/table">
            <a:tbl>
              <a:tblPr>
                <a:tableStyleId>{B301B821-A1FF-4177-AEE7-76D212191A09}</a:tableStyleId>
              </a:tblPr>
              <a:tblGrid>
                <a:gridCol w="1692756">
                  <a:extLst>
                    <a:ext uri="{9D8B030D-6E8A-4147-A177-3AD203B41FA5}">
                      <a16:colId xmlns:a16="http://schemas.microsoft.com/office/drawing/2014/main" val="2214942169"/>
                    </a:ext>
                  </a:extLst>
                </a:gridCol>
                <a:gridCol w="705315">
                  <a:extLst>
                    <a:ext uri="{9D8B030D-6E8A-4147-A177-3AD203B41FA5}">
                      <a16:colId xmlns:a16="http://schemas.microsoft.com/office/drawing/2014/main" val="4250448499"/>
                    </a:ext>
                  </a:extLst>
                </a:gridCol>
                <a:gridCol w="705315">
                  <a:extLst>
                    <a:ext uri="{9D8B030D-6E8A-4147-A177-3AD203B41FA5}">
                      <a16:colId xmlns:a16="http://schemas.microsoft.com/office/drawing/2014/main" val="1285001939"/>
                    </a:ext>
                  </a:extLst>
                </a:gridCol>
                <a:gridCol w="705315">
                  <a:extLst>
                    <a:ext uri="{9D8B030D-6E8A-4147-A177-3AD203B41FA5}">
                      <a16:colId xmlns:a16="http://schemas.microsoft.com/office/drawing/2014/main" val="294099347"/>
                    </a:ext>
                  </a:extLst>
                </a:gridCol>
                <a:gridCol w="705315">
                  <a:extLst>
                    <a:ext uri="{9D8B030D-6E8A-4147-A177-3AD203B41FA5}">
                      <a16:colId xmlns:a16="http://schemas.microsoft.com/office/drawing/2014/main" val="3878767302"/>
                    </a:ext>
                  </a:extLst>
                </a:gridCol>
                <a:gridCol w="705315">
                  <a:extLst>
                    <a:ext uri="{9D8B030D-6E8A-4147-A177-3AD203B41FA5}">
                      <a16:colId xmlns:a16="http://schemas.microsoft.com/office/drawing/2014/main" val="2354125416"/>
                    </a:ext>
                  </a:extLst>
                </a:gridCol>
              </a:tblGrid>
              <a:tr h="501014">
                <a:tc>
                  <a:txBody>
                    <a:bodyPr/>
                    <a:lstStyle/>
                    <a:p>
                      <a:pPr algn="l" fontAlgn="b"/>
                      <a:r>
                        <a:rPr lang="tr-TR" sz="1200" b="1" u="none" strike="noStrike" dirty="0">
                          <a:solidFill>
                            <a:schemeClr val="tx1">
                              <a:lumMod val="50000"/>
                              <a:lumOff val="50000"/>
                            </a:schemeClr>
                          </a:solidFill>
                          <a:effectLst/>
                        </a:rPr>
                        <a:t>Knowledge of </a:t>
                      </a:r>
                      <a:r>
                        <a:rPr lang="tr-TR" sz="1200" b="1" u="none" strike="noStrike" dirty="0" err="1">
                          <a:solidFill>
                            <a:schemeClr val="tx1">
                              <a:lumMod val="50000"/>
                              <a:lumOff val="50000"/>
                            </a:schemeClr>
                          </a:solidFill>
                          <a:effectLst/>
                        </a:rPr>
                        <a:t>Earthquake</a:t>
                      </a:r>
                      <a:endParaRPr lang="en-US" sz="1200" b="1" i="0" u="none" strike="noStrike" dirty="0">
                        <a:solidFill>
                          <a:schemeClr val="tx1">
                            <a:lumMod val="50000"/>
                            <a:lumOff val="50000"/>
                          </a:schemeClr>
                        </a:solidFill>
                        <a:effectLst/>
                        <a:latin typeface="Calibri" panose="020F0502020204030204" pitchFamily="34" charset="0"/>
                      </a:endParaRPr>
                    </a:p>
                  </a:txBody>
                  <a:tcPr marL="3997" marR="3997" marT="3997" marB="0" anchor="b"/>
                </a:tc>
                <a:tc gridSpan="5">
                  <a:txBody>
                    <a:bodyPr/>
                    <a:lstStyle/>
                    <a:p>
                      <a:pPr algn="ctr" fontAlgn="b"/>
                      <a:r>
                        <a:rPr lang="tr-TR" sz="1200" b="1" i="0" u="none" strike="noStrike" dirty="0">
                          <a:solidFill>
                            <a:schemeClr val="tx1">
                              <a:lumMod val="50000"/>
                              <a:lumOff val="50000"/>
                            </a:schemeClr>
                          </a:solidFill>
                          <a:effectLst/>
                          <a:latin typeface="'Roboto', sans-serif"/>
                        </a:rPr>
                        <a:t>NUTS-1 </a:t>
                      </a:r>
                      <a:r>
                        <a:rPr lang="tr-TR" sz="1200" b="1" i="0" u="none" strike="noStrike" dirty="0" err="1">
                          <a:solidFill>
                            <a:schemeClr val="tx1">
                              <a:lumMod val="50000"/>
                              <a:lumOff val="50000"/>
                            </a:schemeClr>
                          </a:solidFill>
                          <a:effectLst/>
                          <a:latin typeface="'Roboto', sans-serif"/>
                        </a:rPr>
                        <a:t>Regions</a:t>
                      </a:r>
                      <a:r>
                        <a:rPr lang="tr-TR" sz="1200" b="1" i="0" u="none" strike="noStrike" dirty="0">
                          <a:solidFill>
                            <a:schemeClr val="tx1">
                              <a:lumMod val="50000"/>
                              <a:lumOff val="50000"/>
                            </a:schemeClr>
                          </a:solidFill>
                          <a:effectLst/>
                          <a:latin typeface="'Roboto', sans-serif"/>
                        </a:rPr>
                        <a:t> </a:t>
                      </a:r>
                    </a:p>
                  </a:txBody>
                  <a:tcPr marL="4248" marR="4248" marT="4248" marB="0" anchor="ctr"/>
                </a:tc>
                <a:tc hMerge="1">
                  <a:txBody>
                    <a:bodyPr/>
                    <a:lstStyle/>
                    <a:p>
                      <a:pPr algn="ctr" fontAlgn="b"/>
                      <a:endParaRPr lang="tr-TR" sz="1200" b="1"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hMerge="1">
                  <a:txBody>
                    <a:bodyPr/>
                    <a:lstStyle/>
                    <a:p>
                      <a:pPr algn="ctr" fontAlgn="b"/>
                      <a:endParaRPr lang="tr-TR" sz="1200" b="1"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hMerge="1">
                  <a:txBody>
                    <a:bodyPr/>
                    <a:lstStyle/>
                    <a:p>
                      <a:pPr algn="ctr" fontAlgn="b"/>
                      <a:endParaRPr lang="tr-TR" sz="1200" b="1"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hMerge="1">
                  <a:txBody>
                    <a:bodyPr/>
                    <a:lstStyle/>
                    <a:p>
                      <a:pPr algn="ctr" fontAlgn="b"/>
                      <a:endParaRPr lang="tr-TR" sz="1200" b="1" i="0" u="none" strike="noStrike" dirty="0">
                        <a:solidFill>
                          <a:schemeClr val="tx1">
                            <a:lumMod val="50000"/>
                            <a:lumOff val="50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452271241"/>
                  </a:ext>
                </a:extLst>
              </a:tr>
              <a:tr h="811663">
                <a:tc>
                  <a:txBody>
                    <a:bodyPr/>
                    <a:lstStyle/>
                    <a:p>
                      <a:pPr algn="l" fontAlgn="b"/>
                      <a:endParaRPr lang="en-US" sz="1200" b="0" i="0" u="none" strike="noStrike" dirty="0">
                        <a:solidFill>
                          <a:schemeClr val="tx1">
                            <a:lumMod val="50000"/>
                            <a:lumOff val="50000"/>
                          </a:schemeClr>
                        </a:solidFill>
                        <a:effectLst/>
                        <a:latin typeface="Calibri" panose="020F0502020204030204" pitchFamily="34" charset="0"/>
                      </a:endParaRPr>
                    </a:p>
                  </a:txBody>
                  <a:tcPr marL="3997" marR="3997" marT="3997" marB="0" anchor="b"/>
                </a:tc>
                <a:tc>
                  <a:txBody>
                    <a:bodyPr/>
                    <a:lstStyle/>
                    <a:p>
                      <a:pPr algn="ctr" fontAlgn="b"/>
                      <a:r>
                        <a:rPr lang="tr-TR" sz="1200" b="1" u="none" strike="noStrike" dirty="0">
                          <a:solidFill>
                            <a:schemeClr val="tx1">
                              <a:lumMod val="50000"/>
                              <a:lumOff val="50000"/>
                            </a:schemeClr>
                          </a:solidFill>
                          <a:effectLst/>
                        </a:rPr>
                        <a:t>İstanbul (%)</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u="none" strike="noStrike" dirty="0">
                          <a:solidFill>
                            <a:schemeClr val="tx1">
                              <a:lumMod val="50000"/>
                              <a:lumOff val="50000"/>
                            </a:schemeClr>
                          </a:solidFill>
                          <a:effectLst/>
                        </a:rPr>
                        <a:t>East Marmara (%)</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i="0" u="none" strike="noStrike" dirty="0">
                          <a:solidFill>
                            <a:schemeClr val="tx1">
                              <a:lumMod val="50000"/>
                              <a:lumOff val="50000"/>
                            </a:schemeClr>
                          </a:solidFill>
                          <a:effectLst/>
                          <a:latin typeface="Calibri" panose="020F0502020204030204" pitchFamily="34" charset="0"/>
                        </a:rPr>
                        <a:t>West Marmara (%)</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i="0" u="none" strike="noStrike" dirty="0" err="1">
                          <a:solidFill>
                            <a:schemeClr val="tx1">
                              <a:lumMod val="50000"/>
                              <a:lumOff val="50000"/>
                            </a:schemeClr>
                          </a:solidFill>
                          <a:effectLst/>
                          <a:latin typeface="Calibri" panose="020F0502020204030204" pitchFamily="34" charset="0"/>
                        </a:rPr>
                        <a:t>Aegean</a:t>
                      </a:r>
                      <a:r>
                        <a:rPr lang="tr-TR" sz="1200" b="1" i="0" u="none" strike="noStrike" dirty="0">
                          <a:solidFill>
                            <a:schemeClr val="tx1">
                              <a:lumMod val="50000"/>
                              <a:lumOff val="50000"/>
                            </a:schemeClr>
                          </a:solidFill>
                          <a:effectLst/>
                          <a:latin typeface="Calibri" panose="020F0502020204030204" pitchFamily="34" charset="0"/>
                        </a:rPr>
                        <a:t> (%)</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i="0" u="none" strike="noStrike" dirty="0">
                          <a:solidFill>
                            <a:schemeClr val="tx1">
                              <a:lumMod val="50000"/>
                              <a:lumOff val="50000"/>
                            </a:schemeClr>
                          </a:solidFill>
                          <a:effectLst/>
                          <a:latin typeface="Calibri" panose="020F0502020204030204" pitchFamily="34" charset="0"/>
                        </a:rPr>
                        <a:t>Central East Anatolia</a:t>
                      </a:r>
                    </a:p>
                    <a:p>
                      <a:pPr algn="ctr" fontAlgn="b"/>
                      <a:r>
                        <a:rPr lang="tr-TR" sz="1200" b="1" i="0" u="none" strike="noStrike" dirty="0">
                          <a:solidFill>
                            <a:schemeClr val="tx1">
                              <a:lumMod val="50000"/>
                              <a:lumOff val="50000"/>
                            </a:schemeClr>
                          </a:solidFill>
                          <a:effectLst/>
                          <a:latin typeface="Calibri" panose="020F0502020204030204" pitchFamily="34" charset="0"/>
                        </a:rPr>
                        <a:t>(%)</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40940541"/>
                  </a:ext>
                </a:extLst>
              </a:tr>
              <a:tr h="501014">
                <a:tc>
                  <a:txBody>
                    <a:bodyPr/>
                    <a:lstStyle/>
                    <a:p>
                      <a:pPr algn="l" fontAlgn="b"/>
                      <a:r>
                        <a:rPr lang="en-US" sz="1200" u="none" strike="noStrike" dirty="0">
                          <a:solidFill>
                            <a:schemeClr val="tx1">
                              <a:lumMod val="50000"/>
                              <a:lumOff val="50000"/>
                            </a:schemeClr>
                          </a:solidFill>
                          <a:effectLst/>
                        </a:rPr>
                        <a:t>Yes, I learned by researching myself</a:t>
                      </a:r>
                      <a:endParaRPr lang="en-US" sz="1200" b="0" i="0" u="none" strike="noStrike" dirty="0">
                        <a:solidFill>
                          <a:schemeClr val="tx1">
                            <a:lumMod val="50000"/>
                            <a:lumOff val="50000"/>
                          </a:schemeClr>
                        </a:solidFill>
                        <a:effectLst/>
                        <a:latin typeface="Calibri" panose="020F0502020204030204" pitchFamily="34" charset="0"/>
                      </a:endParaRPr>
                    </a:p>
                  </a:txBody>
                  <a:tcPr marL="3997" marR="3997" marT="3997" marB="0" anchor="b"/>
                </a:tc>
                <a:tc>
                  <a:txBody>
                    <a:bodyPr/>
                    <a:lstStyle/>
                    <a:p>
                      <a:pPr algn="ctr" fontAlgn="b"/>
                      <a:r>
                        <a:rPr lang="tr-TR" sz="1200" u="none" strike="noStrike" dirty="0">
                          <a:solidFill>
                            <a:schemeClr val="tx1">
                              <a:lumMod val="50000"/>
                              <a:lumOff val="50000"/>
                            </a:schemeClr>
                          </a:solidFill>
                          <a:effectLst/>
                        </a:rPr>
                        <a:t>100,0</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88,9</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22,3</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92,3</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35,3</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extLst>
                  <a:ext uri="{0D108BD9-81ED-4DB2-BD59-A6C34878D82A}">
                    <a16:rowId xmlns:a16="http://schemas.microsoft.com/office/drawing/2014/main" val="3116181508"/>
                  </a:ext>
                </a:extLst>
              </a:tr>
              <a:tr h="711771">
                <a:tc>
                  <a:txBody>
                    <a:bodyPr/>
                    <a:lstStyle/>
                    <a:p>
                      <a:pPr algn="l" fontAlgn="b"/>
                      <a:r>
                        <a:rPr lang="en-US" sz="1200" u="none" strike="noStrike" dirty="0">
                          <a:solidFill>
                            <a:schemeClr val="tx1">
                              <a:lumMod val="50000"/>
                              <a:lumOff val="50000"/>
                            </a:schemeClr>
                          </a:solidFill>
                          <a:effectLst/>
                        </a:rPr>
                        <a:t>Yes, I got information through experts in the press/social media</a:t>
                      </a:r>
                      <a:endParaRPr lang="en-US" sz="1200" b="0" i="0" u="none" strike="noStrike" dirty="0">
                        <a:solidFill>
                          <a:schemeClr val="tx1">
                            <a:lumMod val="50000"/>
                            <a:lumOff val="50000"/>
                          </a:schemeClr>
                        </a:solidFill>
                        <a:effectLst/>
                        <a:latin typeface="Calibri" panose="020F0502020204030204" pitchFamily="34" charset="0"/>
                      </a:endParaRPr>
                    </a:p>
                  </a:txBody>
                  <a:tcPr marL="3997" marR="3997" marT="3997" marB="0" anchor="b"/>
                </a:tc>
                <a:tc>
                  <a:txBody>
                    <a:bodyPr/>
                    <a:lstStyle/>
                    <a:p>
                      <a:pPr algn="ctr" fontAlgn="b"/>
                      <a:r>
                        <a:rPr lang="tr-TR" sz="1200" u="none" strike="noStrike">
                          <a:solidFill>
                            <a:schemeClr val="tx1">
                              <a:lumMod val="50000"/>
                              <a:lumOff val="50000"/>
                            </a:schemeClr>
                          </a:solidFill>
                          <a:effectLst/>
                        </a:rPr>
                        <a:t>96,7</a:t>
                      </a:r>
                      <a:endParaRPr lang="tr-TR" sz="1200" b="0" i="0" u="none" strike="noStrike">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76,2</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22,3</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87,2</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38,2</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extLst>
                  <a:ext uri="{0D108BD9-81ED-4DB2-BD59-A6C34878D82A}">
                    <a16:rowId xmlns:a16="http://schemas.microsoft.com/office/drawing/2014/main" val="2888564707"/>
                  </a:ext>
                </a:extLst>
              </a:tr>
              <a:tr h="711771">
                <a:tc>
                  <a:txBody>
                    <a:bodyPr/>
                    <a:lstStyle/>
                    <a:p>
                      <a:pPr algn="l" fontAlgn="b"/>
                      <a:r>
                        <a:rPr lang="en-US" sz="1200" u="none" strike="noStrike" dirty="0">
                          <a:solidFill>
                            <a:schemeClr val="tx1">
                              <a:lumMod val="50000"/>
                              <a:lumOff val="50000"/>
                            </a:schemeClr>
                          </a:solidFill>
                          <a:effectLst/>
                        </a:rPr>
                        <a:t>Yes, I have gained knowledge by participating in trainings/exercises</a:t>
                      </a:r>
                      <a:endParaRPr lang="en-US" sz="1200" b="0" i="0" u="none" strike="noStrike" dirty="0">
                        <a:solidFill>
                          <a:schemeClr val="tx1">
                            <a:lumMod val="50000"/>
                            <a:lumOff val="50000"/>
                          </a:schemeClr>
                        </a:solidFill>
                        <a:effectLst/>
                        <a:latin typeface="Calibri" panose="020F0502020204030204" pitchFamily="34" charset="0"/>
                      </a:endParaRPr>
                    </a:p>
                  </a:txBody>
                  <a:tcPr marL="3997" marR="3997" marT="3997" marB="0" anchor="b"/>
                </a:tc>
                <a:tc>
                  <a:txBody>
                    <a:bodyPr/>
                    <a:lstStyle/>
                    <a:p>
                      <a:pPr algn="ctr" fontAlgn="b"/>
                      <a:r>
                        <a:rPr lang="tr-TR" sz="1200" u="none" strike="noStrike">
                          <a:solidFill>
                            <a:schemeClr val="tx1">
                              <a:lumMod val="50000"/>
                              <a:lumOff val="50000"/>
                            </a:schemeClr>
                          </a:solidFill>
                          <a:effectLst/>
                        </a:rPr>
                        <a:t>1,3</a:t>
                      </a:r>
                      <a:endParaRPr lang="tr-TR" sz="1200" b="0" i="0" u="none" strike="noStrike">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a:solidFill>
                            <a:schemeClr val="tx1">
                              <a:lumMod val="50000"/>
                              <a:lumOff val="50000"/>
                            </a:schemeClr>
                          </a:solidFill>
                          <a:effectLst/>
                        </a:rPr>
                        <a:t>3,2</a:t>
                      </a:r>
                      <a:endParaRPr lang="tr-TR" sz="1200" b="0" i="0" u="none" strike="noStrike">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1,0</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a:solidFill>
                            <a:schemeClr val="tx1">
                              <a:lumMod val="50000"/>
                              <a:lumOff val="50000"/>
                            </a:schemeClr>
                          </a:solidFill>
                          <a:effectLst/>
                        </a:rPr>
                        <a:t>0,0</a:t>
                      </a:r>
                      <a:endParaRPr lang="tr-TR" sz="1200" b="0" i="0" u="none" strike="noStrike">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11,8</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extLst>
                  <a:ext uri="{0D108BD9-81ED-4DB2-BD59-A6C34878D82A}">
                    <a16:rowId xmlns:a16="http://schemas.microsoft.com/office/drawing/2014/main" val="2357910116"/>
                  </a:ext>
                </a:extLst>
              </a:tr>
              <a:tr h="809074">
                <a:tc>
                  <a:txBody>
                    <a:bodyPr/>
                    <a:lstStyle/>
                    <a:p>
                      <a:pPr algn="l" fontAlgn="b"/>
                      <a:r>
                        <a:rPr lang="en-US" sz="1200" u="none" strike="noStrike" dirty="0">
                          <a:solidFill>
                            <a:schemeClr val="tx1">
                              <a:lumMod val="50000"/>
                              <a:lumOff val="50000"/>
                            </a:schemeClr>
                          </a:solidFill>
                          <a:effectLst/>
                        </a:rPr>
                        <a:t>Yes, I gained knowledge by being a member of voluntary organizations on the subject.</a:t>
                      </a:r>
                      <a:endParaRPr lang="en-US" sz="1200" b="0" i="0" u="none" strike="noStrike" dirty="0">
                        <a:solidFill>
                          <a:schemeClr val="tx1">
                            <a:lumMod val="50000"/>
                            <a:lumOff val="50000"/>
                          </a:schemeClr>
                        </a:solidFill>
                        <a:effectLst/>
                        <a:latin typeface="Calibri" panose="020F0502020204030204" pitchFamily="34" charset="0"/>
                      </a:endParaRPr>
                    </a:p>
                  </a:txBody>
                  <a:tcPr marL="3997" marR="3997" marT="3997" marB="0" anchor="b"/>
                </a:tc>
                <a:tc>
                  <a:txBody>
                    <a:bodyPr/>
                    <a:lstStyle/>
                    <a:p>
                      <a:pPr algn="ctr" fontAlgn="b"/>
                      <a:r>
                        <a:rPr lang="tr-TR" sz="1200" u="none" strike="noStrike" dirty="0">
                          <a:solidFill>
                            <a:schemeClr val="tx1">
                              <a:lumMod val="50000"/>
                              <a:lumOff val="50000"/>
                            </a:schemeClr>
                          </a:solidFill>
                          <a:effectLst/>
                        </a:rPr>
                        <a:t>0,0</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a:solidFill>
                            <a:schemeClr val="tx1">
                              <a:lumMod val="50000"/>
                              <a:lumOff val="50000"/>
                            </a:schemeClr>
                          </a:solidFill>
                          <a:effectLst/>
                        </a:rPr>
                        <a:t>0,0</a:t>
                      </a:r>
                      <a:endParaRPr lang="tr-TR" sz="1200" b="0" i="0" u="none" strike="noStrike">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1,0</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a:solidFill>
                            <a:schemeClr val="tx1">
                              <a:lumMod val="50000"/>
                              <a:lumOff val="50000"/>
                            </a:schemeClr>
                          </a:solidFill>
                          <a:effectLst/>
                        </a:rPr>
                        <a:t>0,0</a:t>
                      </a:r>
                      <a:endParaRPr lang="tr-TR" sz="1200" b="0" i="0" u="none" strike="noStrike">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5,9</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extLst>
                  <a:ext uri="{0D108BD9-81ED-4DB2-BD59-A6C34878D82A}">
                    <a16:rowId xmlns:a16="http://schemas.microsoft.com/office/drawing/2014/main" val="1457743517"/>
                  </a:ext>
                </a:extLst>
              </a:tr>
              <a:tr h="501014">
                <a:tc>
                  <a:txBody>
                    <a:bodyPr/>
                    <a:lstStyle/>
                    <a:p>
                      <a:pPr algn="l" fontAlgn="b"/>
                      <a:r>
                        <a:rPr lang="en-US" sz="1200" u="none" strike="noStrike" dirty="0">
                          <a:solidFill>
                            <a:schemeClr val="tx1">
                              <a:lumMod val="50000"/>
                              <a:lumOff val="50000"/>
                            </a:schemeClr>
                          </a:solidFill>
                          <a:effectLst/>
                        </a:rPr>
                        <a:t>No, I don't know</a:t>
                      </a:r>
                      <a:endParaRPr lang="en-US" sz="1200" b="0" i="0" u="none" strike="noStrike" dirty="0">
                        <a:solidFill>
                          <a:schemeClr val="tx1">
                            <a:lumMod val="50000"/>
                            <a:lumOff val="50000"/>
                          </a:schemeClr>
                        </a:solidFill>
                        <a:effectLst/>
                        <a:latin typeface="Calibri" panose="020F0502020204030204" pitchFamily="34" charset="0"/>
                      </a:endParaRPr>
                    </a:p>
                  </a:txBody>
                  <a:tcPr marL="3997" marR="3997" marT="3997" marB="0" anchor="b"/>
                </a:tc>
                <a:tc>
                  <a:txBody>
                    <a:bodyPr/>
                    <a:lstStyle/>
                    <a:p>
                      <a:pPr algn="ctr" fontAlgn="b"/>
                      <a:r>
                        <a:rPr lang="tr-TR" sz="1200" u="none" strike="noStrike">
                          <a:solidFill>
                            <a:schemeClr val="tx1">
                              <a:lumMod val="50000"/>
                              <a:lumOff val="50000"/>
                            </a:schemeClr>
                          </a:solidFill>
                          <a:effectLst/>
                        </a:rPr>
                        <a:t>0,0</a:t>
                      </a:r>
                      <a:endParaRPr lang="tr-TR" sz="1200" b="0" i="0" u="none" strike="noStrike">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0,0</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61,2</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5,1</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tc>
                  <a:txBody>
                    <a:bodyPr/>
                    <a:lstStyle/>
                    <a:p>
                      <a:pPr algn="ctr" fontAlgn="b"/>
                      <a:r>
                        <a:rPr lang="tr-TR" sz="1200" u="none" strike="noStrike" dirty="0">
                          <a:solidFill>
                            <a:schemeClr val="tx1">
                              <a:lumMod val="50000"/>
                              <a:lumOff val="50000"/>
                            </a:schemeClr>
                          </a:solidFill>
                          <a:effectLst/>
                        </a:rPr>
                        <a:t>29,4</a:t>
                      </a:r>
                      <a:endParaRPr lang="tr-TR" sz="1200" b="0" i="0" u="none" strike="noStrike" dirty="0">
                        <a:solidFill>
                          <a:schemeClr val="tx1">
                            <a:lumMod val="50000"/>
                            <a:lumOff val="50000"/>
                          </a:schemeClr>
                        </a:solidFill>
                        <a:effectLst/>
                        <a:latin typeface="Calibri" panose="020F0502020204030204" pitchFamily="34" charset="0"/>
                      </a:endParaRPr>
                    </a:p>
                  </a:txBody>
                  <a:tcPr marL="4248" marR="4248" marT="4248" marB="0" anchor="ctr"/>
                </a:tc>
                <a:extLst>
                  <a:ext uri="{0D108BD9-81ED-4DB2-BD59-A6C34878D82A}">
                    <a16:rowId xmlns:a16="http://schemas.microsoft.com/office/drawing/2014/main" val="2989069514"/>
                  </a:ext>
                </a:extLst>
              </a:tr>
            </a:tbl>
          </a:graphicData>
        </a:graphic>
      </p:graphicFrame>
      <p:sp>
        <p:nvSpPr>
          <p:cNvPr id="22" name="Oval 21">
            <a:extLst>
              <a:ext uri="{FF2B5EF4-FFF2-40B4-BE49-F238E27FC236}">
                <a16:creationId xmlns:a16="http://schemas.microsoft.com/office/drawing/2014/main" id="{B210560B-55DC-4DDA-EB65-05F46E9426DC}"/>
              </a:ext>
            </a:extLst>
          </p:cNvPr>
          <p:cNvSpPr/>
          <p:nvPr/>
        </p:nvSpPr>
        <p:spPr>
          <a:xfrm>
            <a:off x="3048000" y="3307286"/>
            <a:ext cx="457200" cy="29396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EF8B620-C15A-0B2D-9E3B-FA44A89F9AA9}"/>
              </a:ext>
            </a:extLst>
          </p:cNvPr>
          <p:cNvSpPr/>
          <p:nvPr/>
        </p:nvSpPr>
        <p:spPr>
          <a:xfrm>
            <a:off x="4419600" y="6041564"/>
            <a:ext cx="555837" cy="2819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07D2D6C-E46A-197A-752A-20BD2870B17F}"/>
              </a:ext>
            </a:extLst>
          </p:cNvPr>
          <p:cNvSpPr/>
          <p:nvPr/>
        </p:nvSpPr>
        <p:spPr>
          <a:xfrm>
            <a:off x="3048000" y="3928074"/>
            <a:ext cx="457200" cy="29396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4EDDEFC-A79D-93F9-06E2-8DEB9A97E1A1}"/>
              </a:ext>
            </a:extLst>
          </p:cNvPr>
          <p:cNvSpPr/>
          <p:nvPr/>
        </p:nvSpPr>
        <p:spPr>
          <a:xfrm>
            <a:off x="5170777" y="3307286"/>
            <a:ext cx="457200" cy="29396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833402B9-0333-75DC-7BFA-111921810858}"/>
              </a:ext>
            </a:extLst>
          </p:cNvPr>
          <p:cNvSpPr/>
          <p:nvPr/>
        </p:nvSpPr>
        <p:spPr>
          <a:xfrm>
            <a:off x="5170777" y="3901032"/>
            <a:ext cx="457200" cy="32100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Düz Bağlayıcı 3">
            <a:extLst>
              <a:ext uri="{FF2B5EF4-FFF2-40B4-BE49-F238E27FC236}">
                <a16:creationId xmlns:a16="http://schemas.microsoft.com/office/drawing/2014/main" id="{336A8740-7BA3-63E7-CD73-14FB40FDBD9F}"/>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340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764239"/>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pPr marL="12700">
              <a:lnSpc>
                <a:spcPct val="100000"/>
              </a:lnSpc>
              <a:spcBef>
                <a:spcPts val="105"/>
              </a:spcBef>
            </a:pPr>
            <a:r>
              <a:rPr lang="tr-TR" b="1" i="1" dirty="0" err="1">
                <a:solidFill>
                  <a:srgbClr val="00B0F0"/>
                </a:solidFill>
                <a:latin typeface="Century Gothic" panose="020B0502020202020204" pitchFamily="34" charset="0"/>
              </a:rPr>
              <a:t>Earthquake</a:t>
            </a:r>
            <a:r>
              <a:rPr lang="tr-TR" b="1" i="1" dirty="0">
                <a:solidFill>
                  <a:srgbClr val="00B0F0"/>
                </a:solidFill>
                <a:latin typeface="Century Gothic" panose="020B0502020202020204" pitchFamily="34" charset="0"/>
              </a:rPr>
              <a:t> </a:t>
            </a:r>
            <a:r>
              <a:rPr lang="tr-TR" b="1" i="1" dirty="0" err="1">
                <a:solidFill>
                  <a:srgbClr val="00B0F0"/>
                </a:solidFill>
                <a:latin typeface="Century Gothic" panose="020B0502020202020204" pitchFamily="34" charset="0"/>
              </a:rPr>
              <a:t>Preparedness</a:t>
            </a:r>
            <a:endParaRPr lang="en-US"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178003" y="974555"/>
            <a:ext cx="10534661" cy="307777"/>
          </a:xfrm>
          <a:prstGeom prst="rect">
            <a:avLst/>
          </a:prstGeom>
          <a:solidFill>
            <a:schemeClr val="bg1">
              <a:lumMod val="95000"/>
            </a:schemeClr>
          </a:solidFill>
        </p:spPr>
        <p:txBody>
          <a:bodyPr wrap="square">
            <a:spAutoFit/>
          </a:bodyPr>
          <a:lstStyle/>
          <a:p>
            <a:pPr algn="just"/>
            <a:r>
              <a:rPr lang="en-US" sz="1400" b="1" i="1">
                <a:solidFill>
                  <a:srgbClr val="00B0F0"/>
                </a:solidFill>
                <a:latin typeface="Century Gothic" panose="020B0502020202020204" pitchFamily="34" charset="0"/>
              </a:rPr>
              <a:t>1 out of every 5 people do not have any preparations for the earthquake. This is down from 55% in 2019. </a:t>
            </a:r>
          </a:p>
        </p:txBody>
      </p:sp>
      <p:sp>
        <p:nvSpPr>
          <p:cNvPr id="2" name="Text Box 6">
            <a:extLst>
              <a:ext uri="{FF2B5EF4-FFF2-40B4-BE49-F238E27FC236}">
                <a16:creationId xmlns:a16="http://schemas.microsoft.com/office/drawing/2014/main" id="{B3415BA6-2359-7AC0-2923-C9B0E4FA901C}"/>
              </a:ext>
            </a:extLst>
          </p:cNvPr>
          <p:cNvSpPr txBox="1">
            <a:spLocks noChangeArrowheads="1"/>
          </p:cNvSpPr>
          <p:nvPr/>
        </p:nvSpPr>
        <p:spPr bwMode="auto">
          <a:xfrm>
            <a:off x="7155778" y="6642556"/>
            <a:ext cx="4464352" cy="215444"/>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DI10. What kind of preparations did you make for the earthquake? (MULTIPLE CHOICE)</a:t>
            </a:r>
            <a:endParaRPr lang="tr-TR" sz="800" dirty="0">
              <a:solidFill>
                <a:srgbClr val="808080"/>
              </a:solidFill>
              <a:latin typeface="Century Gothic" panose="020B0502020202020204" pitchFamily="34" charset="0"/>
              <a:ea typeface="Verdana" panose="020B0604030504040204" pitchFamily="34" charset="0"/>
            </a:endParaRPr>
          </a:p>
        </p:txBody>
      </p:sp>
      <p:sp>
        <p:nvSpPr>
          <p:cNvPr id="5" name="Metin kutusu 4">
            <a:extLst>
              <a:ext uri="{FF2B5EF4-FFF2-40B4-BE49-F238E27FC236}">
                <a16:creationId xmlns:a16="http://schemas.microsoft.com/office/drawing/2014/main" id="{08093874-4F31-F8AC-2ADA-9B56E287D682}"/>
              </a:ext>
            </a:extLst>
          </p:cNvPr>
          <p:cNvSpPr txBox="1"/>
          <p:nvPr/>
        </p:nvSpPr>
        <p:spPr>
          <a:xfrm>
            <a:off x="1215732" y="6642556"/>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N:753</a:t>
            </a:r>
          </a:p>
        </p:txBody>
      </p:sp>
      <p:sp>
        <p:nvSpPr>
          <p:cNvPr id="12" name="object 13">
            <a:extLst>
              <a:ext uri="{FF2B5EF4-FFF2-40B4-BE49-F238E27FC236}">
                <a16:creationId xmlns:a16="http://schemas.microsoft.com/office/drawing/2014/main" id="{0F795920-FE86-BAF9-8B10-62F3BEE345F2}"/>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13" name="Slayt Numarası Yer Tutucusu 12">
            <a:extLst>
              <a:ext uri="{FF2B5EF4-FFF2-40B4-BE49-F238E27FC236}">
                <a16:creationId xmlns:a16="http://schemas.microsoft.com/office/drawing/2014/main" id="{AA1F6B54-ABE0-0C42-20B4-6583099B75AD}"/>
              </a:ext>
            </a:extLst>
          </p:cNvPr>
          <p:cNvSpPr>
            <a:spLocks noGrp="1"/>
          </p:cNvSpPr>
          <p:nvPr>
            <p:ph type="sldNum" sz="quarter" idx="7"/>
          </p:nvPr>
        </p:nvSpPr>
        <p:spPr/>
        <p:txBody>
          <a:bodyPr/>
          <a:lstStyle/>
          <a:p>
            <a:fld id="{B6F15528-21DE-4FAA-801E-634DDDAF4B2B}" type="slidenum">
              <a:rPr lang="en-US" smtClean="0"/>
              <a:t>14</a:t>
            </a:fld>
            <a:endParaRPr lang="en-US"/>
          </a:p>
        </p:txBody>
      </p:sp>
      <p:cxnSp>
        <p:nvCxnSpPr>
          <p:cNvPr id="14" name="Düz Ok Bağlayıcısı 13">
            <a:extLst>
              <a:ext uri="{FF2B5EF4-FFF2-40B4-BE49-F238E27FC236}">
                <a16:creationId xmlns:a16="http://schemas.microsoft.com/office/drawing/2014/main" id="{2125ACBE-D6B5-8531-6758-409461A68689}"/>
              </a:ext>
            </a:extLst>
          </p:cNvPr>
          <p:cNvCxnSpPr>
            <a:cxnSpLocks/>
          </p:cNvCxnSpPr>
          <p:nvPr/>
        </p:nvCxnSpPr>
        <p:spPr>
          <a:xfrm>
            <a:off x="8605474" y="6151287"/>
            <a:ext cx="5465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Metin kutusu 15">
            <a:extLst>
              <a:ext uri="{FF2B5EF4-FFF2-40B4-BE49-F238E27FC236}">
                <a16:creationId xmlns:a16="http://schemas.microsoft.com/office/drawing/2014/main" id="{BD0969E9-515F-F1C8-44D1-A145AA54BA17}"/>
              </a:ext>
            </a:extLst>
          </p:cNvPr>
          <p:cNvSpPr txBox="1"/>
          <p:nvPr/>
        </p:nvSpPr>
        <p:spPr>
          <a:xfrm>
            <a:off x="9152060" y="6040725"/>
            <a:ext cx="1206014" cy="400110"/>
          </a:xfrm>
          <a:prstGeom prst="rect">
            <a:avLst/>
          </a:prstGeom>
          <a:noFill/>
        </p:spPr>
        <p:txBody>
          <a:bodyPr wrap="square" rtlCol="0">
            <a:spAutoFit/>
          </a:bodyPr>
          <a:lstStyle/>
          <a:p>
            <a:r>
              <a:rPr lang="tr-TR" sz="1000" dirty="0">
                <a:solidFill>
                  <a:schemeClr val="bg1">
                    <a:lumMod val="50000"/>
                  </a:schemeClr>
                </a:solidFill>
                <a:cs typeface="Times New Roman" panose="02020603050405020304" pitchFamily="18" charset="0"/>
              </a:rPr>
              <a:t>AKUT 2019 Data: %55</a:t>
            </a:r>
          </a:p>
        </p:txBody>
      </p:sp>
      <p:cxnSp>
        <p:nvCxnSpPr>
          <p:cNvPr id="17" name="Düz Ok Bağlayıcısı 16">
            <a:extLst>
              <a:ext uri="{FF2B5EF4-FFF2-40B4-BE49-F238E27FC236}">
                <a16:creationId xmlns:a16="http://schemas.microsoft.com/office/drawing/2014/main" id="{70A11706-2874-EEFF-1BCA-1140EF871AC5}"/>
              </a:ext>
            </a:extLst>
          </p:cNvPr>
          <p:cNvCxnSpPr>
            <a:cxnSpLocks/>
          </p:cNvCxnSpPr>
          <p:nvPr/>
        </p:nvCxnSpPr>
        <p:spPr>
          <a:xfrm>
            <a:off x="11180977" y="5638800"/>
            <a:ext cx="3086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Metin kutusu 17">
            <a:extLst>
              <a:ext uri="{FF2B5EF4-FFF2-40B4-BE49-F238E27FC236}">
                <a16:creationId xmlns:a16="http://schemas.microsoft.com/office/drawing/2014/main" id="{6B83CC6A-03C2-B3D1-596D-83DC5C2B6ED0}"/>
              </a:ext>
            </a:extLst>
          </p:cNvPr>
          <p:cNvSpPr txBox="1"/>
          <p:nvPr/>
        </p:nvSpPr>
        <p:spPr>
          <a:xfrm>
            <a:off x="11489663" y="5443401"/>
            <a:ext cx="562745" cy="707886"/>
          </a:xfrm>
          <a:prstGeom prst="rect">
            <a:avLst/>
          </a:prstGeom>
          <a:noFill/>
        </p:spPr>
        <p:txBody>
          <a:bodyPr wrap="square" rtlCol="0">
            <a:spAutoFit/>
          </a:bodyPr>
          <a:lstStyle/>
          <a:p>
            <a:r>
              <a:rPr lang="tr-TR" sz="1000" dirty="0">
                <a:solidFill>
                  <a:schemeClr val="bg1">
                    <a:lumMod val="50000"/>
                  </a:schemeClr>
                </a:solidFill>
                <a:cs typeface="Times New Roman" panose="02020603050405020304" pitchFamily="18" charset="0"/>
              </a:rPr>
              <a:t>AKUT 2019 Data: %12</a:t>
            </a:r>
          </a:p>
        </p:txBody>
      </p:sp>
      <p:cxnSp>
        <p:nvCxnSpPr>
          <p:cNvPr id="21" name="Düz Ok Bağlayıcısı 20">
            <a:extLst>
              <a:ext uri="{FF2B5EF4-FFF2-40B4-BE49-F238E27FC236}">
                <a16:creationId xmlns:a16="http://schemas.microsoft.com/office/drawing/2014/main" id="{54F9B598-5ADD-286E-EFC4-4C3968295095}"/>
              </a:ext>
            </a:extLst>
          </p:cNvPr>
          <p:cNvCxnSpPr>
            <a:cxnSpLocks/>
          </p:cNvCxnSpPr>
          <p:nvPr/>
        </p:nvCxnSpPr>
        <p:spPr>
          <a:xfrm>
            <a:off x="10157611" y="5181600"/>
            <a:ext cx="3579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Metin kutusu 21">
            <a:extLst>
              <a:ext uri="{FF2B5EF4-FFF2-40B4-BE49-F238E27FC236}">
                <a16:creationId xmlns:a16="http://schemas.microsoft.com/office/drawing/2014/main" id="{C9F5C98B-18C4-05B6-8E32-26140FA51C10}"/>
              </a:ext>
            </a:extLst>
          </p:cNvPr>
          <p:cNvSpPr txBox="1"/>
          <p:nvPr/>
        </p:nvSpPr>
        <p:spPr>
          <a:xfrm>
            <a:off x="10596479" y="4981545"/>
            <a:ext cx="789884" cy="400110"/>
          </a:xfrm>
          <a:prstGeom prst="rect">
            <a:avLst/>
          </a:prstGeom>
          <a:noFill/>
        </p:spPr>
        <p:txBody>
          <a:bodyPr wrap="square" rtlCol="0">
            <a:spAutoFit/>
          </a:bodyPr>
          <a:lstStyle/>
          <a:p>
            <a:r>
              <a:rPr lang="tr-TR" sz="1000" dirty="0">
                <a:solidFill>
                  <a:schemeClr val="bg1">
                    <a:lumMod val="50000"/>
                  </a:schemeClr>
                </a:solidFill>
                <a:cs typeface="Times New Roman" panose="02020603050405020304" pitchFamily="18" charset="0"/>
              </a:rPr>
              <a:t>AKUT 2019 Data: %12</a:t>
            </a:r>
          </a:p>
        </p:txBody>
      </p:sp>
      <p:cxnSp>
        <p:nvCxnSpPr>
          <p:cNvPr id="4" name="Düz Bağlayıcı 3">
            <a:extLst>
              <a:ext uri="{FF2B5EF4-FFF2-40B4-BE49-F238E27FC236}">
                <a16:creationId xmlns:a16="http://schemas.microsoft.com/office/drawing/2014/main" id="{A3386623-D043-84A1-95D6-1888C2EE880D}"/>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Grafik 2">
            <a:extLst>
              <a:ext uri="{FF2B5EF4-FFF2-40B4-BE49-F238E27FC236}">
                <a16:creationId xmlns:a16="http://schemas.microsoft.com/office/drawing/2014/main" id="{208F94B5-32B7-C1A4-34CE-D7AC7342F5F7}"/>
              </a:ext>
            </a:extLst>
          </p:cNvPr>
          <p:cNvGraphicFramePr>
            <a:graphicFrameLocks/>
          </p:cNvGraphicFramePr>
          <p:nvPr>
            <p:extLst>
              <p:ext uri="{D42A27DB-BD31-4B8C-83A1-F6EECF244321}">
                <p14:modId xmlns:p14="http://schemas.microsoft.com/office/powerpoint/2010/main" val="1519108368"/>
              </p:ext>
            </p:extLst>
          </p:nvPr>
        </p:nvGraphicFramePr>
        <p:xfrm>
          <a:off x="1178003" y="1476345"/>
          <a:ext cx="10534661" cy="50768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528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764239"/>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pPr marL="12700">
              <a:lnSpc>
                <a:spcPct val="100000"/>
              </a:lnSpc>
              <a:spcBef>
                <a:spcPts val="105"/>
              </a:spcBef>
            </a:pPr>
            <a:r>
              <a:rPr lang="en-US" b="1" i="1" dirty="0">
                <a:solidFill>
                  <a:srgbClr val="00B0F0"/>
                </a:solidFill>
                <a:latin typeface="Century Gothic" panose="020B0502020202020204" pitchFamily="34" charset="0"/>
              </a:rPr>
              <a:t>Aid for Those Affected by the Earthquake</a:t>
            </a: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15733" y="1023264"/>
            <a:ext cx="10404397" cy="307777"/>
          </a:xfrm>
          <a:prstGeom prst="rect">
            <a:avLst/>
          </a:prstGeom>
          <a:solidFill>
            <a:schemeClr val="bg1">
              <a:lumMod val="95000"/>
            </a:schemeClr>
          </a:solidFill>
        </p:spPr>
        <p:txBody>
          <a:bodyPr wrap="square">
            <a:spAutoFit/>
          </a:bodyPr>
          <a:lstStyle/>
          <a:p>
            <a:pPr algn="just"/>
            <a:r>
              <a:rPr lang="en-US" sz="1400" b="1" i="1" dirty="0">
                <a:solidFill>
                  <a:srgbClr val="00B0F0"/>
                </a:solidFill>
                <a:latin typeface="Century Gothic" panose="020B0502020202020204" pitchFamily="34" charset="0"/>
              </a:rPr>
              <a:t>Approximately 8 out of 10 participants provided cash </a:t>
            </a:r>
            <a:r>
              <a:rPr lang="tr-TR" sz="1400" b="1" i="1" dirty="0" err="1">
                <a:solidFill>
                  <a:srgbClr val="00B0F0"/>
                </a:solidFill>
                <a:latin typeface="Century Gothic" panose="020B0502020202020204" pitchFamily="34" charset="0"/>
              </a:rPr>
              <a:t>while</a:t>
            </a:r>
            <a:r>
              <a:rPr lang="en-US" sz="1400" b="1" i="1" dirty="0">
                <a:solidFill>
                  <a:srgbClr val="00B0F0"/>
                </a:solidFill>
                <a:latin typeface="Century Gothic" panose="020B0502020202020204" pitchFamily="34" charset="0"/>
              </a:rPr>
              <a:t> 5</a:t>
            </a:r>
            <a:r>
              <a:rPr lang="tr-TR" sz="1400" b="1" i="1" dirty="0">
                <a:solidFill>
                  <a:srgbClr val="00B0F0"/>
                </a:solidFill>
                <a:latin typeface="Century Gothic" panose="020B0502020202020204" pitchFamily="34" charset="0"/>
              </a:rPr>
              <a:t> </a:t>
            </a:r>
            <a:r>
              <a:rPr lang="tr-TR" sz="1400" b="1" i="1" dirty="0" err="1">
                <a:solidFill>
                  <a:srgbClr val="00B0F0"/>
                </a:solidFill>
                <a:latin typeface="Century Gothic" panose="020B0502020202020204" pitchFamily="34" charset="0"/>
              </a:rPr>
              <a:t>out</a:t>
            </a:r>
            <a:r>
              <a:rPr lang="tr-TR" sz="1400" b="1" i="1" dirty="0">
                <a:solidFill>
                  <a:srgbClr val="00B0F0"/>
                </a:solidFill>
                <a:latin typeface="Century Gothic" panose="020B0502020202020204" pitchFamily="34" charset="0"/>
              </a:rPr>
              <a:t> of 10 </a:t>
            </a:r>
            <a:r>
              <a:rPr lang="tr-TR" sz="1400" b="1" i="1" dirty="0" err="1">
                <a:solidFill>
                  <a:srgbClr val="00B0F0"/>
                </a:solidFill>
                <a:latin typeface="Century Gothic" panose="020B0502020202020204" pitchFamily="34" charset="0"/>
              </a:rPr>
              <a:t>participants</a:t>
            </a:r>
            <a:r>
              <a:rPr lang="en-US" sz="1400" b="1" i="1" dirty="0">
                <a:solidFill>
                  <a:srgbClr val="00B0F0"/>
                </a:solidFill>
                <a:latin typeface="Century Gothic" panose="020B0502020202020204" pitchFamily="34" charset="0"/>
              </a:rPr>
              <a:t> </a:t>
            </a:r>
            <a:r>
              <a:rPr lang="tr-TR" sz="1400" b="1" i="1" dirty="0" err="1">
                <a:solidFill>
                  <a:srgbClr val="00B0F0"/>
                </a:solidFill>
                <a:latin typeface="Century Gothic" panose="020B0502020202020204" pitchFamily="34" charset="0"/>
              </a:rPr>
              <a:t>did</a:t>
            </a:r>
            <a:r>
              <a:rPr lang="tr-TR" sz="1400" b="1" i="1" dirty="0">
                <a:solidFill>
                  <a:srgbClr val="00B0F0"/>
                </a:solidFill>
                <a:latin typeface="Century Gothic" panose="020B0502020202020204" pitchFamily="34" charset="0"/>
              </a:rPr>
              <a:t> </a:t>
            </a:r>
            <a:r>
              <a:rPr lang="en-US" sz="1400" b="1" i="1" dirty="0">
                <a:solidFill>
                  <a:srgbClr val="00B0F0"/>
                </a:solidFill>
                <a:latin typeface="Century Gothic" panose="020B0502020202020204" pitchFamily="34" charset="0"/>
              </a:rPr>
              <a:t>in-kind donations.</a:t>
            </a:r>
            <a:endParaRPr lang="tr-TR" sz="1400" b="1" i="1" dirty="0">
              <a:solidFill>
                <a:srgbClr val="00B0F0"/>
              </a:solidFill>
              <a:latin typeface="Century Gothic" panose="020B0502020202020204" pitchFamily="34" charset="0"/>
            </a:endParaRPr>
          </a:p>
        </p:txBody>
      </p:sp>
      <p:sp>
        <p:nvSpPr>
          <p:cNvPr id="2" name="Text Box 6">
            <a:extLst>
              <a:ext uri="{FF2B5EF4-FFF2-40B4-BE49-F238E27FC236}">
                <a16:creationId xmlns:a16="http://schemas.microsoft.com/office/drawing/2014/main" id="{B3415BA6-2359-7AC0-2923-C9B0E4FA901C}"/>
              </a:ext>
            </a:extLst>
          </p:cNvPr>
          <p:cNvSpPr txBox="1">
            <a:spLocks noChangeArrowheads="1"/>
          </p:cNvSpPr>
          <p:nvPr/>
        </p:nvSpPr>
        <p:spPr bwMode="auto">
          <a:xfrm>
            <a:off x="6934200" y="6399879"/>
            <a:ext cx="4852497" cy="461665"/>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DI11.Did you provide financial aid to those affected by the earthquake? (ONE CHOICE)</a:t>
            </a:r>
          </a:p>
          <a:p>
            <a:pPr marL="0" lvl="1">
              <a:defRPr/>
            </a:pPr>
            <a:r>
              <a:rPr lang="en-US" sz="800" dirty="0">
                <a:solidFill>
                  <a:srgbClr val="808080"/>
                </a:solidFill>
                <a:latin typeface="Century Gothic" panose="020B0502020202020204" pitchFamily="34" charset="0"/>
                <a:ea typeface="Verdana" panose="020B0604030504040204" pitchFamily="34" charset="0"/>
              </a:rPr>
              <a:t>DI12.Did you provide in-kind a</a:t>
            </a:r>
            <a:r>
              <a:rPr lang="tr-TR" sz="800" dirty="0">
                <a:solidFill>
                  <a:srgbClr val="808080"/>
                </a:solidFill>
                <a:latin typeface="Century Gothic" panose="020B0502020202020204" pitchFamily="34" charset="0"/>
                <a:ea typeface="Verdana" panose="020B0604030504040204" pitchFamily="34" charset="0"/>
              </a:rPr>
              <a:t>İD</a:t>
            </a:r>
            <a:r>
              <a:rPr lang="en-US" sz="800" dirty="0">
                <a:solidFill>
                  <a:srgbClr val="808080"/>
                </a:solidFill>
                <a:latin typeface="Century Gothic" panose="020B0502020202020204" pitchFamily="34" charset="0"/>
                <a:ea typeface="Verdana" panose="020B0604030504040204" pitchFamily="34" charset="0"/>
              </a:rPr>
              <a:t> to those affected by the earthquake? (I mean, did you send food/clothes etc. to the earthquake zone?) (MULTIPLE CHOICE)</a:t>
            </a:r>
            <a:endParaRPr lang="tr-TR" sz="800" dirty="0">
              <a:solidFill>
                <a:srgbClr val="808080"/>
              </a:solidFill>
              <a:latin typeface="Century Gothic" panose="020B0502020202020204" pitchFamily="34" charset="0"/>
              <a:ea typeface="Verdana" panose="020B0604030504040204" pitchFamily="34" charset="0"/>
            </a:endParaRPr>
          </a:p>
        </p:txBody>
      </p:sp>
      <p:sp>
        <p:nvSpPr>
          <p:cNvPr id="5" name="Metin kutusu 4">
            <a:extLst>
              <a:ext uri="{FF2B5EF4-FFF2-40B4-BE49-F238E27FC236}">
                <a16:creationId xmlns:a16="http://schemas.microsoft.com/office/drawing/2014/main" id="{08093874-4F31-F8AC-2ADA-9B56E287D682}"/>
              </a:ext>
            </a:extLst>
          </p:cNvPr>
          <p:cNvSpPr txBox="1"/>
          <p:nvPr/>
        </p:nvSpPr>
        <p:spPr>
          <a:xfrm>
            <a:off x="1215733" y="6646100"/>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N:753</a:t>
            </a:r>
          </a:p>
        </p:txBody>
      </p:sp>
      <p:graphicFrame>
        <p:nvGraphicFramePr>
          <p:cNvPr id="4" name="Grafik 3">
            <a:extLst>
              <a:ext uri="{FF2B5EF4-FFF2-40B4-BE49-F238E27FC236}">
                <a16:creationId xmlns:a16="http://schemas.microsoft.com/office/drawing/2014/main" id="{68455209-A3B0-FC84-E2D3-9991C35E8E50}"/>
              </a:ext>
            </a:extLst>
          </p:cNvPr>
          <p:cNvGraphicFramePr>
            <a:graphicFrameLocks/>
          </p:cNvGraphicFramePr>
          <p:nvPr>
            <p:extLst>
              <p:ext uri="{D42A27DB-BD31-4B8C-83A1-F6EECF244321}">
                <p14:modId xmlns:p14="http://schemas.microsoft.com/office/powerpoint/2010/main" val="2636535575"/>
              </p:ext>
            </p:extLst>
          </p:nvPr>
        </p:nvGraphicFramePr>
        <p:xfrm>
          <a:off x="228789" y="2393868"/>
          <a:ext cx="4006998" cy="3401187"/>
        </p:xfrm>
        <a:graphic>
          <a:graphicData uri="http://schemas.openxmlformats.org/drawingml/2006/chart">
            <c:chart xmlns:c="http://schemas.openxmlformats.org/drawingml/2006/chart" xmlns:r="http://schemas.openxmlformats.org/officeDocument/2006/relationships" r:id="rId2"/>
          </a:graphicData>
        </a:graphic>
      </p:graphicFrame>
      <p:sp>
        <p:nvSpPr>
          <p:cNvPr id="7" name="object 13">
            <a:extLst>
              <a:ext uri="{FF2B5EF4-FFF2-40B4-BE49-F238E27FC236}">
                <a16:creationId xmlns:a16="http://schemas.microsoft.com/office/drawing/2014/main" id="{571F65BC-5119-0D0A-36EE-70D452536531}"/>
              </a:ext>
            </a:extLst>
          </p:cNvPr>
          <p:cNvSpPr/>
          <p:nvPr/>
        </p:nvSpPr>
        <p:spPr>
          <a:xfrm>
            <a:off x="9982200" y="152400"/>
            <a:ext cx="2018443" cy="751415"/>
          </a:xfrm>
          <a:prstGeom prst="rect">
            <a:avLst/>
          </a:prstGeom>
          <a:blipFill>
            <a:blip r:embed="rId3" cstate="print"/>
            <a:stretch>
              <a:fillRect/>
            </a:stretch>
          </a:blipFill>
        </p:spPr>
        <p:txBody>
          <a:bodyPr wrap="square" lIns="0" tIns="0" rIns="0" bIns="0" rtlCol="0"/>
          <a:lstStyle/>
          <a:p>
            <a:endParaRPr/>
          </a:p>
        </p:txBody>
      </p:sp>
      <p:sp>
        <p:nvSpPr>
          <p:cNvPr id="8" name="Slayt Numarası Yer Tutucusu 7">
            <a:extLst>
              <a:ext uri="{FF2B5EF4-FFF2-40B4-BE49-F238E27FC236}">
                <a16:creationId xmlns:a16="http://schemas.microsoft.com/office/drawing/2014/main" id="{F46582C6-400A-D6CC-73FD-300B8C765DB4}"/>
              </a:ext>
            </a:extLst>
          </p:cNvPr>
          <p:cNvSpPr>
            <a:spLocks noGrp="1"/>
          </p:cNvSpPr>
          <p:nvPr>
            <p:ph type="sldNum" sz="quarter" idx="7"/>
          </p:nvPr>
        </p:nvSpPr>
        <p:spPr/>
        <p:txBody>
          <a:bodyPr/>
          <a:lstStyle/>
          <a:p>
            <a:fld id="{B6F15528-21DE-4FAA-801E-634DDDAF4B2B}" type="slidenum">
              <a:rPr lang="en-US" smtClean="0"/>
              <a:t>15</a:t>
            </a:fld>
            <a:endParaRPr lang="en-US"/>
          </a:p>
        </p:txBody>
      </p:sp>
      <p:sp>
        <p:nvSpPr>
          <p:cNvPr id="19" name="Ok: Sağ 18">
            <a:extLst>
              <a:ext uri="{FF2B5EF4-FFF2-40B4-BE49-F238E27FC236}">
                <a16:creationId xmlns:a16="http://schemas.microsoft.com/office/drawing/2014/main" id="{9D02158C-B9D1-C7CC-8C95-3A236FC1D301}"/>
              </a:ext>
            </a:extLst>
          </p:cNvPr>
          <p:cNvSpPr/>
          <p:nvPr/>
        </p:nvSpPr>
        <p:spPr>
          <a:xfrm>
            <a:off x="6826398" y="4267200"/>
            <a:ext cx="680074" cy="304800"/>
          </a:xfrm>
          <a:prstGeom prst="right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20000"/>
                  <a:lumOff val="80000"/>
                </a:schemeClr>
              </a:solidFill>
            </a:endParaRPr>
          </a:p>
        </p:txBody>
      </p:sp>
      <p:cxnSp>
        <p:nvCxnSpPr>
          <p:cNvPr id="9" name="Düz Bağlayıcı 8">
            <a:extLst>
              <a:ext uri="{FF2B5EF4-FFF2-40B4-BE49-F238E27FC236}">
                <a16:creationId xmlns:a16="http://schemas.microsoft.com/office/drawing/2014/main" id="{19C8399C-A506-B56A-289D-FCEE453E4F43}"/>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Grafik 2">
            <a:extLst>
              <a:ext uri="{FF2B5EF4-FFF2-40B4-BE49-F238E27FC236}">
                <a16:creationId xmlns:a16="http://schemas.microsoft.com/office/drawing/2014/main" id="{6AE8B2C6-7A0A-2F27-61C2-0E3FAB7872EA}"/>
              </a:ext>
            </a:extLst>
          </p:cNvPr>
          <p:cNvGraphicFramePr>
            <a:graphicFrameLocks/>
          </p:cNvGraphicFramePr>
          <p:nvPr>
            <p:extLst>
              <p:ext uri="{D42A27DB-BD31-4B8C-83A1-F6EECF244321}">
                <p14:modId xmlns:p14="http://schemas.microsoft.com/office/powerpoint/2010/main" val="1436752601"/>
              </p:ext>
            </p:extLst>
          </p:nvPr>
        </p:nvGraphicFramePr>
        <p:xfrm>
          <a:off x="-384633" y="2393866"/>
          <a:ext cx="5410199" cy="34531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afik 5">
            <a:extLst>
              <a:ext uri="{FF2B5EF4-FFF2-40B4-BE49-F238E27FC236}">
                <a16:creationId xmlns:a16="http://schemas.microsoft.com/office/drawing/2014/main" id="{AF4F8C21-CD65-3E82-1998-22444C1127BA}"/>
              </a:ext>
            </a:extLst>
          </p:cNvPr>
          <p:cNvGraphicFramePr>
            <a:graphicFrameLocks/>
          </p:cNvGraphicFramePr>
          <p:nvPr>
            <p:extLst>
              <p:ext uri="{D42A27DB-BD31-4B8C-83A1-F6EECF244321}">
                <p14:modId xmlns:p14="http://schemas.microsoft.com/office/powerpoint/2010/main" val="1790921086"/>
              </p:ext>
            </p:extLst>
          </p:nvPr>
        </p:nvGraphicFramePr>
        <p:xfrm>
          <a:off x="2825993" y="2400002"/>
          <a:ext cx="5410200" cy="34408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afik 9">
            <a:extLst>
              <a:ext uri="{FF2B5EF4-FFF2-40B4-BE49-F238E27FC236}">
                <a16:creationId xmlns:a16="http://schemas.microsoft.com/office/drawing/2014/main" id="{83BE8A79-8870-DE6A-F101-14D0C576EEBA}"/>
              </a:ext>
            </a:extLst>
          </p:cNvPr>
          <p:cNvGraphicFramePr>
            <a:graphicFrameLocks/>
          </p:cNvGraphicFramePr>
          <p:nvPr>
            <p:extLst>
              <p:ext uri="{D42A27DB-BD31-4B8C-83A1-F6EECF244321}">
                <p14:modId xmlns:p14="http://schemas.microsoft.com/office/powerpoint/2010/main" val="2701420154"/>
              </p:ext>
            </p:extLst>
          </p:nvPr>
        </p:nvGraphicFramePr>
        <p:xfrm>
          <a:off x="7166435" y="2393867"/>
          <a:ext cx="4572000" cy="340118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26330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751415"/>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r>
              <a:rPr lang="tr-TR" b="1" i="1" dirty="0" err="1">
                <a:solidFill>
                  <a:srgbClr val="00B0F0"/>
                </a:solidFill>
                <a:latin typeface="Century Gothic" panose="020B0502020202020204" pitchFamily="34" charset="0"/>
              </a:rPr>
              <a:t>Psychological</a:t>
            </a:r>
            <a:r>
              <a:rPr lang="tr-TR" b="1" i="1" dirty="0">
                <a:solidFill>
                  <a:srgbClr val="00B0F0"/>
                </a:solidFill>
                <a:latin typeface="Century Gothic" panose="020B0502020202020204" pitchFamily="34" charset="0"/>
              </a:rPr>
              <a:t> </a:t>
            </a:r>
            <a:r>
              <a:rPr lang="tr-TR" b="1" i="1" dirty="0" err="1">
                <a:solidFill>
                  <a:srgbClr val="00B0F0"/>
                </a:solidFill>
                <a:latin typeface="Century Gothic" panose="020B0502020202020204" pitchFamily="34" charset="0"/>
              </a:rPr>
              <a:t>Impact</a:t>
            </a:r>
            <a:r>
              <a:rPr lang="tr-TR" b="1" i="1" dirty="0">
                <a:solidFill>
                  <a:srgbClr val="00B0F0"/>
                </a:solidFill>
                <a:latin typeface="Century Gothic" panose="020B0502020202020204" pitchFamily="34" charset="0"/>
              </a:rPr>
              <a:t> of </a:t>
            </a:r>
            <a:r>
              <a:rPr lang="tr-TR" b="1" i="1" dirty="0" err="1">
                <a:solidFill>
                  <a:srgbClr val="00B0F0"/>
                </a:solidFill>
                <a:latin typeface="Century Gothic" panose="020B0502020202020204" pitchFamily="34" charset="0"/>
              </a:rPr>
              <a:t>the</a:t>
            </a:r>
            <a:r>
              <a:rPr lang="tr-TR" b="1" i="1" dirty="0">
                <a:solidFill>
                  <a:srgbClr val="00B0F0"/>
                </a:solidFill>
                <a:latin typeface="Century Gothic" panose="020B0502020202020204" pitchFamily="34" charset="0"/>
              </a:rPr>
              <a:t> </a:t>
            </a:r>
            <a:r>
              <a:rPr lang="tr-TR" b="1" i="1" dirty="0" err="1">
                <a:solidFill>
                  <a:srgbClr val="00B0F0"/>
                </a:solidFill>
                <a:latin typeface="Century Gothic" panose="020B0502020202020204" pitchFamily="34" charset="0"/>
              </a:rPr>
              <a:t>Earthquake</a:t>
            </a:r>
            <a:endParaRPr lang="tr-TR" sz="1800"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185386" y="919873"/>
            <a:ext cx="10404397" cy="276999"/>
          </a:xfrm>
          <a:prstGeom prst="rect">
            <a:avLst/>
          </a:prstGeom>
          <a:solidFill>
            <a:schemeClr val="bg1">
              <a:lumMod val="95000"/>
            </a:schemeClr>
          </a:solidFill>
        </p:spPr>
        <p:txBody>
          <a:bodyPr wrap="square">
            <a:spAutoFit/>
          </a:bodyPr>
          <a:lstStyle/>
          <a:p>
            <a:pPr algn="just"/>
            <a:r>
              <a:rPr lang="en-US" sz="1200" b="1" i="1" dirty="0">
                <a:solidFill>
                  <a:srgbClr val="00B0F0"/>
                </a:solidFill>
                <a:latin typeface="Century Gothic" panose="020B0502020202020204" pitchFamily="34" charset="0"/>
              </a:rPr>
              <a:t>About 1 out of every 2 participants has increased their anxiety about the future and has become afraid of losing their loved ones.</a:t>
            </a:r>
            <a:endParaRPr lang="tr-TR" sz="1200" b="1" i="1" dirty="0">
              <a:solidFill>
                <a:srgbClr val="00B0F0"/>
              </a:solidFill>
              <a:latin typeface="Century Gothic" panose="020B0502020202020204" pitchFamily="34" charset="0"/>
            </a:endParaRPr>
          </a:p>
        </p:txBody>
      </p:sp>
      <p:sp>
        <p:nvSpPr>
          <p:cNvPr id="2" name="Text Box 6">
            <a:extLst>
              <a:ext uri="{FF2B5EF4-FFF2-40B4-BE49-F238E27FC236}">
                <a16:creationId xmlns:a16="http://schemas.microsoft.com/office/drawing/2014/main" id="{B3415BA6-2359-7AC0-2923-C9B0E4FA901C}"/>
              </a:ext>
            </a:extLst>
          </p:cNvPr>
          <p:cNvSpPr txBox="1">
            <a:spLocks noChangeArrowheads="1"/>
          </p:cNvSpPr>
          <p:nvPr/>
        </p:nvSpPr>
        <p:spPr bwMode="auto">
          <a:xfrm>
            <a:off x="7502567" y="6519446"/>
            <a:ext cx="4076330" cy="338554"/>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DI13. How much do you agree with the following statements? When giving your answer, use a scale where 5 is "strongly agree" and 1 is "strongly disagree".</a:t>
            </a:r>
            <a:endParaRPr lang="tr-TR" sz="800" dirty="0">
              <a:solidFill>
                <a:srgbClr val="808080"/>
              </a:solidFill>
              <a:latin typeface="Century Gothic" panose="020B0502020202020204" pitchFamily="34" charset="0"/>
              <a:ea typeface="Verdana" panose="020B0604030504040204" pitchFamily="34" charset="0"/>
            </a:endParaRPr>
          </a:p>
        </p:txBody>
      </p:sp>
      <p:sp>
        <p:nvSpPr>
          <p:cNvPr id="5" name="Metin kutusu 4">
            <a:extLst>
              <a:ext uri="{FF2B5EF4-FFF2-40B4-BE49-F238E27FC236}">
                <a16:creationId xmlns:a16="http://schemas.microsoft.com/office/drawing/2014/main" id="{08093874-4F31-F8AC-2ADA-9B56E287D682}"/>
              </a:ext>
            </a:extLst>
          </p:cNvPr>
          <p:cNvSpPr txBox="1"/>
          <p:nvPr/>
        </p:nvSpPr>
        <p:spPr>
          <a:xfrm>
            <a:off x="1215733" y="6642556"/>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N:800</a:t>
            </a:r>
          </a:p>
        </p:txBody>
      </p:sp>
      <p:graphicFrame>
        <p:nvGraphicFramePr>
          <p:cNvPr id="6" name="Tablo 5">
            <a:extLst>
              <a:ext uri="{FF2B5EF4-FFF2-40B4-BE49-F238E27FC236}">
                <a16:creationId xmlns:a16="http://schemas.microsoft.com/office/drawing/2014/main" id="{821026FF-5233-94C0-3D61-7829E468867B}"/>
              </a:ext>
            </a:extLst>
          </p:cNvPr>
          <p:cNvGraphicFramePr>
            <a:graphicFrameLocks noGrp="1"/>
          </p:cNvGraphicFramePr>
          <p:nvPr>
            <p:extLst>
              <p:ext uri="{D42A27DB-BD31-4B8C-83A1-F6EECF244321}">
                <p14:modId xmlns:p14="http://schemas.microsoft.com/office/powerpoint/2010/main" val="2084603323"/>
              </p:ext>
            </p:extLst>
          </p:nvPr>
        </p:nvGraphicFramePr>
        <p:xfrm>
          <a:off x="1215733" y="1353956"/>
          <a:ext cx="10366890" cy="5159659"/>
        </p:xfrm>
        <a:graphic>
          <a:graphicData uri="http://schemas.openxmlformats.org/drawingml/2006/table">
            <a:tbl>
              <a:tblPr>
                <a:tableStyleId>{B301B821-A1FF-4177-AEE7-76D212191A09}</a:tableStyleId>
              </a:tblPr>
              <a:tblGrid>
                <a:gridCol w="1756288">
                  <a:extLst>
                    <a:ext uri="{9D8B030D-6E8A-4147-A177-3AD203B41FA5}">
                      <a16:colId xmlns:a16="http://schemas.microsoft.com/office/drawing/2014/main" val="1056010873"/>
                    </a:ext>
                  </a:extLst>
                </a:gridCol>
                <a:gridCol w="1167952">
                  <a:extLst>
                    <a:ext uri="{9D8B030D-6E8A-4147-A177-3AD203B41FA5}">
                      <a16:colId xmlns:a16="http://schemas.microsoft.com/office/drawing/2014/main" val="1890873635"/>
                    </a:ext>
                  </a:extLst>
                </a:gridCol>
                <a:gridCol w="1488530">
                  <a:extLst>
                    <a:ext uri="{9D8B030D-6E8A-4147-A177-3AD203B41FA5}">
                      <a16:colId xmlns:a16="http://schemas.microsoft.com/office/drawing/2014/main" val="2522781924"/>
                    </a:ext>
                  </a:extLst>
                </a:gridCol>
                <a:gridCol w="1488530">
                  <a:extLst>
                    <a:ext uri="{9D8B030D-6E8A-4147-A177-3AD203B41FA5}">
                      <a16:colId xmlns:a16="http://schemas.microsoft.com/office/drawing/2014/main" val="2951824634"/>
                    </a:ext>
                  </a:extLst>
                </a:gridCol>
                <a:gridCol w="1036588">
                  <a:extLst>
                    <a:ext uri="{9D8B030D-6E8A-4147-A177-3AD203B41FA5}">
                      <a16:colId xmlns:a16="http://schemas.microsoft.com/office/drawing/2014/main" val="1827326327"/>
                    </a:ext>
                  </a:extLst>
                </a:gridCol>
                <a:gridCol w="1676400">
                  <a:extLst>
                    <a:ext uri="{9D8B030D-6E8A-4147-A177-3AD203B41FA5}">
                      <a16:colId xmlns:a16="http://schemas.microsoft.com/office/drawing/2014/main" val="3962274456"/>
                    </a:ext>
                  </a:extLst>
                </a:gridCol>
                <a:gridCol w="1752602">
                  <a:extLst>
                    <a:ext uri="{9D8B030D-6E8A-4147-A177-3AD203B41FA5}">
                      <a16:colId xmlns:a16="http://schemas.microsoft.com/office/drawing/2014/main" val="1039791822"/>
                    </a:ext>
                  </a:extLst>
                </a:gridCol>
              </a:tblGrid>
              <a:tr h="574190">
                <a:tc>
                  <a:txBody>
                    <a:bodyPr/>
                    <a:lstStyle/>
                    <a:p>
                      <a:pPr algn="l" fontAlgn="b"/>
                      <a:endParaRPr lang="en-US" sz="1100" b="1" i="0" u="none" strike="noStrike" dirty="0">
                        <a:solidFill>
                          <a:schemeClr val="tx1">
                            <a:lumMod val="50000"/>
                            <a:lumOff val="50000"/>
                          </a:schemeClr>
                        </a:solidFill>
                        <a:effectLst/>
                        <a:latin typeface="Calibri" panose="020F0502020204030204" pitchFamily="34" charset="0"/>
                      </a:endParaRPr>
                    </a:p>
                  </a:txBody>
                  <a:tcPr marL="2562" marR="2562" marT="2562" marB="0" anchor="b"/>
                </a:tc>
                <a:tc gridSpan="3">
                  <a:txBody>
                    <a:bodyPr/>
                    <a:lstStyle/>
                    <a:p>
                      <a:pPr algn="ctr" fontAlgn="b"/>
                      <a:r>
                        <a:rPr lang="tr-TR" sz="1100" b="1" u="none" strike="noStrike" dirty="0">
                          <a:solidFill>
                            <a:schemeClr val="tx1">
                              <a:lumMod val="50000"/>
                              <a:lumOff val="50000"/>
                            </a:schemeClr>
                          </a:solidFill>
                          <a:effectLst/>
                        </a:rPr>
                        <a:t>General</a:t>
                      </a:r>
                      <a:endParaRPr lang="pt-BR" sz="1100" b="1" u="none" strike="noStrike" dirty="0">
                        <a:solidFill>
                          <a:schemeClr val="tx1">
                            <a:lumMod val="50000"/>
                            <a:lumOff val="50000"/>
                          </a:schemeClr>
                        </a:solidFill>
                        <a:effectLst/>
                      </a:endParaRPr>
                    </a:p>
                  </a:txBody>
                  <a:tcPr marL="2562" marR="2562" marT="2562" marB="0" anchor="ctr"/>
                </a:tc>
                <a:tc hMerge="1">
                  <a:txBody>
                    <a:bodyPr/>
                    <a:lstStyle/>
                    <a:p>
                      <a:pPr algn="ctr" fontAlgn="b"/>
                      <a:endParaRPr lang="pt-BR" sz="1100" b="1" u="none" strike="noStrike" dirty="0">
                        <a:solidFill>
                          <a:schemeClr val="tx1">
                            <a:lumMod val="50000"/>
                            <a:lumOff val="50000"/>
                          </a:schemeClr>
                        </a:solidFill>
                        <a:effectLst/>
                      </a:endParaRPr>
                    </a:p>
                  </a:txBody>
                  <a:tcPr marL="2562" marR="2562" marT="2562" marB="0" anchor="b"/>
                </a:tc>
                <a:tc hMerge="1">
                  <a:txBody>
                    <a:bodyPr/>
                    <a:lstStyle/>
                    <a:p>
                      <a:pPr algn="ctr" fontAlgn="b"/>
                      <a:endParaRPr lang="pt-BR" sz="1100" b="1" u="none" strike="noStrike" dirty="0">
                        <a:solidFill>
                          <a:schemeClr val="tx1">
                            <a:lumMod val="50000"/>
                            <a:lumOff val="50000"/>
                          </a:schemeClr>
                        </a:solidFill>
                        <a:effectLst/>
                      </a:endParaRPr>
                    </a:p>
                  </a:txBody>
                  <a:tcPr marL="2562" marR="2562" marT="2562" marB="0" anchor="b"/>
                </a:tc>
                <a:tc>
                  <a:txBody>
                    <a:bodyPr/>
                    <a:lstStyle/>
                    <a:p>
                      <a:pPr algn="ctr" fontAlgn="b"/>
                      <a:endParaRPr lang="pt-BR" sz="1100" b="1" u="none" strike="noStrike" dirty="0">
                        <a:solidFill>
                          <a:schemeClr val="tx1">
                            <a:lumMod val="50000"/>
                            <a:lumOff val="50000"/>
                          </a:schemeClr>
                        </a:solidFill>
                        <a:effectLst/>
                      </a:endParaRPr>
                    </a:p>
                  </a:txBody>
                  <a:tcPr marL="2562" marR="2562" marT="2562" marB="0" anchor="ctr"/>
                </a:tc>
                <a:tc>
                  <a:txBody>
                    <a:bodyPr/>
                    <a:lstStyle/>
                    <a:p>
                      <a:pPr algn="ctr" fontAlgn="b"/>
                      <a:r>
                        <a:rPr lang="tr-TR" sz="1200" b="1" u="none" strike="noStrike" dirty="0" err="1">
                          <a:solidFill>
                            <a:schemeClr val="tx1">
                              <a:lumMod val="50000"/>
                              <a:lumOff val="50000"/>
                            </a:schemeClr>
                          </a:solidFill>
                          <a:effectLst/>
                        </a:rPr>
                        <a:t>Were</a:t>
                      </a:r>
                      <a:r>
                        <a:rPr lang="en-US" sz="1200" b="1" u="none" strike="noStrike" dirty="0">
                          <a:solidFill>
                            <a:schemeClr val="tx1">
                              <a:lumMod val="50000"/>
                              <a:lumOff val="50000"/>
                            </a:schemeClr>
                          </a:solidFill>
                          <a:effectLst/>
                        </a:rPr>
                        <a:t> in the earthquake zone at the earthquake</a:t>
                      </a:r>
                      <a:r>
                        <a:rPr lang="tr-TR" sz="1200" b="1" u="none" strike="noStrike" dirty="0">
                          <a:solidFill>
                            <a:schemeClr val="tx1">
                              <a:lumMod val="50000"/>
                              <a:lumOff val="50000"/>
                            </a:schemeClr>
                          </a:solidFill>
                          <a:effectLst/>
                        </a:rPr>
                        <a:t> moment</a:t>
                      </a:r>
                      <a:endParaRPr lang="pt-BR" sz="1200" b="1"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1" u="none" strike="noStrike" dirty="0" err="1">
                          <a:solidFill>
                            <a:schemeClr val="tx1">
                              <a:lumMod val="50000"/>
                              <a:lumOff val="50000"/>
                            </a:schemeClr>
                          </a:solidFill>
                          <a:effectLst/>
                        </a:rPr>
                        <a:t>Were</a:t>
                      </a:r>
                      <a:r>
                        <a:rPr lang="tr-TR" sz="1200" b="1" u="none" strike="noStrike" dirty="0">
                          <a:solidFill>
                            <a:schemeClr val="tx1">
                              <a:lumMod val="50000"/>
                              <a:lumOff val="50000"/>
                            </a:schemeClr>
                          </a:solidFill>
                          <a:effectLst/>
                        </a:rPr>
                        <a:t> not </a:t>
                      </a:r>
                      <a:r>
                        <a:rPr lang="en-US" sz="1200" b="1" u="none" strike="noStrike" dirty="0">
                          <a:solidFill>
                            <a:schemeClr val="tx1">
                              <a:lumMod val="50000"/>
                              <a:lumOff val="50000"/>
                            </a:schemeClr>
                          </a:solidFill>
                          <a:effectLst/>
                        </a:rPr>
                        <a:t> in the earthquake region at the earthquake</a:t>
                      </a:r>
                      <a:r>
                        <a:rPr lang="tr-TR" sz="1200" b="1" u="none" strike="noStrike" dirty="0">
                          <a:solidFill>
                            <a:schemeClr val="tx1">
                              <a:lumMod val="50000"/>
                              <a:lumOff val="50000"/>
                            </a:schemeClr>
                          </a:solidFill>
                          <a:effectLst/>
                        </a:rPr>
                        <a:t> moment</a:t>
                      </a:r>
                      <a:endParaRPr lang="pt-BR" sz="1200" b="1" i="0" u="none" strike="noStrike" dirty="0">
                        <a:solidFill>
                          <a:schemeClr val="tx1">
                            <a:lumMod val="50000"/>
                            <a:lumOff val="50000"/>
                          </a:schemeClr>
                        </a:solidFill>
                        <a:effectLst/>
                        <a:latin typeface="Calibri" panose="020F0502020204030204" pitchFamily="34" charset="0"/>
                      </a:endParaRPr>
                    </a:p>
                  </a:txBody>
                  <a:tcPr marL="4229" marR="4229" marT="4229" marB="0" anchor="b"/>
                </a:tc>
                <a:extLst>
                  <a:ext uri="{0D108BD9-81ED-4DB2-BD59-A6C34878D82A}">
                    <a16:rowId xmlns:a16="http://schemas.microsoft.com/office/drawing/2014/main" val="52475798"/>
                  </a:ext>
                </a:extLst>
              </a:tr>
              <a:tr h="408748">
                <a:tc>
                  <a:txBody>
                    <a:bodyPr/>
                    <a:lstStyle/>
                    <a:p>
                      <a:pPr algn="l" fontAlgn="b"/>
                      <a:endParaRPr lang="en-US" sz="1100" b="0" i="0" u="none" strike="noStrike">
                        <a:solidFill>
                          <a:schemeClr val="tx1">
                            <a:lumMod val="50000"/>
                            <a:lumOff val="50000"/>
                          </a:schemeClr>
                        </a:solidFill>
                        <a:effectLst/>
                        <a:latin typeface="Calibri" panose="020F0502020204030204" pitchFamily="34" charset="0"/>
                      </a:endParaRPr>
                    </a:p>
                  </a:txBody>
                  <a:tcPr marL="2562" marR="2562" marT="2562" marB="0" anchor="b"/>
                </a:tc>
                <a:tc>
                  <a:txBody>
                    <a:bodyPr/>
                    <a:lstStyle/>
                    <a:p>
                      <a:pPr algn="ctr" fontAlgn="b"/>
                      <a:r>
                        <a:rPr lang="tr-TR" sz="1100" b="1" i="0" u="none" strike="noStrike" dirty="0" err="1">
                          <a:solidFill>
                            <a:schemeClr val="tx1">
                              <a:lumMod val="50000"/>
                              <a:lumOff val="50000"/>
                            </a:schemeClr>
                          </a:solidFill>
                          <a:effectLst/>
                          <a:latin typeface="Calibri" panose="020F0502020204030204" pitchFamily="34" charset="0"/>
                        </a:rPr>
                        <a:t>Agreed</a:t>
                      </a:r>
                      <a:r>
                        <a:rPr lang="tr-TR" sz="1100" b="1" i="0" u="none" strike="noStrike" dirty="0">
                          <a:solidFill>
                            <a:schemeClr val="tx1">
                              <a:lumMod val="50000"/>
                              <a:lumOff val="50000"/>
                            </a:schemeClr>
                          </a:solidFill>
                          <a:effectLst/>
                          <a:latin typeface="Calibri" panose="020F0502020204030204" pitchFamily="34" charset="0"/>
                        </a:rPr>
                        <a:t> (%)</a:t>
                      </a:r>
                      <a:endParaRPr lang="en-US" sz="1100" b="1" i="0" u="none" strike="noStrike" dirty="0">
                        <a:solidFill>
                          <a:schemeClr val="tx1">
                            <a:lumMod val="50000"/>
                            <a:lumOff val="50000"/>
                          </a:schemeClr>
                        </a:solidFill>
                        <a:effectLst/>
                        <a:latin typeface="Calibri" panose="020F0502020204030204" pitchFamily="34" charset="0"/>
                      </a:endParaRPr>
                    </a:p>
                  </a:txBody>
                  <a:tcPr marL="2562" marR="2562" marT="2562" marB="0" anchor="ctr"/>
                </a:tc>
                <a:tc>
                  <a:txBody>
                    <a:bodyPr/>
                    <a:lstStyle/>
                    <a:p>
                      <a:pPr algn="ctr" fontAlgn="b"/>
                      <a:r>
                        <a:rPr lang="tr-TR" sz="1100" b="1" i="0" u="none" strike="noStrike" dirty="0" err="1">
                          <a:solidFill>
                            <a:schemeClr val="tx1">
                              <a:lumMod val="50000"/>
                              <a:lumOff val="50000"/>
                            </a:schemeClr>
                          </a:solidFill>
                          <a:effectLst/>
                          <a:latin typeface="Calibri" panose="020F0502020204030204" pitchFamily="34" charset="0"/>
                        </a:rPr>
                        <a:t>Disagreed</a:t>
                      </a:r>
                      <a:r>
                        <a:rPr lang="tr-TR" sz="1100" b="1" i="0" u="none" strike="noStrike" dirty="0">
                          <a:solidFill>
                            <a:schemeClr val="tx1">
                              <a:lumMod val="50000"/>
                              <a:lumOff val="50000"/>
                            </a:schemeClr>
                          </a:solidFill>
                          <a:effectLst/>
                          <a:latin typeface="Calibri" panose="020F0502020204030204" pitchFamily="34" charset="0"/>
                        </a:rPr>
                        <a:t> (%)</a:t>
                      </a:r>
                      <a:endParaRPr lang="en-US" sz="1100" b="1" i="0" u="none" strike="noStrike" dirty="0">
                        <a:solidFill>
                          <a:schemeClr val="tx1">
                            <a:lumMod val="50000"/>
                            <a:lumOff val="50000"/>
                          </a:schemeClr>
                        </a:solidFill>
                        <a:effectLst/>
                        <a:latin typeface="Calibri" panose="020F0502020204030204" pitchFamily="34" charset="0"/>
                      </a:endParaRPr>
                    </a:p>
                  </a:txBody>
                  <a:tcPr marL="2562" marR="2562" marT="2562" marB="0" anchor="ctr"/>
                </a:tc>
                <a:tc>
                  <a:txBody>
                    <a:bodyPr/>
                    <a:lstStyle/>
                    <a:p>
                      <a:pPr algn="ctr" fontAlgn="b"/>
                      <a:r>
                        <a:rPr lang="tr-TR" sz="1100" b="1" i="0" u="none" strike="noStrike" dirty="0" err="1">
                          <a:solidFill>
                            <a:schemeClr val="tx1">
                              <a:lumMod val="50000"/>
                              <a:lumOff val="50000"/>
                            </a:schemeClr>
                          </a:solidFill>
                          <a:effectLst/>
                          <a:latin typeface="Calibri" panose="020F0502020204030204" pitchFamily="34" charset="0"/>
                        </a:rPr>
                        <a:t>Undecided</a:t>
                      </a:r>
                      <a:r>
                        <a:rPr lang="tr-TR" sz="1100" b="1" i="0" u="none" strike="noStrike" dirty="0">
                          <a:solidFill>
                            <a:schemeClr val="tx1">
                              <a:lumMod val="50000"/>
                              <a:lumOff val="50000"/>
                            </a:schemeClr>
                          </a:solidFill>
                          <a:effectLst/>
                          <a:latin typeface="Calibri" panose="020F0502020204030204" pitchFamily="34" charset="0"/>
                        </a:rPr>
                        <a:t> (%)</a:t>
                      </a:r>
                      <a:endParaRPr lang="en-US" sz="1100" b="1" i="0" u="none" strike="noStrike" dirty="0">
                        <a:solidFill>
                          <a:schemeClr val="tx1">
                            <a:lumMod val="50000"/>
                            <a:lumOff val="50000"/>
                          </a:schemeClr>
                        </a:solidFill>
                        <a:effectLst/>
                        <a:latin typeface="Calibri" panose="020F0502020204030204" pitchFamily="34" charset="0"/>
                      </a:endParaRPr>
                    </a:p>
                  </a:txBody>
                  <a:tcPr marL="2562" marR="2562" marT="2562" marB="0" anchor="ctr"/>
                </a:tc>
                <a:tc>
                  <a:txBody>
                    <a:bodyPr/>
                    <a:lstStyle/>
                    <a:p>
                      <a:pPr algn="ctr" fontAlgn="b"/>
                      <a:r>
                        <a:rPr lang="tr-TR" sz="1100" b="1" i="0" u="none" strike="noStrike" dirty="0" err="1">
                          <a:solidFill>
                            <a:schemeClr val="tx1">
                              <a:lumMod val="50000"/>
                              <a:lumOff val="50000"/>
                            </a:schemeClr>
                          </a:solidFill>
                          <a:effectLst/>
                          <a:latin typeface="Calibri" panose="020F0502020204030204" pitchFamily="34" charset="0"/>
                        </a:rPr>
                        <a:t>Average</a:t>
                      </a:r>
                      <a:r>
                        <a:rPr lang="tr-TR" sz="1100" b="1" i="0" u="none" strike="noStrike" dirty="0">
                          <a:solidFill>
                            <a:schemeClr val="tx1">
                              <a:lumMod val="50000"/>
                              <a:lumOff val="50000"/>
                            </a:schemeClr>
                          </a:solidFill>
                          <a:effectLst/>
                          <a:latin typeface="Calibri" panose="020F0502020204030204" pitchFamily="34" charset="0"/>
                        </a:rPr>
                        <a:t>/5</a:t>
                      </a:r>
                      <a:endParaRPr lang="en-US" sz="1100" b="1" i="0" u="none" strike="noStrike" dirty="0">
                        <a:solidFill>
                          <a:schemeClr val="tx1">
                            <a:lumMod val="50000"/>
                            <a:lumOff val="50000"/>
                          </a:schemeClr>
                        </a:solidFill>
                        <a:effectLst/>
                        <a:latin typeface="Calibri" panose="020F0502020204030204" pitchFamily="34" charset="0"/>
                      </a:endParaRPr>
                    </a:p>
                  </a:txBody>
                  <a:tcPr marL="2562" marR="2562" marT="2562" marB="0" anchor="ct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tr-TR" sz="1100" b="1" i="0" u="none" strike="noStrike" dirty="0" err="1">
                          <a:solidFill>
                            <a:schemeClr val="tx1">
                              <a:lumMod val="50000"/>
                              <a:lumOff val="50000"/>
                            </a:schemeClr>
                          </a:solidFill>
                          <a:effectLst/>
                          <a:latin typeface="Calibri" panose="020F0502020204030204" pitchFamily="34" charset="0"/>
                        </a:rPr>
                        <a:t>Average</a:t>
                      </a:r>
                      <a:r>
                        <a:rPr lang="en-US" sz="1100" b="1" u="none" strike="noStrike" dirty="0">
                          <a:solidFill>
                            <a:schemeClr val="tx1">
                              <a:lumMod val="50000"/>
                              <a:lumOff val="50000"/>
                            </a:schemeClr>
                          </a:solidFill>
                          <a:effectLst/>
                        </a:rPr>
                        <a:t>/5</a:t>
                      </a:r>
                      <a:endParaRPr lang="en-US" sz="1100" b="1" i="0" u="none" strike="noStrike" dirty="0">
                        <a:solidFill>
                          <a:schemeClr val="tx1">
                            <a:lumMod val="50000"/>
                            <a:lumOff val="50000"/>
                          </a:schemeClr>
                        </a:solidFill>
                        <a:effectLst/>
                        <a:latin typeface="Calibri" panose="020F0502020204030204" pitchFamily="34" charset="0"/>
                      </a:endParaRPr>
                    </a:p>
                  </a:txBody>
                  <a:tcPr marL="2562" marR="2562" marT="2562" marB="0" anchor="ctr"/>
                </a:tc>
                <a:tc>
                  <a:txBody>
                    <a:bodyPr/>
                    <a:lstStyle/>
                    <a:p>
                      <a:pPr algn="ctr" fontAlgn="b"/>
                      <a:r>
                        <a:rPr lang="tr-TR" sz="1100" b="1" i="0" u="none" strike="noStrike" dirty="0" err="1">
                          <a:solidFill>
                            <a:schemeClr val="tx1">
                              <a:lumMod val="50000"/>
                              <a:lumOff val="50000"/>
                            </a:schemeClr>
                          </a:solidFill>
                          <a:effectLst/>
                          <a:latin typeface="Calibri" panose="020F0502020204030204" pitchFamily="34" charset="0"/>
                        </a:rPr>
                        <a:t>Average</a:t>
                      </a:r>
                      <a:r>
                        <a:rPr lang="en-US" sz="1100" b="1" u="none" strike="noStrike" dirty="0">
                          <a:solidFill>
                            <a:schemeClr val="tx1">
                              <a:lumMod val="50000"/>
                              <a:lumOff val="50000"/>
                            </a:schemeClr>
                          </a:solidFill>
                          <a:effectLst/>
                        </a:rPr>
                        <a:t>/5</a:t>
                      </a:r>
                      <a:endParaRPr lang="en-US" sz="1100" b="1" i="0" u="none" strike="noStrike" dirty="0">
                        <a:solidFill>
                          <a:schemeClr val="tx1">
                            <a:lumMod val="50000"/>
                            <a:lumOff val="50000"/>
                          </a:schemeClr>
                        </a:solidFill>
                        <a:effectLst/>
                        <a:latin typeface="Calibri" panose="020F0502020204030204" pitchFamily="34" charset="0"/>
                      </a:endParaRPr>
                    </a:p>
                  </a:txBody>
                  <a:tcPr marL="2562" marR="2562" marT="2562" marB="0" anchor="ctr"/>
                </a:tc>
                <a:extLst>
                  <a:ext uri="{0D108BD9-81ED-4DB2-BD59-A6C34878D82A}">
                    <a16:rowId xmlns:a16="http://schemas.microsoft.com/office/drawing/2014/main" val="387851321"/>
                  </a:ext>
                </a:extLst>
              </a:tr>
              <a:tr h="350870">
                <a:tc>
                  <a:txBody>
                    <a:bodyPr/>
                    <a:lstStyle/>
                    <a:p>
                      <a:pPr algn="l" fontAlgn="b"/>
                      <a:r>
                        <a:rPr lang="en-US" sz="1100" u="none" strike="noStrike" dirty="0">
                          <a:solidFill>
                            <a:schemeClr val="tx1">
                              <a:lumMod val="50000"/>
                              <a:lumOff val="50000"/>
                            </a:schemeClr>
                          </a:solidFill>
                          <a:effectLst/>
                        </a:rPr>
                        <a:t>I am generally satisfied with my life</a:t>
                      </a:r>
                      <a:endParaRPr lang="en-US" sz="1100" b="0" i="0" u="none" strike="noStrike" dirty="0">
                        <a:solidFill>
                          <a:schemeClr val="tx1">
                            <a:lumMod val="50000"/>
                            <a:lumOff val="50000"/>
                          </a:schemeClr>
                        </a:solidFill>
                        <a:effectLst/>
                        <a:latin typeface="Calibri" panose="020F0502020204030204" pitchFamily="34" charset="0"/>
                      </a:endParaRPr>
                    </a:p>
                  </a:txBody>
                  <a:tcPr marL="2562" marR="2562" marT="2562"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67,6</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13,1</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18,9</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3,6</a:t>
                      </a:r>
                    </a:p>
                  </a:txBody>
                  <a:tcPr marL="6350" marR="6350" marT="6350" marB="0" anchor="b"/>
                </a:tc>
                <a:tc>
                  <a:txBody>
                    <a:bodyPr/>
                    <a:lstStyle/>
                    <a:p>
                      <a:pPr algn="ctr" fontAlgn="b"/>
                      <a:r>
                        <a:rPr lang="en-US" sz="1100" u="sng" strike="noStrike" dirty="0">
                          <a:solidFill>
                            <a:schemeClr val="tx1">
                              <a:lumMod val="50000"/>
                              <a:lumOff val="50000"/>
                            </a:schemeClr>
                          </a:solidFill>
                          <a:effectLst/>
                        </a:rPr>
                        <a:t>2,7</a:t>
                      </a:r>
                      <a:endParaRPr lang="en-US" sz="1100" b="0" i="0" u="sng" strike="noStrike" dirty="0">
                        <a:solidFill>
                          <a:schemeClr val="tx1">
                            <a:lumMod val="50000"/>
                            <a:lumOff val="50000"/>
                          </a:schemeClr>
                        </a:solidFill>
                        <a:effectLst/>
                        <a:latin typeface="Coiny"/>
                      </a:endParaRPr>
                    </a:p>
                  </a:txBody>
                  <a:tcPr marL="2562" marR="2562" marT="2562" marB="0" anchor="b"/>
                </a:tc>
                <a:tc>
                  <a:txBody>
                    <a:bodyPr/>
                    <a:lstStyle/>
                    <a:p>
                      <a:pPr algn="ctr" fontAlgn="b"/>
                      <a:r>
                        <a:rPr lang="en-US" sz="1100" u="sng" strike="noStrike" dirty="0">
                          <a:solidFill>
                            <a:schemeClr val="tx1">
                              <a:lumMod val="50000"/>
                              <a:lumOff val="50000"/>
                            </a:schemeClr>
                          </a:solidFill>
                          <a:effectLst/>
                        </a:rPr>
                        <a:t>3,7</a:t>
                      </a:r>
                      <a:endParaRPr lang="en-US" sz="1100" b="0" i="0" u="sng" strike="noStrike" dirty="0">
                        <a:solidFill>
                          <a:schemeClr val="tx1">
                            <a:lumMod val="50000"/>
                            <a:lumOff val="50000"/>
                          </a:schemeClr>
                        </a:solidFill>
                        <a:effectLst/>
                        <a:latin typeface="Coiny"/>
                      </a:endParaRPr>
                    </a:p>
                  </a:txBody>
                  <a:tcPr marL="2562" marR="2562" marT="2562" marB="0" anchor="b"/>
                </a:tc>
                <a:extLst>
                  <a:ext uri="{0D108BD9-81ED-4DB2-BD59-A6C34878D82A}">
                    <a16:rowId xmlns:a16="http://schemas.microsoft.com/office/drawing/2014/main" val="3749002929"/>
                  </a:ext>
                </a:extLst>
              </a:tr>
              <a:tr h="350870">
                <a:tc>
                  <a:txBody>
                    <a:bodyPr/>
                    <a:lstStyle/>
                    <a:p>
                      <a:pPr algn="l" fontAlgn="b"/>
                      <a:r>
                        <a:rPr lang="en-US" sz="1100" u="none" strike="noStrike" dirty="0">
                          <a:solidFill>
                            <a:schemeClr val="tx1">
                              <a:lumMod val="50000"/>
                              <a:lumOff val="50000"/>
                            </a:schemeClr>
                          </a:solidFill>
                          <a:effectLst/>
                        </a:rPr>
                        <a:t>My concerns for the future have increased</a:t>
                      </a:r>
                      <a:endParaRPr lang="en-US" sz="1100" b="0" i="0" u="none" strike="noStrike" dirty="0">
                        <a:solidFill>
                          <a:schemeClr val="tx1">
                            <a:lumMod val="50000"/>
                            <a:lumOff val="50000"/>
                          </a:schemeClr>
                        </a:solidFill>
                        <a:effectLst/>
                        <a:latin typeface="Calibri" panose="020F0502020204030204" pitchFamily="34" charset="0"/>
                      </a:endParaRPr>
                    </a:p>
                  </a:txBody>
                  <a:tcPr marL="2562" marR="2562" marT="2562"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47,9</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18,4</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33,3</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3,4</a:t>
                      </a:r>
                    </a:p>
                  </a:txBody>
                  <a:tcPr marL="6350" marR="6350" marT="6350" marB="0" anchor="b"/>
                </a:tc>
                <a:tc>
                  <a:txBody>
                    <a:bodyPr/>
                    <a:lstStyle/>
                    <a:p>
                      <a:pPr algn="ctr" fontAlgn="b"/>
                      <a:r>
                        <a:rPr lang="en-US" sz="1100" u="sng" strike="noStrike" dirty="0">
                          <a:solidFill>
                            <a:schemeClr val="tx1">
                              <a:lumMod val="50000"/>
                              <a:lumOff val="50000"/>
                            </a:schemeClr>
                          </a:solidFill>
                          <a:effectLst/>
                        </a:rPr>
                        <a:t>3,8</a:t>
                      </a:r>
                      <a:endParaRPr lang="en-US" sz="1100" b="0" i="0" u="sng" strike="noStrike" dirty="0">
                        <a:solidFill>
                          <a:schemeClr val="tx1">
                            <a:lumMod val="50000"/>
                            <a:lumOff val="50000"/>
                          </a:schemeClr>
                        </a:solidFill>
                        <a:effectLst/>
                        <a:latin typeface="Coiny"/>
                      </a:endParaRPr>
                    </a:p>
                  </a:txBody>
                  <a:tcPr marL="2562" marR="2562" marT="2562" marB="0" anchor="b"/>
                </a:tc>
                <a:tc>
                  <a:txBody>
                    <a:bodyPr/>
                    <a:lstStyle/>
                    <a:p>
                      <a:pPr algn="ctr" fontAlgn="b"/>
                      <a:r>
                        <a:rPr lang="en-US" sz="1100" u="sng" strike="noStrike" dirty="0">
                          <a:solidFill>
                            <a:schemeClr val="tx1">
                              <a:lumMod val="50000"/>
                              <a:lumOff val="50000"/>
                            </a:schemeClr>
                          </a:solidFill>
                          <a:effectLst/>
                        </a:rPr>
                        <a:t>3,4</a:t>
                      </a:r>
                      <a:endParaRPr lang="en-US" sz="1100" b="0" i="0" u="sng" strike="noStrike" dirty="0">
                        <a:solidFill>
                          <a:schemeClr val="tx1">
                            <a:lumMod val="50000"/>
                            <a:lumOff val="50000"/>
                          </a:schemeClr>
                        </a:solidFill>
                        <a:effectLst/>
                        <a:latin typeface="Coiny"/>
                      </a:endParaRPr>
                    </a:p>
                  </a:txBody>
                  <a:tcPr marL="2562" marR="2562" marT="2562" marB="0" anchor="b"/>
                </a:tc>
                <a:extLst>
                  <a:ext uri="{0D108BD9-81ED-4DB2-BD59-A6C34878D82A}">
                    <a16:rowId xmlns:a16="http://schemas.microsoft.com/office/drawing/2014/main" val="2319709462"/>
                  </a:ext>
                </a:extLst>
              </a:tr>
              <a:tr h="488508">
                <a:tc>
                  <a:txBody>
                    <a:bodyPr/>
                    <a:lstStyle/>
                    <a:p>
                      <a:pPr algn="l" fontAlgn="b"/>
                      <a:r>
                        <a:rPr lang="en-US" sz="1100" u="none" strike="noStrike" dirty="0">
                          <a:solidFill>
                            <a:schemeClr val="tx1">
                              <a:lumMod val="50000"/>
                              <a:lumOff val="50000"/>
                            </a:schemeClr>
                          </a:solidFill>
                          <a:effectLst/>
                        </a:rPr>
                        <a:t>I became afraid of losing my loved ones</a:t>
                      </a:r>
                      <a:endParaRPr lang="en-US" sz="1100" b="0" i="0" u="none" strike="noStrike" dirty="0">
                        <a:solidFill>
                          <a:schemeClr val="tx1">
                            <a:lumMod val="50000"/>
                            <a:lumOff val="50000"/>
                          </a:schemeClr>
                        </a:solidFill>
                        <a:effectLst/>
                        <a:latin typeface="Calibri" panose="020F0502020204030204" pitchFamily="34" charset="0"/>
                      </a:endParaRPr>
                    </a:p>
                  </a:txBody>
                  <a:tcPr marL="2562" marR="2562" marT="2562"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48,5</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20,5</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29,8</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3,3</a:t>
                      </a:r>
                    </a:p>
                  </a:txBody>
                  <a:tcPr marL="6350" marR="6350" marT="6350" marB="0" anchor="b"/>
                </a:tc>
                <a:tc>
                  <a:txBody>
                    <a:bodyPr/>
                    <a:lstStyle/>
                    <a:p>
                      <a:pPr algn="ctr" fontAlgn="b"/>
                      <a:r>
                        <a:rPr lang="en-US" sz="1100" u="sng" strike="noStrike" dirty="0">
                          <a:solidFill>
                            <a:schemeClr val="tx1">
                              <a:lumMod val="50000"/>
                              <a:lumOff val="50000"/>
                            </a:schemeClr>
                          </a:solidFill>
                          <a:effectLst/>
                        </a:rPr>
                        <a:t>4,0</a:t>
                      </a:r>
                      <a:endParaRPr lang="en-US" sz="1100" b="0" i="0" u="sng" strike="noStrike" dirty="0">
                        <a:solidFill>
                          <a:schemeClr val="tx1">
                            <a:lumMod val="50000"/>
                            <a:lumOff val="50000"/>
                          </a:schemeClr>
                        </a:solidFill>
                        <a:effectLst/>
                        <a:latin typeface="Coiny"/>
                      </a:endParaRPr>
                    </a:p>
                  </a:txBody>
                  <a:tcPr marL="2562" marR="2562" marT="2562" marB="0" anchor="b"/>
                </a:tc>
                <a:tc>
                  <a:txBody>
                    <a:bodyPr/>
                    <a:lstStyle/>
                    <a:p>
                      <a:pPr algn="ctr" fontAlgn="b"/>
                      <a:r>
                        <a:rPr lang="en-US" sz="1100" u="sng" strike="noStrike" dirty="0">
                          <a:solidFill>
                            <a:schemeClr val="tx1">
                              <a:lumMod val="50000"/>
                              <a:lumOff val="50000"/>
                            </a:schemeClr>
                          </a:solidFill>
                          <a:effectLst/>
                        </a:rPr>
                        <a:t>3,3</a:t>
                      </a:r>
                      <a:endParaRPr lang="en-US" sz="1100" b="0" i="0" u="sng" strike="noStrike" dirty="0">
                        <a:solidFill>
                          <a:schemeClr val="tx1">
                            <a:lumMod val="50000"/>
                            <a:lumOff val="50000"/>
                          </a:schemeClr>
                        </a:solidFill>
                        <a:effectLst/>
                        <a:latin typeface="Coiny"/>
                      </a:endParaRPr>
                    </a:p>
                  </a:txBody>
                  <a:tcPr marL="2562" marR="2562" marT="2562" marB="0" anchor="b"/>
                </a:tc>
                <a:extLst>
                  <a:ext uri="{0D108BD9-81ED-4DB2-BD59-A6C34878D82A}">
                    <a16:rowId xmlns:a16="http://schemas.microsoft.com/office/drawing/2014/main" val="424962942"/>
                  </a:ext>
                </a:extLst>
              </a:tr>
              <a:tr h="350870">
                <a:tc>
                  <a:txBody>
                    <a:bodyPr/>
                    <a:lstStyle/>
                    <a:p>
                      <a:pPr algn="l" fontAlgn="b"/>
                      <a:r>
                        <a:rPr lang="en-US" sz="1100" u="none" strike="noStrike" dirty="0">
                          <a:solidFill>
                            <a:schemeClr val="tx1">
                              <a:lumMod val="50000"/>
                              <a:lumOff val="50000"/>
                            </a:schemeClr>
                          </a:solidFill>
                          <a:effectLst/>
                        </a:rPr>
                        <a:t>I have constant fear of earthquakes.</a:t>
                      </a:r>
                      <a:endParaRPr lang="en-US" sz="1100" b="0" i="0" u="none" strike="noStrike" dirty="0">
                        <a:solidFill>
                          <a:schemeClr val="tx1">
                            <a:lumMod val="50000"/>
                            <a:lumOff val="50000"/>
                          </a:schemeClr>
                        </a:solidFill>
                        <a:effectLst/>
                        <a:latin typeface="Calibri" panose="020F0502020204030204" pitchFamily="34" charset="0"/>
                      </a:endParaRPr>
                    </a:p>
                  </a:txBody>
                  <a:tcPr marL="2562" marR="2562" marT="2562"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43,4</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24,9</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31,1</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3,3</a:t>
                      </a:r>
                    </a:p>
                  </a:txBody>
                  <a:tcPr marL="6350" marR="6350" marT="6350" marB="0" anchor="b"/>
                </a:tc>
                <a:tc>
                  <a:txBody>
                    <a:bodyPr/>
                    <a:lstStyle/>
                    <a:p>
                      <a:pPr algn="ctr" fontAlgn="b"/>
                      <a:r>
                        <a:rPr lang="en-US" sz="1100" u="sng" strike="noStrike">
                          <a:solidFill>
                            <a:schemeClr val="tx1">
                              <a:lumMod val="50000"/>
                              <a:lumOff val="50000"/>
                            </a:schemeClr>
                          </a:solidFill>
                          <a:effectLst/>
                        </a:rPr>
                        <a:t>3,9</a:t>
                      </a:r>
                      <a:endParaRPr lang="en-US" sz="1100" b="0" i="0" u="sng" strike="noStrike">
                        <a:solidFill>
                          <a:schemeClr val="tx1">
                            <a:lumMod val="50000"/>
                            <a:lumOff val="50000"/>
                          </a:schemeClr>
                        </a:solidFill>
                        <a:effectLst/>
                        <a:latin typeface="Coiny"/>
                      </a:endParaRPr>
                    </a:p>
                  </a:txBody>
                  <a:tcPr marL="2562" marR="2562" marT="2562" marB="0" anchor="b"/>
                </a:tc>
                <a:tc>
                  <a:txBody>
                    <a:bodyPr/>
                    <a:lstStyle/>
                    <a:p>
                      <a:pPr algn="ctr" fontAlgn="b"/>
                      <a:r>
                        <a:rPr lang="en-US" sz="1100" u="sng" strike="noStrike" dirty="0">
                          <a:solidFill>
                            <a:schemeClr val="tx1">
                              <a:lumMod val="50000"/>
                              <a:lumOff val="50000"/>
                            </a:schemeClr>
                          </a:solidFill>
                          <a:effectLst/>
                        </a:rPr>
                        <a:t>3,2</a:t>
                      </a:r>
                      <a:endParaRPr lang="en-US" sz="1100" b="0" i="0" u="sng" strike="noStrike" dirty="0">
                        <a:solidFill>
                          <a:schemeClr val="tx1">
                            <a:lumMod val="50000"/>
                            <a:lumOff val="50000"/>
                          </a:schemeClr>
                        </a:solidFill>
                        <a:effectLst/>
                        <a:latin typeface="Coiny"/>
                      </a:endParaRPr>
                    </a:p>
                  </a:txBody>
                  <a:tcPr marL="2562" marR="2562" marT="2562" marB="0" anchor="b"/>
                </a:tc>
                <a:extLst>
                  <a:ext uri="{0D108BD9-81ED-4DB2-BD59-A6C34878D82A}">
                    <a16:rowId xmlns:a16="http://schemas.microsoft.com/office/drawing/2014/main" val="3984393473"/>
                  </a:ext>
                </a:extLst>
              </a:tr>
              <a:tr h="350870">
                <a:tc>
                  <a:txBody>
                    <a:bodyPr/>
                    <a:lstStyle/>
                    <a:p>
                      <a:pPr algn="l" fontAlgn="b"/>
                      <a:r>
                        <a:rPr lang="en-US" sz="1100" u="none" strike="noStrike" dirty="0">
                          <a:solidFill>
                            <a:schemeClr val="tx1">
                              <a:lumMod val="50000"/>
                              <a:lumOff val="50000"/>
                            </a:schemeClr>
                          </a:solidFill>
                          <a:effectLst/>
                        </a:rPr>
                        <a:t>My sleep quality has deteriorated</a:t>
                      </a:r>
                      <a:endParaRPr lang="en-US" sz="1100" b="0" i="0" u="none" strike="noStrike" dirty="0">
                        <a:solidFill>
                          <a:schemeClr val="tx1">
                            <a:lumMod val="50000"/>
                            <a:lumOff val="50000"/>
                          </a:schemeClr>
                        </a:solidFill>
                        <a:effectLst/>
                        <a:latin typeface="Calibri" panose="020F0502020204030204" pitchFamily="34" charset="0"/>
                      </a:endParaRPr>
                    </a:p>
                  </a:txBody>
                  <a:tcPr marL="2562" marR="2562" marT="2562"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41,1</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29,6</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28,8</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3,2</a:t>
                      </a:r>
                    </a:p>
                  </a:txBody>
                  <a:tcPr marL="6350" marR="6350" marT="6350" marB="0" anchor="b"/>
                </a:tc>
                <a:tc>
                  <a:txBody>
                    <a:bodyPr/>
                    <a:lstStyle/>
                    <a:p>
                      <a:pPr algn="ctr" fontAlgn="b"/>
                      <a:r>
                        <a:rPr lang="en-US" sz="1100" u="sng" strike="noStrike" dirty="0">
                          <a:solidFill>
                            <a:schemeClr val="tx1">
                              <a:lumMod val="50000"/>
                              <a:lumOff val="50000"/>
                            </a:schemeClr>
                          </a:solidFill>
                          <a:effectLst/>
                        </a:rPr>
                        <a:t>3,7</a:t>
                      </a:r>
                      <a:endParaRPr lang="en-US" sz="1100" b="0" i="0" u="sng" strike="noStrike" dirty="0">
                        <a:solidFill>
                          <a:schemeClr val="tx1">
                            <a:lumMod val="50000"/>
                            <a:lumOff val="50000"/>
                          </a:schemeClr>
                        </a:solidFill>
                        <a:effectLst/>
                        <a:latin typeface="Coiny"/>
                      </a:endParaRPr>
                    </a:p>
                  </a:txBody>
                  <a:tcPr marL="2562" marR="2562" marT="2562" marB="0" anchor="b"/>
                </a:tc>
                <a:tc>
                  <a:txBody>
                    <a:bodyPr/>
                    <a:lstStyle/>
                    <a:p>
                      <a:pPr algn="ctr" fontAlgn="b"/>
                      <a:r>
                        <a:rPr lang="en-US" sz="1100" u="sng" strike="noStrike">
                          <a:solidFill>
                            <a:schemeClr val="tx1">
                              <a:lumMod val="50000"/>
                              <a:lumOff val="50000"/>
                            </a:schemeClr>
                          </a:solidFill>
                          <a:effectLst/>
                        </a:rPr>
                        <a:t>3,2</a:t>
                      </a:r>
                      <a:endParaRPr lang="en-US" sz="1100" b="0" i="0" u="sng" strike="noStrike">
                        <a:solidFill>
                          <a:schemeClr val="tx1">
                            <a:lumMod val="50000"/>
                            <a:lumOff val="50000"/>
                          </a:schemeClr>
                        </a:solidFill>
                        <a:effectLst/>
                        <a:latin typeface="Coiny"/>
                      </a:endParaRPr>
                    </a:p>
                  </a:txBody>
                  <a:tcPr marL="2562" marR="2562" marT="2562" marB="0" anchor="b"/>
                </a:tc>
                <a:extLst>
                  <a:ext uri="{0D108BD9-81ED-4DB2-BD59-A6C34878D82A}">
                    <a16:rowId xmlns:a16="http://schemas.microsoft.com/office/drawing/2014/main" val="3449451792"/>
                  </a:ext>
                </a:extLst>
              </a:tr>
              <a:tr h="341730">
                <a:tc>
                  <a:txBody>
                    <a:bodyPr/>
                    <a:lstStyle/>
                    <a:p>
                      <a:pPr algn="l" fontAlgn="b"/>
                      <a:r>
                        <a:rPr lang="en-US" sz="1100" u="none" strike="noStrike" dirty="0">
                          <a:solidFill>
                            <a:schemeClr val="tx1">
                              <a:lumMod val="50000"/>
                              <a:lumOff val="50000"/>
                            </a:schemeClr>
                          </a:solidFill>
                          <a:effectLst/>
                        </a:rPr>
                        <a:t>I am constantly feeling tired</a:t>
                      </a:r>
                      <a:endParaRPr lang="en-US" sz="1100" b="0" i="0" u="none" strike="noStrike" dirty="0">
                        <a:solidFill>
                          <a:schemeClr val="tx1">
                            <a:lumMod val="50000"/>
                            <a:lumOff val="50000"/>
                          </a:schemeClr>
                        </a:solidFill>
                        <a:effectLst/>
                        <a:latin typeface="Calibri" panose="020F0502020204030204" pitchFamily="34" charset="0"/>
                      </a:endParaRPr>
                    </a:p>
                  </a:txBody>
                  <a:tcPr marL="2562" marR="2562" marT="2562"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37,5</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37,9</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24,0</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3,1</a:t>
                      </a:r>
                    </a:p>
                  </a:txBody>
                  <a:tcPr marL="6350" marR="6350" marT="6350" marB="0" anchor="b"/>
                </a:tc>
                <a:tc>
                  <a:txBody>
                    <a:bodyPr/>
                    <a:lstStyle/>
                    <a:p>
                      <a:pPr algn="ctr" fontAlgn="b"/>
                      <a:r>
                        <a:rPr lang="en-US" sz="1100" u="sng" strike="noStrike" dirty="0">
                          <a:solidFill>
                            <a:schemeClr val="tx1">
                              <a:lumMod val="50000"/>
                              <a:lumOff val="50000"/>
                            </a:schemeClr>
                          </a:solidFill>
                          <a:effectLst/>
                        </a:rPr>
                        <a:t>3,5</a:t>
                      </a:r>
                      <a:endParaRPr lang="en-US" sz="1100" b="0" i="0" u="sng" strike="noStrike" dirty="0">
                        <a:solidFill>
                          <a:schemeClr val="tx1">
                            <a:lumMod val="50000"/>
                            <a:lumOff val="50000"/>
                          </a:schemeClr>
                        </a:solidFill>
                        <a:effectLst/>
                        <a:latin typeface="Coiny"/>
                      </a:endParaRPr>
                    </a:p>
                  </a:txBody>
                  <a:tcPr marL="2562" marR="2562" marT="2562" marB="0" anchor="b"/>
                </a:tc>
                <a:tc>
                  <a:txBody>
                    <a:bodyPr/>
                    <a:lstStyle/>
                    <a:p>
                      <a:pPr algn="ctr" fontAlgn="b"/>
                      <a:r>
                        <a:rPr lang="en-US" sz="1100" u="sng" strike="noStrike" dirty="0">
                          <a:solidFill>
                            <a:schemeClr val="tx1">
                              <a:lumMod val="50000"/>
                              <a:lumOff val="50000"/>
                            </a:schemeClr>
                          </a:solidFill>
                          <a:effectLst/>
                        </a:rPr>
                        <a:t>3,1</a:t>
                      </a:r>
                      <a:endParaRPr lang="en-US" sz="1100" b="0" i="0" u="sng" strike="noStrike" dirty="0">
                        <a:solidFill>
                          <a:schemeClr val="tx1">
                            <a:lumMod val="50000"/>
                            <a:lumOff val="50000"/>
                          </a:schemeClr>
                        </a:solidFill>
                        <a:effectLst/>
                        <a:latin typeface="Coiny"/>
                      </a:endParaRPr>
                    </a:p>
                  </a:txBody>
                  <a:tcPr marL="2562" marR="2562" marT="2562" marB="0" anchor="b"/>
                </a:tc>
                <a:extLst>
                  <a:ext uri="{0D108BD9-81ED-4DB2-BD59-A6C34878D82A}">
                    <a16:rowId xmlns:a16="http://schemas.microsoft.com/office/drawing/2014/main" val="599201687"/>
                  </a:ext>
                </a:extLst>
              </a:tr>
              <a:tr h="237260">
                <a:tc>
                  <a:txBody>
                    <a:bodyPr/>
                    <a:lstStyle/>
                    <a:p>
                      <a:pPr algn="l" fontAlgn="b"/>
                      <a:r>
                        <a:rPr lang="en-US" sz="1100" u="none" strike="noStrike" dirty="0">
                          <a:solidFill>
                            <a:schemeClr val="tx1">
                              <a:lumMod val="50000"/>
                              <a:lumOff val="50000"/>
                            </a:schemeClr>
                          </a:solidFill>
                          <a:effectLst/>
                        </a:rPr>
                        <a:t>My fear of death increased</a:t>
                      </a:r>
                      <a:endParaRPr lang="en-US" sz="1100" b="0" i="0" u="none" strike="noStrike" dirty="0">
                        <a:solidFill>
                          <a:schemeClr val="tx1">
                            <a:lumMod val="50000"/>
                            <a:lumOff val="50000"/>
                          </a:schemeClr>
                        </a:solidFill>
                        <a:effectLst/>
                        <a:latin typeface="Calibri" panose="020F0502020204030204" pitchFamily="34" charset="0"/>
                      </a:endParaRPr>
                    </a:p>
                  </a:txBody>
                  <a:tcPr marL="2562" marR="2562" marT="2562"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38,4</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29,5</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31,4</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3,1</a:t>
                      </a:r>
                    </a:p>
                  </a:txBody>
                  <a:tcPr marL="6350" marR="6350" marT="6350" marB="0" anchor="b"/>
                </a:tc>
                <a:tc>
                  <a:txBody>
                    <a:bodyPr/>
                    <a:lstStyle/>
                    <a:p>
                      <a:pPr algn="ctr" fontAlgn="b"/>
                      <a:r>
                        <a:rPr lang="en-US" sz="1100" u="sng" strike="noStrike" dirty="0">
                          <a:solidFill>
                            <a:schemeClr val="tx1">
                              <a:lumMod val="50000"/>
                              <a:lumOff val="50000"/>
                            </a:schemeClr>
                          </a:solidFill>
                          <a:effectLst/>
                        </a:rPr>
                        <a:t>3,6</a:t>
                      </a:r>
                      <a:endParaRPr lang="en-US" sz="1100" b="0" i="0" u="sng" strike="noStrike" dirty="0">
                        <a:solidFill>
                          <a:schemeClr val="tx1">
                            <a:lumMod val="50000"/>
                            <a:lumOff val="50000"/>
                          </a:schemeClr>
                        </a:solidFill>
                        <a:effectLst/>
                        <a:latin typeface="Coiny"/>
                      </a:endParaRPr>
                    </a:p>
                  </a:txBody>
                  <a:tcPr marL="2562" marR="2562" marT="2562" marB="0" anchor="b"/>
                </a:tc>
                <a:tc>
                  <a:txBody>
                    <a:bodyPr/>
                    <a:lstStyle/>
                    <a:p>
                      <a:pPr algn="ctr" fontAlgn="b"/>
                      <a:r>
                        <a:rPr lang="en-US" sz="1100" u="sng" strike="noStrike" dirty="0">
                          <a:solidFill>
                            <a:schemeClr val="tx1">
                              <a:lumMod val="50000"/>
                              <a:lumOff val="50000"/>
                            </a:schemeClr>
                          </a:solidFill>
                          <a:effectLst/>
                        </a:rPr>
                        <a:t>3,0</a:t>
                      </a:r>
                      <a:endParaRPr lang="en-US" sz="1100" b="0" i="0" u="sng" strike="noStrike" dirty="0">
                        <a:solidFill>
                          <a:schemeClr val="tx1">
                            <a:lumMod val="50000"/>
                            <a:lumOff val="50000"/>
                          </a:schemeClr>
                        </a:solidFill>
                        <a:effectLst/>
                        <a:latin typeface="Coiny"/>
                      </a:endParaRPr>
                    </a:p>
                  </a:txBody>
                  <a:tcPr marL="2562" marR="2562" marT="2562" marB="0" anchor="b"/>
                </a:tc>
                <a:extLst>
                  <a:ext uri="{0D108BD9-81ED-4DB2-BD59-A6C34878D82A}">
                    <a16:rowId xmlns:a16="http://schemas.microsoft.com/office/drawing/2014/main" val="278538754"/>
                  </a:ext>
                </a:extLst>
              </a:tr>
              <a:tr h="488508">
                <a:tc>
                  <a:txBody>
                    <a:bodyPr/>
                    <a:lstStyle/>
                    <a:p>
                      <a:pPr algn="l" fontAlgn="b"/>
                      <a:r>
                        <a:rPr lang="en-US" sz="1100" u="none" strike="noStrike" dirty="0">
                          <a:solidFill>
                            <a:schemeClr val="tx1">
                              <a:lumMod val="50000"/>
                              <a:lumOff val="50000"/>
                            </a:schemeClr>
                          </a:solidFill>
                          <a:effectLst/>
                        </a:rPr>
                        <a:t>I became angry/irritable quickly</a:t>
                      </a:r>
                      <a:endParaRPr lang="en-US" sz="1100" b="0" i="0" u="none" strike="noStrike" dirty="0">
                        <a:solidFill>
                          <a:schemeClr val="tx1">
                            <a:lumMod val="50000"/>
                            <a:lumOff val="50000"/>
                          </a:schemeClr>
                        </a:solidFill>
                        <a:effectLst/>
                        <a:latin typeface="Calibri" panose="020F0502020204030204" pitchFamily="34" charset="0"/>
                      </a:endParaRPr>
                    </a:p>
                  </a:txBody>
                  <a:tcPr marL="2562" marR="2562" marT="2562"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37,8</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36,9</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25,3</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3,0</a:t>
                      </a:r>
                    </a:p>
                  </a:txBody>
                  <a:tcPr marL="6350" marR="6350" marT="6350" marB="0" anchor="b"/>
                </a:tc>
                <a:tc>
                  <a:txBody>
                    <a:bodyPr/>
                    <a:lstStyle/>
                    <a:p>
                      <a:pPr algn="ctr" fontAlgn="b"/>
                      <a:r>
                        <a:rPr lang="en-US" sz="1100" u="sng" strike="noStrike" dirty="0">
                          <a:solidFill>
                            <a:schemeClr val="tx1">
                              <a:lumMod val="50000"/>
                              <a:lumOff val="50000"/>
                            </a:schemeClr>
                          </a:solidFill>
                          <a:effectLst/>
                        </a:rPr>
                        <a:t>3,9</a:t>
                      </a:r>
                      <a:endParaRPr lang="en-US" sz="1100" b="0" i="0" u="sng" strike="noStrike" dirty="0">
                        <a:solidFill>
                          <a:schemeClr val="tx1">
                            <a:lumMod val="50000"/>
                            <a:lumOff val="50000"/>
                          </a:schemeClr>
                        </a:solidFill>
                        <a:effectLst/>
                        <a:latin typeface="Coiny"/>
                      </a:endParaRPr>
                    </a:p>
                  </a:txBody>
                  <a:tcPr marL="2562" marR="2562" marT="2562" marB="0" anchor="b"/>
                </a:tc>
                <a:tc>
                  <a:txBody>
                    <a:bodyPr/>
                    <a:lstStyle/>
                    <a:p>
                      <a:pPr algn="ctr" fontAlgn="b"/>
                      <a:r>
                        <a:rPr lang="en-US" sz="1100" u="sng" strike="noStrike" dirty="0">
                          <a:solidFill>
                            <a:schemeClr val="tx1">
                              <a:lumMod val="50000"/>
                              <a:lumOff val="50000"/>
                            </a:schemeClr>
                          </a:solidFill>
                          <a:effectLst/>
                        </a:rPr>
                        <a:t>3,0</a:t>
                      </a:r>
                      <a:endParaRPr lang="en-US" sz="1100" b="0" i="0" u="sng" strike="noStrike" dirty="0">
                        <a:solidFill>
                          <a:schemeClr val="tx1">
                            <a:lumMod val="50000"/>
                            <a:lumOff val="50000"/>
                          </a:schemeClr>
                        </a:solidFill>
                        <a:effectLst/>
                        <a:latin typeface="Coiny"/>
                      </a:endParaRPr>
                    </a:p>
                  </a:txBody>
                  <a:tcPr marL="2562" marR="2562" marT="2562" marB="0" anchor="b"/>
                </a:tc>
                <a:extLst>
                  <a:ext uri="{0D108BD9-81ED-4DB2-BD59-A6C34878D82A}">
                    <a16:rowId xmlns:a16="http://schemas.microsoft.com/office/drawing/2014/main" val="2986062706"/>
                  </a:ext>
                </a:extLst>
              </a:tr>
              <a:tr h="350870">
                <a:tc>
                  <a:txBody>
                    <a:bodyPr/>
                    <a:lstStyle/>
                    <a:p>
                      <a:pPr algn="l" fontAlgn="b"/>
                      <a:r>
                        <a:rPr lang="en-US" sz="1100" u="none" strike="noStrike" dirty="0">
                          <a:solidFill>
                            <a:schemeClr val="tx1">
                              <a:lumMod val="50000"/>
                              <a:lumOff val="50000"/>
                            </a:schemeClr>
                          </a:solidFill>
                          <a:effectLst/>
                        </a:rPr>
                        <a:t>I have difficulty doing daily chores</a:t>
                      </a:r>
                      <a:endParaRPr lang="en-US" sz="1100" b="0" i="0" u="none" strike="noStrike" dirty="0">
                        <a:solidFill>
                          <a:schemeClr val="tx1">
                            <a:lumMod val="50000"/>
                            <a:lumOff val="50000"/>
                          </a:schemeClr>
                        </a:solidFill>
                        <a:effectLst/>
                        <a:latin typeface="Calibri" panose="020F0502020204030204" pitchFamily="34" charset="0"/>
                      </a:endParaRPr>
                    </a:p>
                  </a:txBody>
                  <a:tcPr marL="2562" marR="2562" marT="2562"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33,4</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43,6</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23,0</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2,9</a:t>
                      </a:r>
                    </a:p>
                  </a:txBody>
                  <a:tcPr marL="6350" marR="6350" marT="6350" marB="0" anchor="b"/>
                </a:tc>
                <a:tc>
                  <a:txBody>
                    <a:bodyPr/>
                    <a:lstStyle/>
                    <a:p>
                      <a:pPr algn="ctr" fontAlgn="b"/>
                      <a:r>
                        <a:rPr lang="en-US" sz="1100" u="sng" strike="noStrike" dirty="0">
                          <a:solidFill>
                            <a:schemeClr val="tx1">
                              <a:lumMod val="50000"/>
                              <a:lumOff val="50000"/>
                            </a:schemeClr>
                          </a:solidFill>
                          <a:effectLst/>
                        </a:rPr>
                        <a:t>3,4</a:t>
                      </a:r>
                      <a:endParaRPr lang="en-US" sz="1100" b="0" i="0" u="sng" strike="noStrike" dirty="0">
                        <a:solidFill>
                          <a:schemeClr val="tx1">
                            <a:lumMod val="50000"/>
                            <a:lumOff val="50000"/>
                          </a:schemeClr>
                        </a:solidFill>
                        <a:effectLst/>
                        <a:latin typeface="Coiny"/>
                      </a:endParaRPr>
                    </a:p>
                  </a:txBody>
                  <a:tcPr marL="2562" marR="2562" marT="2562" marB="0" anchor="b"/>
                </a:tc>
                <a:tc>
                  <a:txBody>
                    <a:bodyPr/>
                    <a:lstStyle/>
                    <a:p>
                      <a:pPr algn="ctr" fontAlgn="b"/>
                      <a:r>
                        <a:rPr lang="en-US" sz="1100" u="sng" strike="noStrike" dirty="0">
                          <a:solidFill>
                            <a:schemeClr val="tx1">
                              <a:lumMod val="50000"/>
                              <a:lumOff val="50000"/>
                            </a:schemeClr>
                          </a:solidFill>
                          <a:effectLst/>
                        </a:rPr>
                        <a:t>2,9</a:t>
                      </a:r>
                      <a:endParaRPr lang="en-US" sz="1100" b="0" i="0" u="sng" strike="noStrike" dirty="0">
                        <a:solidFill>
                          <a:schemeClr val="tx1">
                            <a:lumMod val="50000"/>
                            <a:lumOff val="50000"/>
                          </a:schemeClr>
                        </a:solidFill>
                        <a:effectLst/>
                        <a:latin typeface="Coiny"/>
                      </a:endParaRPr>
                    </a:p>
                  </a:txBody>
                  <a:tcPr marL="2562" marR="2562" marT="2562" marB="0" anchor="b"/>
                </a:tc>
                <a:extLst>
                  <a:ext uri="{0D108BD9-81ED-4DB2-BD59-A6C34878D82A}">
                    <a16:rowId xmlns:a16="http://schemas.microsoft.com/office/drawing/2014/main" val="2452077794"/>
                  </a:ext>
                </a:extLst>
              </a:tr>
              <a:tr h="511300">
                <a:tc>
                  <a:txBody>
                    <a:bodyPr/>
                    <a:lstStyle/>
                    <a:p>
                      <a:pPr algn="l" fontAlgn="b"/>
                      <a:r>
                        <a:rPr lang="en-US" sz="1100" u="none" strike="noStrike" dirty="0">
                          <a:solidFill>
                            <a:schemeClr val="tx1">
                              <a:lumMod val="50000"/>
                              <a:lumOff val="50000"/>
                            </a:schemeClr>
                          </a:solidFill>
                          <a:effectLst/>
                        </a:rPr>
                        <a:t>I began to lose my sense of control over my life</a:t>
                      </a:r>
                      <a:endParaRPr lang="en-US" sz="1100" b="0" i="0" u="none" strike="noStrike" dirty="0">
                        <a:solidFill>
                          <a:schemeClr val="tx1">
                            <a:lumMod val="50000"/>
                            <a:lumOff val="50000"/>
                          </a:schemeClr>
                        </a:solidFill>
                        <a:effectLst/>
                        <a:latin typeface="Calibri" panose="020F0502020204030204" pitchFamily="34" charset="0"/>
                      </a:endParaRPr>
                    </a:p>
                  </a:txBody>
                  <a:tcPr marL="2562" marR="2562" marT="2562"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30,0</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49,4</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20,5</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2,8</a:t>
                      </a:r>
                    </a:p>
                  </a:txBody>
                  <a:tcPr marL="6350" marR="6350" marT="6350" marB="0" anchor="b"/>
                </a:tc>
                <a:tc>
                  <a:txBody>
                    <a:bodyPr/>
                    <a:lstStyle/>
                    <a:p>
                      <a:pPr algn="ctr" fontAlgn="b"/>
                      <a:r>
                        <a:rPr lang="en-US" sz="1100" u="sng" strike="noStrike" dirty="0">
                          <a:solidFill>
                            <a:schemeClr val="tx1">
                              <a:lumMod val="50000"/>
                              <a:lumOff val="50000"/>
                            </a:schemeClr>
                          </a:solidFill>
                          <a:effectLst/>
                        </a:rPr>
                        <a:t>3,5</a:t>
                      </a:r>
                      <a:endParaRPr lang="en-US" sz="1100" b="0" i="0" u="sng" strike="noStrike" dirty="0">
                        <a:solidFill>
                          <a:schemeClr val="tx1">
                            <a:lumMod val="50000"/>
                            <a:lumOff val="50000"/>
                          </a:schemeClr>
                        </a:solidFill>
                        <a:effectLst/>
                        <a:latin typeface="Coiny"/>
                      </a:endParaRPr>
                    </a:p>
                  </a:txBody>
                  <a:tcPr marL="2562" marR="2562" marT="2562" marB="0" anchor="b"/>
                </a:tc>
                <a:tc>
                  <a:txBody>
                    <a:bodyPr/>
                    <a:lstStyle/>
                    <a:p>
                      <a:pPr algn="ctr" fontAlgn="b"/>
                      <a:r>
                        <a:rPr lang="en-US" sz="1100" u="sng" strike="noStrike" dirty="0">
                          <a:solidFill>
                            <a:schemeClr val="tx1">
                              <a:lumMod val="50000"/>
                              <a:lumOff val="50000"/>
                            </a:schemeClr>
                          </a:solidFill>
                          <a:effectLst/>
                        </a:rPr>
                        <a:t>2,8</a:t>
                      </a:r>
                      <a:endParaRPr lang="en-US" sz="1100" b="0" i="0" u="sng" strike="noStrike" dirty="0">
                        <a:solidFill>
                          <a:schemeClr val="tx1">
                            <a:lumMod val="50000"/>
                            <a:lumOff val="50000"/>
                          </a:schemeClr>
                        </a:solidFill>
                        <a:effectLst/>
                        <a:latin typeface="Coiny"/>
                      </a:endParaRPr>
                    </a:p>
                  </a:txBody>
                  <a:tcPr marL="2562" marR="2562" marT="2562" marB="0" anchor="b"/>
                </a:tc>
                <a:extLst>
                  <a:ext uri="{0D108BD9-81ED-4DB2-BD59-A6C34878D82A}">
                    <a16:rowId xmlns:a16="http://schemas.microsoft.com/office/drawing/2014/main" val="1163792327"/>
                  </a:ext>
                </a:extLst>
              </a:tr>
              <a:tr h="355065">
                <a:tc>
                  <a:txBody>
                    <a:bodyPr/>
                    <a:lstStyle/>
                    <a:p>
                      <a:pPr algn="l" fontAlgn="b"/>
                      <a:r>
                        <a:rPr lang="en-US" sz="1100" u="none" strike="noStrike" dirty="0" err="1">
                          <a:solidFill>
                            <a:schemeClr val="tx1">
                              <a:lumMod val="50000"/>
                              <a:lumOff val="50000"/>
                            </a:schemeClr>
                          </a:solidFill>
                          <a:effectLst/>
                        </a:rPr>
                        <a:t>i</a:t>
                      </a:r>
                      <a:r>
                        <a:rPr lang="en-US" sz="1100" u="none" strike="noStrike" dirty="0">
                          <a:solidFill>
                            <a:schemeClr val="tx1">
                              <a:lumMod val="50000"/>
                              <a:lumOff val="50000"/>
                            </a:schemeClr>
                          </a:solidFill>
                          <a:effectLst/>
                        </a:rPr>
                        <a:t> feel lonely</a:t>
                      </a:r>
                      <a:endParaRPr lang="en-US" sz="1100" b="0" i="0" u="none" strike="noStrike" dirty="0">
                        <a:solidFill>
                          <a:schemeClr val="tx1">
                            <a:lumMod val="50000"/>
                            <a:lumOff val="50000"/>
                          </a:schemeClr>
                        </a:solidFill>
                        <a:effectLst/>
                        <a:latin typeface="Calibri" panose="020F0502020204030204" pitchFamily="34" charset="0"/>
                      </a:endParaRPr>
                    </a:p>
                  </a:txBody>
                  <a:tcPr marL="2562" marR="2562" marT="2562"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27,9</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44,6</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27,5</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2,8</a:t>
                      </a:r>
                    </a:p>
                  </a:txBody>
                  <a:tcPr marL="6350" marR="6350" marT="6350" marB="0" anchor="b"/>
                </a:tc>
                <a:tc>
                  <a:txBody>
                    <a:bodyPr/>
                    <a:lstStyle/>
                    <a:p>
                      <a:pPr algn="ctr" fontAlgn="b"/>
                      <a:r>
                        <a:rPr lang="en-US" sz="1100" u="sng" strike="noStrike" dirty="0">
                          <a:solidFill>
                            <a:schemeClr val="tx1">
                              <a:lumMod val="50000"/>
                              <a:lumOff val="50000"/>
                            </a:schemeClr>
                          </a:solidFill>
                          <a:effectLst/>
                        </a:rPr>
                        <a:t>3,2</a:t>
                      </a:r>
                      <a:endParaRPr lang="en-US" sz="1100" b="0" i="0" u="sng" strike="noStrike" dirty="0">
                        <a:solidFill>
                          <a:schemeClr val="tx1">
                            <a:lumMod val="50000"/>
                            <a:lumOff val="50000"/>
                          </a:schemeClr>
                        </a:solidFill>
                        <a:effectLst/>
                        <a:latin typeface="Coiny"/>
                      </a:endParaRPr>
                    </a:p>
                  </a:txBody>
                  <a:tcPr marL="2562" marR="2562" marT="2562" marB="0" anchor="b"/>
                </a:tc>
                <a:tc>
                  <a:txBody>
                    <a:bodyPr/>
                    <a:lstStyle/>
                    <a:p>
                      <a:pPr algn="ctr" fontAlgn="b"/>
                      <a:r>
                        <a:rPr lang="en-US" sz="1100" u="sng" strike="noStrike" dirty="0">
                          <a:solidFill>
                            <a:schemeClr val="tx1">
                              <a:lumMod val="50000"/>
                              <a:lumOff val="50000"/>
                            </a:schemeClr>
                          </a:solidFill>
                          <a:effectLst/>
                        </a:rPr>
                        <a:t>2,7</a:t>
                      </a:r>
                      <a:endParaRPr lang="en-US" sz="1100" b="0" i="0" u="sng" strike="noStrike" dirty="0">
                        <a:solidFill>
                          <a:schemeClr val="tx1">
                            <a:lumMod val="50000"/>
                            <a:lumOff val="50000"/>
                          </a:schemeClr>
                        </a:solidFill>
                        <a:effectLst/>
                        <a:latin typeface="Coiny"/>
                      </a:endParaRPr>
                    </a:p>
                  </a:txBody>
                  <a:tcPr marL="2562" marR="2562" marT="2562" marB="0" anchor="b"/>
                </a:tc>
                <a:extLst>
                  <a:ext uri="{0D108BD9-81ED-4DB2-BD59-A6C34878D82A}">
                    <a16:rowId xmlns:a16="http://schemas.microsoft.com/office/drawing/2014/main" val="3641307905"/>
                  </a:ext>
                </a:extLst>
              </a:tr>
            </a:tbl>
          </a:graphicData>
        </a:graphic>
      </p:graphicFrame>
      <p:sp>
        <p:nvSpPr>
          <p:cNvPr id="7" name="Oval 6">
            <a:extLst>
              <a:ext uri="{FF2B5EF4-FFF2-40B4-BE49-F238E27FC236}">
                <a16:creationId xmlns:a16="http://schemas.microsoft.com/office/drawing/2014/main" id="{97317F44-61C8-3E71-4CC6-E588C10F612C}"/>
              </a:ext>
            </a:extLst>
          </p:cNvPr>
          <p:cNvSpPr/>
          <p:nvPr/>
        </p:nvSpPr>
        <p:spPr>
          <a:xfrm>
            <a:off x="10538484" y="2494043"/>
            <a:ext cx="437783"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DC18806-1AC5-DE85-C86B-5FCA0D0179D4}"/>
              </a:ext>
            </a:extLst>
          </p:cNvPr>
          <p:cNvSpPr/>
          <p:nvPr/>
        </p:nvSpPr>
        <p:spPr>
          <a:xfrm>
            <a:off x="8768788" y="2875868"/>
            <a:ext cx="457200" cy="152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414C0F7-A567-14B2-76CB-EEEE37145434}"/>
              </a:ext>
            </a:extLst>
          </p:cNvPr>
          <p:cNvSpPr/>
          <p:nvPr/>
        </p:nvSpPr>
        <p:spPr>
          <a:xfrm>
            <a:off x="8789126" y="3374374"/>
            <a:ext cx="457200" cy="152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E5AEF75-A9B1-6227-4E3D-AC72833A8714}"/>
              </a:ext>
            </a:extLst>
          </p:cNvPr>
          <p:cNvSpPr/>
          <p:nvPr/>
        </p:nvSpPr>
        <p:spPr>
          <a:xfrm>
            <a:off x="8768788" y="3720778"/>
            <a:ext cx="457200" cy="152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6394FDE-065D-045D-B43C-27D5189D77A0}"/>
              </a:ext>
            </a:extLst>
          </p:cNvPr>
          <p:cNvSpPr/>
          <p:nvPr/>
        </p:nvSpPr>
        <p:spPr>
          <a:xfrm>
            <a:off x="8768788" y="4065174"/>
            <a:ext cx="457200" cy="152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45896DE-9B82-D64A-EEA3-9313D35A806B}"/>
              </a:ext>
            </a:extLst>
          </p:cNvPr>
          <p:cNvSpPr/>
          <p:nvPr/>
        </p:nvSpPr>
        <p:spPr>
          <a:xfrm>
            <a:off x="8778240" y="4400503"/>
            <a:ext cx="441545" cy="19455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B7DE42B-35FD-6463-1537-AC9FB62D3266}"/>
              </a:ext>
            </a:extLst>
          </p:cNvPr>
          <p:cNvSpPr/>
          <p:nvPr/>
        </p:nvSpPr>
        <p:spPr>
          <a:xfrm>
            <a:off x="8789126" y="4635312"/>
            <a:ext cx="457200" cy="152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5A1768C-4AB4-9DE8-6838-95F1C3D2956D}"/>
              </a:ext>
            </a:extLst>
          </p:cNvPr>
          <p:cNvSpPr/>
          <p:nvPr/>
        </p:nvSpPr>
        <p:spPr>
          <a:xfrm>
            <a:off x="8768788" y="5153766"/>
            <a:ext cx="457200" cy="152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4F52465-22F2-14AA-8BEF-457335F14277}"/>
              </a:ext>
            </a:extLst>
          </p:cNvPr>
          <p:cNvSpPr/>
          <p:nvPr/>
        </p:nvSpPr>
        <p:spPr>
          <a:xfrm>
            <a:off x="8768788" y="5513391"/>
            <a:ext cx="457200" cy="152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A6FC79D-E4F6-E41B-BAAC-B1A3D55ABDEC}"/>
              </a:ext>
            </a:extLst>
          </p:cNvPr>
          <p:cNvSpPr/>
          <p:nvPr/>
        </p:nvSpPr>
        <p:spPr>
          <a:xfrm>
            <a:off x="8789126" y="6020341"/>
            <a:ext cx="457200" cy="152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89382BE-6BD0-861D-CEB6-3669355F732F}"/>
              </a:ext>
            </a:extLst>
          </p:cNvPr>
          <p:cNvSpPr/>
          <p:nvPr/>
        </p:nvSpPr>
        <p:spPr>
          <a:xfrm>
            <a:off x="8768788" y="6349486"/>
            <a:ext cx="457200" cy="152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bject 13">
            <a:extLst>
              <a:ext uri="{FF2B5EF4-FFF2-40B4-BE49-F238E27FC236}">
                <a16:creationId xmlns:a16="http://schemas.microsoft.com/office/drawing/2014/main" id="{BB5BC3B6-BEEE-607E-3EFC-7887D32A6C9A}"/>
              </a:ext>
            </a:extLst>
          </p:cNvPr>
          <p:cNvSpPr/>
          <p:nvPr/>
        </p:nvSpPr>
        <p:spPr>
          <a:xfrm>
            <a:off x="9982200" y="152400"/>
            <a:ext cx="2018443" cy="751415"/>
          </a:xfrm>
          <a:prstGeom prst="rect">
            <a:avLst/>
          </a:prstGeom>
          <a:blipFill>
            <a:blip r:embed="rId3" cstate="print"/>
            <a:stretch>
              <a:fillRect/>
            </a:stretch>
          </a:blipFill>
        </p:spPr>
        <p:txBody>
          <a:bodyPr wrap="square" lIns="0" tIns="0" rIns="0" bIns="0" rtlCol="0"/>
          <a:lstStyle/>
          <a:p>
            <a:endParaRPr/>
          </a:p>
        </p:txBody>
      </p:sp>
      <p:sp>
        <p:nvSpPr>
          <p:cNvPr id="19" name="Slayt Numarası Yer Tutucusu 18">
            <a:extLst>
              <a:ext uri="{FF2B5EF4-FFF2-40B4-BE49-F238E27FC236}">
                <a16:creationId xmlns:a16="http://schemas.microsoft.com/office/drawing/2014/main" id="{E033446A-7956-B473-589E-30A7AC02CCF8}"/>
              </a:ext>
            </a:extLst>
          </p:cNvPr>
          <p:cNvSpPr>
            <a:spLocks noGrp="1"/>
          </p:cNvSpPr>
          <p:nvPr>
            <p:ph type="sldNum" sz="quarter" idx="7"/>
          </p:nvPr>
        </p:nvSpPr>
        <p:spPr/>
        <p:txBody>
          <a:bodyPr/>
          <a:lstStyle/>
          <a:p>
            <a:fld id="{B6F15528-21DE-4FAA-801E-634DDDAF4B2B}" type="slidenum">
              <a:rPr lang="en-US" smtClean="0"/>
              <a:t>16</a:t>
            </a:fld>
            <a:endParaRPr lang="en-US"/>
          </a:p>
        </p:txBody>
      </p:sp>
      <p:cxnSp>
        <p:nvCxnSpPr>
          <p:cNvPr id="21" name="Düz Bağlayıcı 20">
            <a:extLst>
              <a:ext uri="{FF2B5EF4-FFF2-40B4-BE49-F238E27FC236}">
                <a16:creationId xmlns:a16="http://schemas.microsoft.com/office/drawing/2014/main" id="{0FC3EB4F-F4CF-C0A8-E94B-CEBF59754886}"/>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230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3">
            <a:extLst>
              <a:ext uri="{FF2B5EF4-FFF2-40B4-BE49-F238E27FC236}">
                <a16:creationId xmlns:a16="http://schemas.microsoft.com/office/drawing/2014/main" id="{60CEEECB-DD40-2B39-A7BD-70275035A4A1}"/>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7" name="object 2">
            <a:extLst>
              <a:ext uri="{FF2B5EF4-FFF2-40B4-BE49-F238E27FC236}">
                <a16:creationId xmlns:a16="http://schemas.microsoft.com/office/drawing/2014/main" id="{0D7FA04B-0DEE-CE7A-E36E-69609EDAF38B}"/>
              </a:ext>
            </a:extLst>
          </p:cNvPr>
          <p:cNvSpPr txBox="1">
            <a:spLocks/>
          </p:cNvSpPr>
          <p:nvPr/>
        </p:nvSpPr>
        <p:spPr>
          <a:xfrm>
            <a:off x="2173097" y="2431291"/>
            <a:ext cx="7845806" cy="997709"/>
          </a:xfrm>
          <a:prstGeom prst="rect">
            <a:avLst/>
          </a:prstGeom>
        </p:spPr>
        <p:txBody>
          <a:bodyPr vert="horz" wrap="square" lIns="0" tIns="12700" rIns="0" bIns="0" rtlCol="0">
            <a:spAutoFit/>
          </a:bodyPr>
          <a:lstStyle>
            <a:lvl1pPr>
              <a:defRPr sz="2000" b="1" i="0">
                <a:solidFill>
                  <a:srgbClr val="001F5F"/>
                </a:solidFill>
                <a:latin typeface="Carlito"/>
                <a:ea typeface="+mj-ea"/>
                <a:cs typeface="Carlito"/>
              </a:defRPr>
            </a:lvl1pPr>
          </a:lstStyle>
          <a:p>
            <a:pPr marL="12700" algn="ctr">
              <a:spcBef>
                <a:spcPts val="100"/>
              </a:spcBef>
            </a:pPr>
            <a:r>
              <a:rPr lang="tr-TR" sz="4000" kern="0" dirty="0">
                <a:solidFill>
                  <a:srgbClr val="0070C0"/>
                </a:solidFill>
              </a:rPr>
              <a:t>FINDINGS</a:t>
            </a:r>
            <a:br>
              <a:rPr lang="tr-TR" sz="4000" kern="0" dirty="0">
                <a:solidFill>
                  <a:srgbClr val="0070C0"/>
                </a:solidFill>
              </a:rPr>
            </a:br>
            <a:r>
              <a:rPr lang="tr-TR" sz="2400" dirty="0" err="1">
                <a:solidFill>
                  <a:srgbClr val="0070C0"/>
                </a:solidFill>
              </a:rPr>
              <a:t>Perceptions</a:t>
            </a:r>
            <a:r>
              <a:rPr lang="tr-TR" sz="2400" dirty="0">
                <a:solidFill>
                  <a:srgbClr val="0070C0"/>
                </a:solidFill>
              </a:rPr>
              <a:t> </a:t>
            </a:r>
            <a:r>
              <a:rPr lang="tr-TR" sz="2400" dirty="0" err="1">
                <a:solidFill>
                  <a:srgbClr val="0070C0"/>
                </a:solidFill>
              </a:rPr>
              <a:t>Towards</a:t>
            </a:r>
            <a:r>
              <a:rPr lang="tr-TR" sz="2400" dirty="0">
                <a:solidFill>
                  <a:srgbClr val="0070C0"/>
                </a:solidFill>
              </a:rPr>
              <a:t> </a:t>
            </a:r>
            <a:r>
              <a:rPr lang="tr-TR" sz="2400" dirty="0" err="1">
                <a:solidFill>
                  <a:srgbClr val="0070C0"/>
                </a:solidFill>
              </a:rPr>
              <a:t>Earthquake</a:t>
            </a:r>
            <a:endParaRPr lang="tr-TR" sz="4000" kern="1200" dirty="0">
              <a:solidFill>
                <a:srgbClr val="0070C0"/>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2320198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751415"/>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r>
              <a:rPr lang="en-US" b="1" i="1" dirty="0">
                <a:solidFill>
                  <a:srgbClr val="00B0F0"/>
                </a:solidFill>
                <a:latin typeface="Century Gothic" panose="020B0502020202020204" pitchFamily="34" charset="0"/>
              </a:rPr>
              <a:t>Those Responsible for the Damages of the Earthquake</a:t>
            </a:r>
            <a:endParaRPr lang="tr-TR" sz="1800"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19200" y="1023265"/>
            <a:ext cx="10400930" cy="523220"/>
          </a:xfrm>
          <a:prstGeom prst="rect">
            <a:avLst/>
          </a:prstGeom>
          <a:solidFill>
            <a:schemeClr val="bg1">
              <a:lumMod val="95000"/>
            </a:schemeClr>
          </a:solidFill>
        </p:spPr>
        <p:txBody>
          <a:bodyPr wrap="square">
            <a:spAutoFit/>
          </a:bodyPr>
          <a:lstStyle/>
          <a:p>
            <a:pPr algn="just"/>
            <a:r>
              <a:rPr lang="en-US" sz="1400" dirty="0">
                <a:solidFill>
                  <a:schemeClr val="tx1">
                    <a:lumMod val="50000"/>
                    <a:lumOff val="50000"/>
                  </a:schemeClr>
                </a:solidFill>
                <a:latin typeface="Calibri" panose="020F0502020204030204" pitchFamily="34" charset="0"/>
                <a:cs typeface="Calibri" panose="020F0502020204030204" pitchFamily="34" charset="0"/>
              </a:rPr>
              <a:t>Participants</a:t>
            </a:r>
            <a:r>
              <a:rPr lang="tr-TR" sz="1400" dirty="0">
                <a:solidFill>
                  <a:schemeClr val="tx1">
                    <a:lumMod val="50000"/>
                    <a:lumOff val="50000"/>
                  </a:schemeClr>
                </a:solidFill>
                <a:latin typeface="Calibri" panose="020F0502020204030204" pitchFamily="34" charset="0"/>
                <a:cs typeface="Calibri" panose="020F0502020204030204" pitchFamily="34" charset="0"/>
              </a:rPr>
              <a:t> </a:t>
            </a:r>
            <a:r>
              <a:rPr lang="tr-TR" sz="1400" dirty="0" err="1">
                <a:solidFill>
                  <a:schemeClr val="tx1">
                    <a:lumMod val="50000"/>
                    <a:lumOff val="50000"/>
                  </a:schemeClr>
                </a:solidFill>
                <a:latin typeface="Calibri" panose="020F0502020204030204" pitchFamily="34" charset="0"/>
                <a:cs typeface="Calibri" panose="020F0502020204030204" pitchFamily="34" charset="0"/>
              </a:rPr>
              <a:t>hold</a:t>
            </a:r>
            <a:r>
              <a:rPr lang="en-US" sz="1400" dirty="0">
                <a:solidFill>
                  <a:schemeClr val="tx1">
                    <a:lumMod val="50000"/>
                    <a:lumOff val="50000"/>
                  </a:schemeClr>
                </a:solidFill>
                <a:latin typeface="Calibri" panose="020F0502020204030204" pitchFamily="34" charset="0"/>
                <a:cs typeface="Calibri" panose="020F0502020204030204" pitchFamily="34" charset="0"/>
              </a:rPr>
              <a:t> the contractors as responsible for the damage caused by the earthquake </a:t>
            </a:r>
            <a:r>
              <a:rPr lang="tr-TR"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a:solidFill>
                  <a:schemeClr val="tx1">
                    <a:lumMod val="50000"/>
                    <a:lumOff val="50000"/>
                  </a:schemeClr>
                </a:solidFill>
                <a:latin typeface="Calibri" panose="020F0502020204030204" pitchFamily="34" charset="0"/>
                <a:cs typeface="Calibri" panose="020F0502020204030204" pitchFamily="34" charset="0"/>
              </a:rPr>
              <a:t>92%</a:t>
            </a:r>
            <a:r>
              <a:rPr lang="tr-TR" sz="1400" dirty="0">
                <a:solidFill>
                  <a:schemeClr val="tx1">
                    <a:lumMod val="50000"/>
                    <a:lumOff val="50000"/>
                  </a:schemeClr>
                </a:solidFill>
                <a:latin typeface="Calibri" panose="020F0502020204030204" pitchFamily="34" charset="0"/>
                <a:cs typeface="Calibri" panose="020F0502020204030204" pitchFamily="34" charset="0"/>
              </a:rPr>
              <a:t>)</a:t>
            </a:r>
            <a:r>
              <a:rPr lang="en-US" sz="1400" dirty="0">
                <a:solidFill>
                  <a:schemeClr val="tx1">
                    <a:lumMod val="50000"/>
                    <a:lumOff val="50000"/>
                  </a:schemeClr>
                </a:solidFill>
                <a:latin typeface="Calibri" panose="020F0502020204030204" pitchFamily="34" charset="0"/>
                <a:cs typeface="Calibri" panose="020F0502020204030204" pitchFamily="34" charset="0"/>
              </a:rPr>
              <a:t> This is followed by local governments with 70% and the state/government with 44%, respectively. </a:t>
            </a:r>
            <a:endParaRPr lang="tr-TR" sz="14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6" name="Metin kutusu 5">
            <a:extLst>
              <a:ext uri="{FF2B5EF4-FFF2-40B4-BE49-F238E27FC236}">
                <a16:creationId xmlns:a16="http://schemas.microsoft.com/office/drawing/2014/main" id="{AC461AD9-FAA6-943B-2A69-4B50C65C52D8}"/>
              </a:ext>
            </a:extLst>
          </p:cNvPr>
          <p:cNvSpPr txBox="1"/>
          <p:nvPr/>
        </p:nvSpPr>
        <p:spPr>
          <a:xfrm>
            <a:off x="1219200" y="6642556"/>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N:800</a:t>
            </a:r>
          </a:p>
        </p:txBody>
      </p:sp>
      <p:sp>
        <p:nvSpPr>
          <p:cNvPr id="2" name="Text Box 6">
            <a:extLst>
              <a:ext uri="{FF2B5EF4-FFF2-40B4-BE49-F238E27FC236}">
                <a16:creationId xmlns:a16="http://schemas.microsoft.com/office/drawing/2014/main" id="{B3415BA6-2359-7AC0-2923-C9B0E4FA901C}"/>
              </a:ext>
            </a:extLst>
          </p:cNvPr>
          <p:cNvSpPr txBox="1">
            <a:spLocks noChangeArrowheads="1"/>
          </p:cNvSpPr>
          <p:nvPr/>
        </p:nvSpPr>
        <p:spPr bwMode="auto">
          <a:xfrm>
            <a:off x="8458200" y="6477000"/>
            <a:ext cx="3163702" cy="338554"/>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DI19.Who do you think is responsible for the great damage caused by the earthquake? (MULTIPLE CHOICE)</a:t>
            </a:r>
            <a:endParaRPr lang="tr-TR" sz="800" dirty="0">
              <a:solidFill>
                <a:srgbClr val="808080"/>
              </a:solidFill>
              <a:latin typeface="Century Gothic" panose="020B0502020202020204" pitchFamily="34" charset="0"/>
              <a:ea typeface="Verdana" panose="020B0604030504040204" pitchFamily="34" charset="0"/>
            </a:endParaRPr>
          </a:p>
        </p:txBody>
      </p:sp>
      <p:sp>
        <p:nvSpPr>
          <p:cNvPr id="5" name="Metin kutusu 4">
            <a:extLst>
              <a:ext uri="{FF2B5EF4-FFF2-40B4-BE49-F238E27FC236}">
                <a16:creationId xmlns:a16="http://schemas.microsoft.com/office/drawing/2014/main" id="{91AAA2A6-5482-CCC9-E74A-6E9157F7D6BA}"/>
              </a:ext>
            </a:extLst>
          </p:cNvPr>
          <p:cNvSpPr txBox="1"/>
          <p:nvPr/>
        </p:nvSpPr>
        <p:spPr>
          <a:xfrm>
            <a:off x="7696200" y="2392272"/>
            <a:ext cx="2667000" cy="923330"/>
          </a:xfrm>
          <a:prstGeom prst="rect">
            <a:avLst/>
          </a:prstGeom>
          <a:noFill/>
        </p:spPr>
        <p:txBody>
          <a:bodyPr wrap="square" rtlCol="0">
            <a:spAutoFit/>
          </a:bodyPr>
          <a:lstStyle/>
          <a:p>
            <a:r>
              <a:rPr lang="tr-TR" dirty="0">
                <a:solidFill>
                  <a:schemeClr val="bg1"/>
                </a:solidFill>
              </a:rPr>
              <a:t>Hareket etme rahatlığı sağlama</a:t>
            </a:r>
          </a:p>
          <a:p>
            <a:r>
              <a:rPr lang="tr-TR" dirty="0">
                <a:solidFill>
                  <a:schemeClr val="bg1"/>
                </a:solidFill>
              </a:rPr>
              <a:t>Tahriş etmeme</a:t>
            </a:r>
          </a:p>
        </p:txBody>
      </p:sp>
      <p:graphicFrame>
        <p:nvGraphicFramePr>
          <p:cNvPr id="7" name="Tablo 6">
            <a:extLst>
              <a:ext uri="{FF2B5EF4-FFF2-40B4-BE49-F238E27FC236}">
                <a16:creationId xmlns:a16="http://schemas.microsoft.com/office/drawing/2014/main" id="{7E0919CE-9152-B7FF-39E4-7C7368DA3A1B}"/>
              </a:ext>
            </a:extLst>
          </p:cNvPr>
          <p:cNvGraphicFramePr>
            <a:graphicFrameLocks noGrp="1"/>
          </p:cNvGraphicFramePr>
          <p:nvPr>
            <p:extLst>
              <p:ext uri="{D42A27DB-BD31-4B8C-83A1-F6EECF244321}">
                <p14:modId xmlns:p14="http://schemas.microsoft.com/office/powerpoint/2010/main" val="1280499803"/>
              </p:ext>
            </p:extLst>
          </p:nvPr>
        </p:nvGraphicFramePr>
        <p:xfrm>
          <a:off x="1219200" y="1766828"/>
          <a:ext cx="10363202" cy="4516398"/>
        </p:xfrm>
        <a:graphic>
          <a:graphicData uri="http://schemas.openxmlformats.org/drawingml/2006/table">
            <a:tbl>
              <a:tblPr>
                <a:tableStyleId>{B301B821-A1FF-4177-AEE7-76D212191A09}</a:tableStyleId>
              </a:tblPr>
              <a:tblGrid>
                <a:gridCol w="1280159">
                  <a:extLst>
                    <a:ext uri="{9D8B030D-6E8A-4147-A177-3AD203B41FA5}">
                      <a16:colId xmlns:a16="http://schemas.microsoft.com/office/drawing/2014/main" val="3436389762"/>
                    </a:ext>
                  </a:extLst>
                </a:gridCol>
                <a:gridCol w="670561">
                  <a:extLst>
                    <a:ext uri="{9D8B030D-6E8A-4147-A177-3AD203B41FA5}">
                      <a16:colId xmlns:a16="http://schemas.microsoft.com/office/drawing/2014/main" val="689426363"/>
                    </a:ext>
                  </a:extLst>
                </a:gridCol>
                <a:gridCol w="670561">
                  <a:extLst>
                    <a:ext uri="{9D8B030D-6E8A-4147-A177-3AD203B41FA5}">
                      <a16:colId xmlns:a16="http://schemas.microsoft.com/office/drawing/2014/main" val="996940233"/>
                    </a:ext>
                  </a:extLst>
                </a:gridCol>
                <a:gridCol w="670561">
                  <a:extLst>
                    <a:ext uri="{9D8B030D-6E8A-4147-A177-3AD203B41FA5}">
                      <a16:colId xmlns:a16="http://schemas.microsoft.com/office/drawing/2014/main" val="2711008424"/>
                    </a:ext>
                  </a:extLst>
                </a:gridCol>
                <a:gridCol w="670561">
                  <a:extLst>
                    <a:ext uri="{9D8B030D-6E8A-4147-A177-3AD203B41FA5}">
                      <a16:colId xmlns:a16="http://schemas.microsoft.com/office/drawing/2014/main" val="3438197609"/>
                    </a:ext>
                  </a:extLst>
                </a:gridCol>
                <a:gridCol w="670561">
                  <a:extLst>
                    <a:ext uri="{9D8B030D-6E8A-4147-A177-3AD203B41FA5}">
                      <a16:colId xmlns:a16="http://schemas.microsoft.com/office/drawing/2014/main" val="2973464070"/>
                    </a:ext>
                  </a:extLst>
                </a:gridCol>
                <a:gridCol w="670561">
                  <a:extLst>
                    <a:ext uri="{9D8B030D-6E8A-4147-A177-3AD203B41FA5}">
                      <a16:colId xmlns:a16="http://schemas.microsoft.com/office/drawing/2014/main" val="2603016837"/>
                    </a:ext>
                  </a:extLst>
                </a:gridCol>
                <a:gridCol w="670561">
                  <a:extLst>
                    <a:ext uri="{9D8B030D-6E8A-4147-A177-3AD203B41FA5}">
                      <a16:colId xmlns:a16="http://schemas.microsoft.com/office/drawing/2014/main" val="2827203280"/>
                    </a:ext>
                  </a:extLst>
                </a:gridCol>
                <a:gridCol w="982979">
                  <a:extLst>
                    <a:ext uri="{9D8B030D-6E8A-4147-A177-3AD203B41FA5}">
                      <a16:colId xmlns:a16="http://schemas.microsoft.com/office/drawing/2014/main" val="4186261144"/>
                    </a:ext>
                  </a:extLst>
                </a:gridCol>
                <a:gridCol w="982979">
                  <a:extLst>
                    <a:ext uri="{9D8B030D-6E8A-4147-A177-3AD203B41FA5}">
                      <a16:colId xmlns:a16="http://schemas.microsoft.com/office/drawing/2014/main" val="1881718191"/>
                    </a:ext>
                  </a:extLst>
                </a:gridCol>
                <a:gridCol w="982979">
                  <a:extLst>
                    <a:ext uri="{9D8B030D-6E8A-4147-A177-3AD203B41FA5}">
                      <a16:colId xmlns:a16="http://schemas.microsoft.com/office/drawing/2014/main" val="1441122556"/>
                    </a:ext>
                  </a:extLst>
                </a:gridCol>
                <a:gridCol w="982979">
                  <a:extLst>
                    <a:ext uri="{9D8B030D-6E8A-4147-A177-3AD203B41FA5}">
                      <a16:colId xmlns:a16="http://schemas.microsoft.com/office/drawing/2014/main" val="1078851650"/>
                    </a:ext>
                  </a:extLst>
                </a:gridCol>
                <a:gridCol w="457200">
                  <a:extLst>
                    <a:ext uri="{9D8B030D-6E8A-4147-A177-3AD203B41FA5}">
                      <a16:colId xmlns:a16="http://schemas.microsoft.com/office/drawing/2014/main" val="2742094485"/>
                    </a:ext>
                  </a:extLst>
                </a:gridCol>
              </a:tblGrid>
              <a:tr h="1228760">
                <a:tc>
                  <a:txBody>
                    <a:bodyPr/>
                    <a:lstStyle/>
                    <a:p>
                      <a:pPr algn="l" fontAlgn="b"/>
                      <a:r>
                        <a:rPr lang="en-US" sz="1200" b="1" i="0" u="none" strike="noStrike" dirty="0">
                          <a:solidFill>
                            <a:schemeClr val="tx1">
                              <a:lumMod val="50000"/>
                              <a:lumOff val="50000"/>
                            </a:schemeClr>
                          </a:solidFill>
                          <a:effectLst/>
                          <a:latin typeface="Calibri" panose="020F0502020204030204" pitchFamily="34" charset="0"/>
                        </a:rPr>
                        <a:t>Those Responsible for the Damages of the Earthquake</a:t>
                      </a:r>
                    </a:p>
                  </a:txBody>
                  <a:tcPr marL="4229" marR="4229" marT="4229" marB="0" anchor="b"/>
                </a:tc>
                <a:tc>
                  <a:txBody>
                    <a:bodyPr/>
                    <a:lstStyle/>
                    <a:p>
                      <a:pPr algn="ctr" fontAlgn="b"/>
                      <a:r>
                        <a:rPr lang="tr-TR" sz="1200" b="1" u="none" strike="noStrike" dirty="0">
                          <a:solidFill>
                            <a:schemeClr val="tx1">
                              <a:lumMod val="50000"/>
                              <a:lumOff val="50000"/>
                            </a:schemeClr>
                          </a:solidFill>
                          <a:effectLst/>
                        </a:rPr>
                        <a:t>General</a:t>
                      </a:r>
                      <a:endParaRPr lang="en-US" sz="1200" b="1"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1" i="0" u="none" strike="noStrike" dirty="0">
                          <a:solidFill>
                            <a:schemeClr val="tx1">
                              <a:lumMod val="50000"/>
                              <a:lumOff val="50000"/>
                            </a:schemeClr>
                          </a:solidFill>
                          <a:effectLst/>
                          <a:latin typeface="Calibri" panose="020F0502020204030204" pitchFamily="34" charset="0"/>
                        </a:rPr>
                        <a:t>İstanbul</a:t>
                      </a:r>
                      <a:endParaRPr lang="en-US" sz="1200" b="1"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1" i="0" u="none" strike="noStrike" dirty="0">
                          <a:solidFill>
                            <a:schemeClr val="tx1">
                              <a:lumMod val="50000"/>
                              <a:lumOff val="50000"/>
                            </a:schemeClr>
                          </a:solidFill>
                          <a:effectLst/>
                          <a:latin typeface="Calibri" panose="020F0502020204030204" pitchFamily="34" charset="0"/>
                        </a:rPr>
                        <a:t>West Marmara</a:t>
                      </a:r>
                      <a:endParaRPr lang="en-US" sz="1200" b="1"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1" i="0" u="none" strike="noStrike" dirty="0" err="1">
                          <a:solidFill>
                            <a:schemeClr val="tx1">
                              <a:lumMod val="50000"/>
                              <a:lumOff val="50000"/>
                            </a:schemeClr>
                          </a:solidFill>
                          <a:effectLst/>
                          <a:latin typeface="Calibri" panose="020F0502020204030204" pitchFamily="34" charset="0"/>
                        </a:rPr>
                        <a:t>Aegean</a:t>
                      </a:r>
                      <a:endParaRPr lang="en-US" sz="1200" b="1"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1" i="0" u="none" strike="noStrike" dirty="0">
                          <a:solidFill>
                            <a:schemeClr val="tx1">
                              <a:lumMod val="50000"/>
                              <a:lumOff val="50000"/>
                            </a:schemeClr>
                          </a:solidFill>
                          <a:effectLst/>
                          <a:latin typeface="Calibri" panose="020F0502020204030204" pitchFamily="34" charset="0"/>
                        </a:rPr>
                        <a:t>Central Anatolia</a:t>
                      </a:r>
                      <a:endParaRPr lang="en-US" sz="1200" b="1"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1" i="0" u="none" strike="noStrike" dirty="0">
                          <a:solidFill>
                            <a:schemeClr val="tx1">
                              <a:lumMod val="50000"/>
                              <a:lumOff val="50000"/>
                            </a:schemeClr>
                          </a:solidFill>
                          <a:effectLst/>
                          <a:latin typeface="Calibri" panose="020F0502020204030204" pitchFamily="34" charset="0"/>
                        </a:rPr>
                        <a:t>Central East Anatolia</a:t>
                      </a:r>
                      <a:endParaRPr lang="en-US" sz="1200" b="1"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1" i="0" u="none" strike="noStrike" dirty="0">
                          <a:solidFill>
                            <a:schemeClr val="tx1">
                              <a:lumMod val="50000"/>
                              <a:lumOff val="50000"/>
                            </a:schemeClr>
                          </a:solidFill>
                          <a:effectLst/>
                          <a:latin typeface="Calibri" panose="020F0502020204030204" pitchFamily="34" charset="0"/>
                        </a:rPr>
                        <a:t>West Marmara</a:t>
                      </a:r>
                      <a:endParaRPr lang="en-US" sz="1200" b="1"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1" u="none" strike="noStrike" dirty="0" err="1">
                          <a:solidFill>
                            <a:schemeClr val="tx1">
                              <a:lumMod val="50000"/>
                              <a:lumOff val="50000"/>
                            </a:schemeClr>
                          </a:solidFill>
                          <a:effectLst/>
                        </a:rPr>
                        <a:t>Were</a:t>
                      </a:r>
                      <a:r>
                        <a:rPr lang="en-US" sz="1200" b="1" u="none" strike="noStrike" dirty="0">
                          <a:solidFill>
                            <a:schemeClr val="tx1">
                              <a:lumMod val="50000"/>
                              <a:lumOff val="50000"/>
                            </a:schemeClr>
                          </a:solidFill>
                          <a:effectLst/>
                        </a:rPr>
                        <a:t> in the earthquake zone at the time of an earthquake</a:t>
                      </a:r>
                      <a:endParaRPr lang="pt-BR" sz="1200" b="1"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1" u="none" strike="noStrike" dirty="0" err="1">
                          <a:solidFill>
                            <a:schemeClr val="tx1">
                              <a:lumMod val="50000"/>
                              <a:lumOff val="50000"/>
                            </a:schemeClr>
                          </a:solidFill>
                          <a:effectLst/>
                        </a:rPr>
                        <a:t>Were</a:t>
                      </a:r>
                      <a:r>
                        <a:rPr lang="tr-TR" sz="1200" b="1" u="none" strike="noStrike" dirty="0">
                          <a:solidFill>
                            <a:schemeClr val="tx1">
                              <a:lumMod val="50000"/>
                              <a:lumOff val="50000"/>
                            </a:schemeClr>
                          </a:solidFill>
                          <a:effectLst/>
                        </a:rPr>
                        <a:t> not </a:t>
                      </a:r>
                      <a:r>
                        <a:rPr lang="en-US" sz="1200" b="1" u="none" strike="noStrike" dirty="0">
                          <a:solidFill>
                            <a:schemeClr val="tx1">
                              <a:lumMod val="50000"/>
                              <a:lumOff val="50000"/>
                            </a:schemeClr>
                          </a:solidFill>
                          <a:effectLst/>
                        </a:rPr>
                        <a:t> in the earthquake region at the time of the earthquake</a:t>
                      </a:r>
                      <a:endParaRPr lang="pt-BR" sz="1200" b="1"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b="1" u="none" strike="noStrike" dirty="0">
                          <a:solidFill>
                            <a:schemeClr val="tx1">
                              <a:lumMod val="50000"/>
                              <a:lumOff val="50000"/>
                            </a:schemeClr>
                          </a:solidFill>
                          <a:effectLst/>
                        </a:rPr>
                        <a:t>Ha</a:t>
                      </a:r>
                      <a:r>
                        <a:rPr lang="tr-TR" sz="1200" b="1" u="none" strike="noStrike" dirty="0">
                          <a:solidFill>
                            <a:schemeClr val="tx1">
                              <a:lumMod val="50000"/>
                              <a:lumOff val="50000"/>
                            </a:schemeClr>
                          </a:solidFill>
                          <a:effectLst/>
                        </a:rPr>
                        <a:t>ve</a:t>
                      </a:r>
                      <a:r>
                        <a:rPr lang="en-US" sz="1200" b="1" u="none" strike="noStrike" dirty="0">
                          <a:solidFill>
                            <a:schemeClr val="tx1">
                              <a:lumMod val="50000"/>
                              <a:lumOff val="50000"/>
                            </a:schemeClr>
                          </a:solidFill>
                          <a:effectLst/>
                        </a:rPr>
                        <a:t> a family/close environment relative in the earthquake area</a:t>
                      </a:r>
                      <a:endParaRPr lang="en-US" sz="1200" b="1"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1" u="none" strike="noStrike" dirty="0" err="1">
                          <a:solidFill>
                            <a:schemeClr val="tx1">
                              <a:lumMod val="50000"/>
                              <a:lumOff val="50000"/>
                            </a:schemeClr>
                          </a:solidFill>
                          <a:effectLst/>
                        </a:rPr>
                        <a:t>Have</a:t>
                      </a:r>
                      <a:r>
                        <a:rPr lang="tr-TR" sz="1200" b="1" u="none" strike="noStrike" dirty="0">
                          <a:solidFill>
                            <a:schemeClr val="tx1">
                              <a:lumMod val="50000"/>
                              <a:lumOff val="50000"/>
                            </a:schemeClr>
                          </a:solidFill>
                          <a:effectLst/>
                        </a:rPr>
                        <a:t> n</a:t>
                      </a:r>
                      <a:r>
                        <a:rPr lang="en-US" sz="1200" b="1" u="none" strike="noStrike" dirty="0">
                          <a:solidFill>
                            <a:schemeClr val="tx1">
                              <a:lumMod val="50000"/>
                              <a:lumOff val="50000"/>
                            </a:schemeClr>
                          </a:solidFill>
                          <a:effectLst/>
                        </a:rPr>
                        <a:t>o family/close relatives in the earthquake zone</a:t>
                      </a:r>
                      <a:endParaRPr lang="en-US" sz="1200" b="1"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1" i="0" u="none" strike="noStrike" dirty="0">
                          <a:solidFill>
                            <a:schemeClr val="tx1">
                              <a:lumMod val="50000"/>
                              <a:lumOff val="50000"/>
                            </a:schemeClr>
                          </a:solidFill>
                          <a:effectLst/>
                          <a:latin typeface="Calibri" panose="020F0502020204030204" pitchFamily="34" charset="0"/>
                        </a:rPr>
                        <a:t>N:</a:t>
                      </a:r>
                      <a:endParaRPr lang="en-US" sz="1200" b="1" i="0" u="none" strike="noStrike" dirty="0">
                        <a:solidFill>
                          <a:schemeClr val="tx1">
                            <a:lumMod val="50000"/>
                            <a:lumOff val="50000"/>
                          </a:schemeClr>
                        </a:solidFill>
                        <a:effectLst/>
                        <a:latin typeface="Calibri" panose="020F0502020204030204" pitchFamily="34" charset="0"/>
                      </a:endParaRPr>
                    </a:p>
                  </a:txBody>
                  <a:tcPr marL="4229" marR="4229" marT="4229" marB="0" anchor="b"/>
                </a:tc>
                <a:extLst>
                  <a:ext uri="{0D108BD9-81ED-4DB2-BD59-A6C34878D82A}">
                    <a16:rowId xmlns:a16="http://schemas.microsoft.com/office/drawing/2014/main" val="1316138995"/>
                  </a:ext>
                </a:extLst>
              </a:tr>
              <a:tr h="228960">
                <a:tc>
                  <a:txBody>
                    <a:bodyPr/>
                    <a:lstStyle/>
                    <a:p>
                      <a:pPr algn="l" fontAlgn="b"/>
                      <a:r>
                        <a:rPr lang="tr-TR" sz="1200" u="none" strike="noStrike" dirty="0" err="1">
                          <a:solidFill>
                            <a:schemeClr val="tx1">
                              <a:lumMod val="50000"/>
                              <a:lumOff val="50000"/>
                            </a:schemeClr>
                          </a:solidFill>
                          <a:effectLst/>
                        </a:rPr>
                        <a:t>Scientists</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dirty="0">
                          <a:solidFill>
                            <a:schemeClr val="tx1">
                              <a:lumMod val="50000"/>
                              <a:lumOff val="50000"/>
                            </a:schemeClr>
                          </a:solidFill>
                          <a:effectLst/>
                        </a:rPr>
                        <a:t>2,1</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0,0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1,3</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0,0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0,0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0,0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5,9</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dirty="0">
                          <a:solidFill>
                            <a:schemeClr val="tx1">
                              <a:lumMod val="50000"/>
                              <a:lumOff val="50000"/>
                            </a:schemeClr>
                          </a:solidFill>
                          <a:effectLst/>
                        </a:rPr>
                        <a:t>4,3</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dirty="0">
                          <a:solidFill>
                            <a:schemeClr val="tx1">
                              <a:lumMod val="50000"/>
                              <a:lumOff val="50000"/>
                            </a:schemeClr>
                          </a:solidFill>
                          <a:effectLst/>
                        </a:rPr>
                        <a:t>2,0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dirty="0">
                          <a:solidFill>
                            <a:schemeClr val="tx1">
                              <a:lumMod val="50000"/>
                              <a:lumOff val="50000"/>
                            </a:schemeClr>
                          </a:solidFill>
                          <a:effectLst/>
                        </a:rPr>
                        <a:t>1,7</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a:solidFill>
                            <a:schemeClr val="tx1">
                              <a:lumMod val="50000"/>
                              <a:lumOff val="50000"/>
                            </a:schemeClr>
                          </a:solidFill>
                          <a:effectLst/>
                        </a:rPr>
                        <a:t>2,1</a:t>
                      </a:r>
                      <a:endParaRPr lang="en-US" sz="1200" b="0" i="0" u="none" strike="noStrike">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17</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extLst>
                  <a:ext uri="{0D108BD9-81ED-4DB2-BD59-A6C34878D82A}">
                    <a16:rowId xmlns:a16="http://schemas.microsoft.com/office/drawing/2014/main" val="4101997905"/>
                  </a:ext>
                </a:extLst>
              </a:tr>
              <a:tr h="563784">
                <a:tc>
                  <a:txBody>
                    <a:bodyPr/>
                    <a:lstStyle/>
                    <a:p>
                      <a:pPr algn="l" fontAlgn="b"/>
                      <a:r>
                        <a:rPr lang="tr-TR" sz="1200" u="none" strike="noStrike" dirty="0" err="1">
                          <a:solidFill>
                            <a:schemeClr val="tx1">
                              <a:lumMod val="50000"/>
                              <a:lumOff val="50000"/>
                            </a:schemeClr>
                          </a:solidFill>
                          <a:effectLst/>
                        </a:rPr>
                        <a:t>Opposition</a:t>
                      </a:r>
                      <a:r>
                        <a:rPr lang="tr-TR" sz="1200" u="none" strike="noStrike" dirty="0">
                          <a:solidFill>
                            <a:schemeClr val="tx1">
                              <a:lumMod val="50000"/>
                              <a:lumOff val="50000"/>
                            </a:schemeClr>
                          </a:solidFill>
                          <a:effectLst/>
                        </a:rPr>
                        <a:t> </a:t>
                      </a:r>
                      <a:r>
                        <a:rPr lang="tr-TR" sz="1200" u="none" strike="noStrike" dirty="0" err="1">
                          <a:solidFill>
                            <a:schemeClr val="tx1">
                              <a:lumMod val="50000"/>
                              <a:lumOff val="50000"/>
                            </a:schemeClr>
                          </a:solidFill>
                          <a:effectLst/>
                        </a:rPr>
                        <a:t>parties</a:t>
                      </a:r>
                      <a:r>
                        <a:rPr lang="tr-TR" sz="1200" u="none" strike="noStrike" dirty="0">
                          <a:solidFill>
                            <a:schemeClr val="tx1">
                              <a:lumMod val="50000"/>
                              <a:lumOff val="50000"/>
                            </a:schemeClr>
                          </a:solidFill>
                          <a:effectLst/>
                        </a:rPr>
                        <a:t>/</a:t>
                      </a:r>
                      <a:r>
                        <a:rPr lang="tr-TR" sz="1200" u="none" strike="noStrike" dirty="0" err="1">
                          <a:solidFill>
                            <a:schemeClr val="tx1">
                              <a:lumMod val="50000"/>
                              <a:lumOff val="50000"/>
                            </a:schemeClr>
                          </a:solidFill>
                          <a:effectLst/>
                        </a:rPr>
                        <a:t>political</a:t>
                      </a:r>
                      <a:r>
                        <a:rPr lang="tr-TR" sz="1200" u="none" strike="noStrike" dirty="0">
                          <a:solidFill>
                            <a:schemeClr val="tx1">
                              <a:lumMod val="50000"/>
                              <a:lumOff val="50000"/>
                            </a:schemeClr>
                          </a:solidFill>
                          <a:effectLst/>
                        </a:rPr>
                        <a:t> </a:t>
                      </a:r>
                      <a:r>
                        <a:rPr lang="tr-TR" sz="1200" u="none" strike="noStrike" dirty="0" err="1">
                          <a:solidFill>
                            <a:schemeClr val="tx1">
                              <a:lumMod val="50000"/>
                              <a:lumOff val="50000"/>
                            </a:schemeClr>
                          </a:solidFill>
                          <a:effectLst/>
                        </a:rPr>
                        <a:t>parties</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dirty="0">
                          <a:solidFill>
                            <a:schemeClr val="tx1">
                              <a:lumMod val="50000"/>
                              <a:lumOff val="50000"/>
                            </a:schemeClr>
                          </a:solidFill>
                          <a:effectLst/>
                        </a:rPr>
                        <a:t>3,3</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0,0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4,0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0,0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5,3</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0,0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11,8</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a:solidFill>
                            <a:schemeClr val="tx1">
                              <a:lumMod val="50000"/>
                              <a:lumOff val="50000"/>
                            </a:schemeClr>
                          </a:solidFill>
                          <a:effectLst/>
                        </a:rPr>
                        <a:t>8,5</a:t>
                      </a:r>
                      <a:endParaRPr lang="en-US" sz="1200" b="0" i="0" u="none" strike="noStrike">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a:solidFill>
                            <a:schemeClr val="tx1">
                              <a:lumMod val="50000"/>
                              <a:lumOff val="50000"/>
                            </a:schemeClr>
                          </a:solidFill>
                          <a:effectLst/>
                        </a:rPr>
                        <a:t>2,9</a:t>
                      </a:r>
                      <a:endParaRPr lang="en-US" sz="1200" b="0" i="0" u="none" strike="noStrike">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dirty="0">
                          <a:solidFill>
                            <a:schemeClr val="tx1">
                              <a:lumMod val="50000"/>
                              <a:lumOff val="50000"/>
                            </a:schemeClr>
                          </a:solidFill>
                          <a:effectLst/>
                        </a:rPr>
                        <a:t>3,4</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dirty="0">
                          <a:solidFill>
                            <a:schemeClr val="tx1">
                              <a:lumMod val="50000"/>
                              <a:lumOff val="50000"/>
                            </a:schemeClr>
                          </a:solidFill>
                          <a:effectLst/>
                        </a:rPr>
                        <a:t>2,7</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26</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extLst>
                  <a:ext uri="{0D108BD9-81ED-4DB2-BD59-A6C34878D82A}">
                    <a16:rowId xmlns:a16="http://schemas.microsoft.com/office/drawing/2014/main" val="535057032"/>
                  </a:ext>
                </a:extLst>
              </a:tr>
              <a:tr h="750274">
                <a:tc>
                  <a:txBody>
                    <a:bodyPr/>
                    <a:lstStyle/>
                    <a:p>
                      <a:pPr algn="l" fontAlgn="b"/>
                      <a:r>
                        <a:rPr lang="en-US" sz="1200" u="none" strike="noStrike" dirty="0">
                          <a:solidFill>
                            <a:schemeClr val="tx1">
                              <a:lumMod val="50000"/>
                              <a:lumOff val="50000"/>
                            </a:schemeClr>
                          </a:solidFill>
                          <a:effectLst/>
                        </a:rPr>
                        <a:t>There is no one responsible, what happened is the will of Allah</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dirty="0">
                          <a:solidFill>
                            <a:schemeClr val="tx1">
                              <a:lumMod val="50000"/>
                              <a:lumOff val="50000"/>
                            </a:schemeClr>
                          </a:solidFill>
                          <a:effectLst/>
                        </a:rPr>
                        <a:t>3,4</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0,0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9,3</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0,0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10,5</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0,0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5,9</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dirty="0">
                          <a:solidFill>
                            <a:schemeClr val="tx1">
                              <a:lumMod val="50000"/>
                              <a:lumOff val="50000"/>
                            </a:schemeClr>
                          </a:solidFill>
                          <a:effectLst/>
                        </a:rPr>
                        <a:t>10,6</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a:solidFill>
                            <a:schemeClr val="tx1">
                              <a:lumMod val="50000"/>
                              <a:lumOff val="50000"/>
                            </a:schemeClr>
                          </a:solidFill>
                          <a:effectLst/>
                        </a:rPr>
                        <a:t>2,9</a:t>
                      </a:r>
                      <a:endParaRPr lang="en-US" sz="1200" b="0" i="0" u="none" strike="noStrike">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dirty="0">
                          <a:solidFill>
                            <a:schemeClr val="tx1">
                              <a:lumMod val="50000"/>
                              <a:lumOff val="50000"/>
                            </a:schemeClr>
                          </a:solidFill>
                          <a:effectLst/>
                        </a:rPr>
                        <a:t>2,1</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dirty="0">
                          <a:solidFill>
                            <a:schemeClr val="tx1">
                              <a:lumMod val="50000"/>
                              <a:lumOff val="50000"/>
                            </a:schemeClr>
                          </a:solidFill>
                          <a:effectLst/>
                        </a:rPr>
                        <a:t>3,3</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27</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extLst>
                  <a:ext uri="{0D108BD9-81ED-4DB2-BD59-A6C34878D82A}">
                    <a16:rowId xmlns:a16="http://schemas.microsoft.com/office/drawing/2014/main" val="829115338"/>
                  </a:ext>
                </a:extLst>
              </a:tr>
              <a:tr h="377293">
                <a:tc>
                  <a:txBody>
                    <a:bodyPr/>
                    <a:lstStyle/>
                    <a:p>
                      <a:pPr algn="l" fontAlgn="b"/>
                      <a:r>
                        <a:rPr lang="tr-TR" sz="1200" u="none" strike="noStrike" dirty="0" err="1">
                          <a:solidFill>
                            <a:schemeClr val="tx1">
                              <a:lumMod val="50000"/>
                              <a:lumOff val="50000"/>
                            </a:schemeClr>
                          </a:solidFill>
                          <a:effectLst/>
                        </a:rPr>
                        <a:t>Non-govermental</a:t>
                      </a:r>
                      <a:r>
                        <a:rPr lang="tr-TR" sz="1200" u="none" strike="noStrike" dirty="0">
                          <a:solidFill>
                            <a:schemeClr val="tx1">
                              <a:lumMod val="50000"/>
                              <a:lumOff val="50000"/>
                            </a:schemeClr>
                          </a:solidFill>
                          <a:effectLst/>
                        </a:rPr>
                        <a:t> </a:t>
                      </a:r>
                      <a:r>
                        <a:rPr lang="tr-TR" sz="1200" u="none" strike="noStrike" dirty="0" err="1">
                          <a:solidFill>
                            <a:schemeClr val="tx1">
                              <a:lumMod val="50000"/>
                              <a:lumOff val="50000"/>
                            </a:schemeClr>
                          </a:solidFill>
                          <a:effectLst/>
                        </a:rPr>
                        <a:t>organisations</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dirty="0">
                          <a:solidFill>
                            <a:schemeClr val="tx1">
                              <a:lumMod val="50000"/>
                              <a:lumOff val="50000"/>
                            </a:schemeClr>
                          </a:solidFill>
                          <a:effectLst/>
                        </a:rPr>
                        <a:t>3,9</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1,3</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2,7</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0,0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5,3</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0,0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8,8</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a:solidFill>
                            <a:schemeClr val="tx1">
                              <a:lumMod val="50000"/>
                              <a:lumOff val="50000"/>
                            </a:schemeClr>
                          </a:solidFill>
                          <a:effectLst/>
                        </a:rPr>
                        <a:t>2,1</a:t>
                      </a:r>
                      <a:endParaRPr lang="en-US" sz="1200" b="0" i="0" u="none" strike="noStrike">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a:solidFill>
                            <a:schemeClr val="tx1">
                              <a:lumMod val="50000"/>
                              <a:lumOff val="50000"/>
                            </a:schemeClr>
                          </a:solidFill>
                          <a:effectLst/>
                        </a:rPr>
                        <a:t>4,0</a:t>
                      </a:r>
                      <a:endParaRPr lang="en-US" sz="1200" b="0" i="0" u="none" strike="noStrike">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a:solidFill>
                            <a:schemeClr val="tx1">
                              <a:lumMod val="50000"/>
                              <a:lumOff val="50000"/>
                            </a:schemeClr>
                          </a:solidFill>
                          <a:effectLst/>
                        </a:rPr>
                        <a:t>4,3</a:t>
                      </a:r>
                      <a:endParaRPr lang="en-US" sz="1200" b="0" i="0" u="none" strike="noStrike">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dirty="0">
                          <a:solidFill>
                            <a:schemeClr val="tx1">
                              <a:lumMod val="50000"/>
                              <a:lumOff val="50000"/>
                            </a:schemeClr>
                          </a:solidFill>
                          <a:effectLst/>
                        </a:rPr>
                        <a:t>3,9</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31</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extLst>
                  <a:ext uri="{0D108BD9-81ED-4DB2-BD59-A6C34878D82A}">
                    <a16:rowId xmlns:a16="http://schemas.microsoft.com/office/drawing/2014/main" val="2849504085"/>
                  </a:ext>
                </a:extLst>
              </a:tr>
              <a:tr h="190803">
                <a:tc>
                  <a:txBody>
                    <a:bodyPr/>
                    <a:lstStyle/>
                    <a:p>
                      <a:pPr algn="l" fontAlgn="b"/>
                      <a:r>
                        <a:rPr lang="tr-TR" sz="1200" u="none" strike="noStrike" dirty="0" err="1">
                          <a:solidFill>
                            <a:schemeClr val="tx1">
                              <a:lumMod val="50000"/>
                              <a:lumOff val="50000"/>
                            </a:schemeClr>
                          </a:solidFill>
                          <a:effectLst/>
                        </a:rPr>
                        <a:t>Citizens</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dirty="0">
                          <a:solidFill>
                            <a:schemeClr val="tx1">
                              <a:lumMod val="50000"/>
                              <a:lumOff val="50000"/>
                            </a:schemeClr>
                          </a:solidFill>
                          <a:effectLst/>
                        </a:rPr>
                        <a:t>10,4</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0,0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4,0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0,0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7,9</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0,0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20,6</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a:solidFill>
                            <a:schemeClr val="tx1">
                              <a:lumMod val="50000"/>
                              <a:lumOff val="50000"/>
                            </a:schemeClr>
                          </a:solidFill>
                          <a:effectLst/>
                        </a:rPr>
                        <a:t>21,3</a:t>
                      </a:r>
                      <a:endParaRPr lang="en-US" sz="1200" b="0" i="0" u="none" strike="noStrike">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a:solidFill>
                            <a:schemeClr val="tx1">
                              <a:lumMod val="50000"/>
                              <a:lumOff val="50000"/>
                            </a:schemeClr>
                          </a:solidFill>
                          <a:effectLst/>
                        </a:rPr>
                        <a:t>9,7</a:t>
                      </a:r>
                      <a:endParaRPr lang="en-US" sz="1200" b="0" i="0" u="none" strike="noStrike">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a:solidFill>
                            <a:schemeClr val="tx1">
                              <a:lumMod val="50000"/>
                              <a:lumOff val="50000"/>
                            </a:schemeClr>
                          </a:solidFill>
                          <a:effectLst/>
                        </a:rPr>
                        <a:t>10,2</a:t>
                      </a:r>
                      <a:endParaRPr lang="en-US" sz="1200" b="0" i="0" u="none" strike="noStrike">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dirty="0">
                          <a:solidFill>
                            <a:schemeClr val="tx1">
                              <a:lumMod val="50000"/>
                              <a:lumOff val="50000"/>
                            </a:schemeClr>
                          </a:solidFill>
                          <a:effectLst/>
                        </a:rPr>
                        <a:t>9,5</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83</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extLst>
                  <a:ext uri="{0D108BD9-81ED-4DB2-BD59-A6C34878D82A}">
                    <a16:rowId xmlns:a16="http://schemas.microsoft.com/office/drawing/2014/main" val="827256127"/>
                  </a:ext>
                </a:extLst>
              </a:tr>
              <a:tr h="228960">
                <a:tc>
                  <a:txBody>
                    <a:bodyPr/>
                    <a:lstStyle/>
                    <a:p>
                      <a:pPr algn="l" fontAlgn="b"/>
                      <a:r>
                        <a:rPr lang="en-US" sz="1200" u="none" strike="noStrike" dirty="0">
                          <a:solidFill>
                            <a:schemeClr val="tx1">
                              <a:lumMod val="50000"/>
                              <a:lumOff val="50000"/>
                            </a:schemeClr>
                          </a:solidFill>
                          <a:effectLst/>
                        </a:rPr>
                        <a:t>State/Government</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dirty="0">
                          <a:solidFill>
                            <a:schemeClr val="tx1">
                              <a:lumMod val="50000"/>
                              <a:lumOff val="50000"/>
                            </a:schemeClr>
                          </a:solidFill>
                          <a:effectLst/>
                        </a:rPr>
                        <a:t>44,0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44,7</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36,0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46,6</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36,8</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48,7</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47,1</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dirty="0">
                          <a:solidFill>
                            <a:schemeClr val="tx1">
                              <a:lumMod val="50000"/>
                              <a:lumOff val="50000"/>
                            </a:schemeClr>
                          </a:solidFill>
                          <a:effectLst/>
                        </a:rPr>
                        <a:t>40,4</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a:solidFill>
                            <a:schemeClr val="tx1">
                              <a:lumMod val="50000"/>
                              <a:lumOff val="50000"/>
                            </a:schemeClr>
                          </a:solidFill>
                          <a:effectLst/>
                        </a:rPr>
                        <a:t>44,2</a:t>
                      </a:r>
                      <a:endParaRPr lang="en-US" sz="1200" b="0" i="0" u="none" strike="noStrike">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a:solidFill>
                            <a:schemeClr val="tx1">
                              <a:lumMod val="50000"/>
                              <a:lumOff val="50000"/>
                            </a:schemeClr>
                          </a:solidFill>
                          <a:effectLst/>
                        </a:rPr>
                        <a:t>54,5</a:t>
                      </a:r>
                      <a:endParaRPr lang="en-US" sz="1200" b="0" i="0" u="none" strike="noStrike">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dirty="0">
                          <a:solidFill>
                            <a:schemeClr val="tx1">
                              <a:lumMod val="50000"/>
                              <a:lumOff val="50000"/>
                            </a:schemeClr>
                          </a:solidFill>
                          <a:effectLst/>
                        </a:rPr>
                        <a:t>39,6</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352</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extLst>
                  <a:ext uri="{0D108BD9-81ED-4DB2-BD59-A6C34878D82A}">
                    <a16:rowId xmlns:a16="http://schemas.microsoft.com/office/drawing/2014/main" val="532316837"/>
                  </a:ext>
                </a:extLst>
              </a:tr>
              <a:tr h="341311">
                <a:tc>
                  <a:txBody>
                    <a:bodyPr/>
                    <a:lstStyle/>
                    <a:p>
                      <a:pPr algn="l" fontAlgn="b"/>
                      <a:r>
                        <a:rPr lang="tr-TR" sz="1200" u="none" strike="noStrike" dirty="0">
                          <a:solidFill>
                            <a:schemeClr val="tx1">
                              <a:lumMod val="50000"/>
                              <a:lumOff val="50000"/>
                            </a:schemeClr>
                          </a:solidFill>
                          <a:effectLst/>
                        </a:rPr>
                        <a:t>L</a:t>
                      </a:r>
                      <a:r>
                        <a:rPr lang="en-US" sz="1200" u="none" strike="noStrike" dirty="0" err="1">
                          <a:solidFill>
                            <a:schemeClr val="tx1">
                              <a:lumMod val="50000"/>
                              <a:lumOff val="50000"/>
                            </a:schemeClr>
                          </a:solidFill>
                          <a:effectLst/>
                        </a:rPr>
                        <a:t>ocal</a:t>
                      </a:r>
                      <a:r>
                        <a:rPr lang="en-US" sz="1200" u="none" strike="noStrike" dirty="0">
                          <a:solidFill>
                            <a:schemeClr val="tx1">
                              <a:lumMod val="50000"/>
                              <a:lumOff val="50000"/>
                            </a:schemeClr>
                          </a:solidFill>
                          <a:effectLst/>
                        </a:rPr>
                        <a:t> governments</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dirty="0">
                          <a:solidFill>
                            <a:schemeClr val="tx1">
                              <a:lumMod val="50000"/>
                              <a:lumOff val="50000"/>
                            </a:schemeClr>
                          </a:solidFill>
                          <a:effectLst/>
                        </a:rPr>
                        <a:t>70,0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100,0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65,3</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93,2</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31,6</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94,9</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55,9</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a:solidFill>
                            <a:schemeClr val="tx1">
                              <a:lumMod val="50000"/>
                              <a:lumOff val="50000"/>
                            </a:schemeClr>
                          </a:solidFill>
                          <a:effectLst/>
                        </a:rPr>
                        <a:t>21,3</a:t>
                      </a:r>
                      <a:endParaRPr lang="en-US" sz="1200" b="0" i="0" u="none" strike="noStrike">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a:solidFill>
                            <a:schemeClr val="tx1">
                              <a:lumMod val="50000"/>
                              <a:lumOff val="50000"/>
                            </a:schemeClr>
                          </a:solidFill>
                          <a:effectLst/>
                        </a:rPr>
                        <a:t>73,0</a:t>
                      </a:r>
                      <a:endParaRPr lang="en-US" sz="1200" b="0" i="0" u="none" strike="noStrike">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a:solidFill>
                            <a:schemeClr val="tx1">
                              <a:lumMod val="50000"/>
                              <a:lumOff val="50000"/>
                            </a:schemeClr>
                          </a:solidFill>
                          <a:effectLst/>
                        </a:rPr>
                        <a:t>82,1</a:t>
                      </a:r>
                      <a:endParaRPr lang="en-US" sz="1200" b="0" i="0" u="none" strike="noStrike">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dirty="0">
                          <a:solidFill>
                            <a:schemeClr val="tx1">
                              <a:lumMod val="50000"/>
                              <a:lumOff val="50000"/>
                            </a:schemeClr>
                          </a:solidFill>
                          <a:effectLst/>
                        </a:rPr>
                        <a:t>68,9</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560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extLst>
                  <a:ext uri="{0D108BD9-81ED-4DB2-BD59-A6C34878D82A}">
                    <a16:rowId xmlns:a16="http://schemas.microsoft.com/office/drawing/2014/main" val="3647809407"/>
                  </a:ext>
                </a:extLst>
              </a:tr>
              <a:tr h="228960">
                <a:tc>
                  <a:txBody>
                    <a:bodyPr/>
                    <a:lstStyle/>
                    <a:p>
                      <a:pPr algn="l" fontAlgn="b"/>
                      <a:r>
                        <a:rPr lang="en-US" sz="1200" u="none" strike="noStrike" dirty="0">
                          <a:solidFill>
                            <a:schemeClr val="tx1">
                              <a:lumMod val="50000"/>
                              <a:lumOff val="50000"/>
                            </a:schemeClr>
                          </a:solidFill>
                          <a:effectLst/>
                        </a:rPr>
                        <a:t>Contractors</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dirty="0">
                          <a:solidFill>
                            <a:schemeClr val="tx1">
                              <a:lumMod val="50000"/>
                              <a:lumOff val="50000"/>
                            </a:schemeClr>
                          </a:solidFill>
                          <a:effectLst/>
                        </a:rPr>
                        <a:t>92,0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100,0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88,0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98,1</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65,8</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97,4</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91,2</a:t>
                      </a:r>
                    </a:p>
                  </a:txBody>
                  <a:tcPr marL="4229" marR="4229" marT="4229" marB="0" anchor="b"/>
                </a:tc>
                <a:tc>
                  <a:txBody>
                    <a:bodyPr/>
                    <a:lstStyle/>
                    <a:p>
                      <a:pPr algn="ctr" fontAlgn="b"/>
                      <a:r>
                        <a:rPr lang="en-US" sz="1200" u="none" strike="noStrike">
                          <a:solidFill>
                            <a:schemeClr val="tx1">
                              <a:lumMod val="50000"/>
                              <a:lumOff val="50000"/>
                            </a:schemeClr>
                          </a:solidFill>
                          <a:effectLst/>
                        </a:rPr>
                        <a:t>72,3</a:t>
                      </a:r>
                      <a:endParaRPr lang="en-US" sz="1200" b="0" i="0" u="none" strike="noStrike">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a:solidFill>
                            <a:schemeClr val="tx1">
                              <a:lumMod val="50000"/>
                              <a:lumOff val="50000"/>
                            </a:schemeClr>
                          </a:solidFill>
                          <a:effectLst/>
                        </a:rPr>
                        <a:t>93,2</a:t>
                      </a:r>
                      <a:endParaRPr lang="en-US" sz="1200" b="0" i="0" u="none" strike="noStrike">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a:solidFill>
                            <a:schemeClr val="tx1">
                              <a:lumMod val="50000"/>
                              <a:lumOff val="50000"/>
                            </a:schemeClr>
                          </a:solidFill>
                          <a:effectLst/>
                        </a:rPr>
                        <a:t>93,6</a:t>
                      </a:r>
                      <a:endParaRPr lang="en-US" sz="1200" b="0" i="0" u="none" strike="noStrike">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dirty="0">
                          <a:solidFill>
                            <a:schemeClr val="tx1">
                              <a:lumMod val="50000"/>
                              <a:lumOff val="50000"/>
                            </a:schemeClr>
                          </a:solidFill>
                          <a:effectLst/>
                        </a:rPr>
                        <a:t>93,1</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736</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extLst>
                  <a:ext uri="{0D108BD9-81ED-4DB2-BD59-A6C34878D82A}">
                    <a16:rowId xmlns:a16="http://schemas.microsoft.com/office/drawing/2014/main" val="1071419"/>
                  </a:ext>
                </a:extLst>
              </a:tr>
              <a:tr h="377293">
                <a:tc>
                  <a:txBody>
                    <a:bodyPr/>
                    <a:lstStyle/>
                    <a:p>
                      <a:pPr algn="l" fontAlgn="b"/>
                      <a:r>
                        <a:rPr lang="en-US" sz="1200" u="none" strike="noStrike" dirty="0">
                          <a:solidFill>
                            <a:schemeClr val="tx1">
                              <a:lumMod val="50000"/>
                              <a:lumOff val="50000"/>
                            </a:schemeClr>
                          </a:solidFill>
                          <a:effectLst/>
                        </a:rPr>
                        <a:t>I have no idea/I don't know</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dirty="0">
                          <a:solidFill>
                            <a:schemeClr val="tx1">
                              <a:lumMod val="50000"/>
                              <a:lumOff val="50000"/>
                            </a:schemeClr>
                          </a:solidFill>
                          <a:effectLst/>
                        </a:rPr>
                        <a:t>2,5</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0,0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0,0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0,0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7,9</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0,0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0,0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dirty="0">
                          <a:solidFill>
                            <a:schemeClr val="tx1">
                              <a:lumMod val="50000"/>
                              <a:lumOff val="50000"/>
                            </a:schemeClr>
                          </a:solidFill>
                          <a:effectLst/>
                        </a:rPr>
                        <a:t>4,3</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dirty="0">
                          <a:solidFill>
                            <a:schemeClr val="tx1">
                              <a:lumMod val="50000"/>
                              <a:lumOff val="50000"/>
                            </a:schemeClr>
                          </a:solidFill>
                          <a:effectLst/>
                        </a:rPr>
                        <a:t>2,4</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a:solidFill>
                            <a:schemeClr val="tx1">
                              <a:lumMod val="50000"/>
                              <a:lumOff val="50000"/>
                            </a:schemeClr>
                          </a:solidFill>
                          <a:effectLst/>
                        </a:rPr>
                        <a:t>0,4</a:t>
                      </a:r>
                      <a:endParaRPr lang="en-US" sz="1200" b="0" i="0" u="none" strike="noStrike">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en-US" sz="1200" u="none" strike="noStrike" dirty="0">
                          <a:solidFill>
                            <a:schemeClr val="tx1">
                              <a:lumMod val="50000"/>
                              <a:lumOff val="50000"/>
                            </a:schemeClr>
                          </a:solidFill>
                          <a:effectLst/>
                        </a:rPr>
                        <a:t>3,3</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20</a:t>
                      </a:r>
                      <a:endParaRPr lang="en-US" sz="1200" b="0" i="0" u="none" strike="noStrike" dirty="0">
                        <a:solidFill>
                          <a:schemeClr val="tx1">
                            <a:lumMod val="50000"/>
                            <a:lumOff val="50000"/>
                          </a:schemeClr>
                        </a:solidFill>
                        <a:effectLst/>
                        <a:latin typeface="Calibri" panose="020F0502020204030204" pitchFamily="34" charset="0"/>
                      </a:endParaRPr>
                    </a:p>
                  </a:txBody>
                  <a:tcPr marL="4229" marR="4229" marT="4229" marB="0" anchor="b"/>
                </a:tc>
                <a:extLst>
                  <a:ext uri="{0D108BD9-81ED-4DB2-BD59-A6C34878D82A}">
                    <a16:rowId xmlns:a16="http://schemas.microsoft.com/office/drawing/2014/main" val="514454949"/>
                  </a:ext>
                </a:extLst>
              </a:tr>
            </a:tbl>
          </a:graphicData>
        </a:graphic>
      </p:graphicFrame>
      <p:sp>
        <p:nvSpPr>
          <p:cNvPr id="8" name="Oval 7">
            <a:extLst>
              <a:ext uri="{FF2B5EF4-FFF2-40B4-BE49-F238E27FC236}">
                <a16:creationId xmlns:a16="http://schemas.microsoft.com/office/drawing/2014/main" id="{2D5E36E0-442B-D757-B61E-AB7B3CC52B9A}"/>
              </a:ext>
            </a:extLst>
          </p:cNvPr>
          <p:cNvSpPr/>
          <p:nvPr/>
        </p:nvSpPr>
        <p:spPr>
          <a:xfrm>
            <a:off x="4621116" y="5650799"/>
            <a:ext cx="437783"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02F6BA0-82CF-2D5A-4514-127309F4EDEA}"/>
              </a:ext>
            </a:extLst>
          </p:cNvPr>
          <p:cNvSpPr/>
          <p:nvPr/>
        </p:nvSpPr>
        <p:spPr>
          <a:xfrm>
            <a:off x="4609981" y="5444217"/>
            <a:ext cx="437783"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BE7F3A3-76CD-B827-6DAE-05B263D9C162}"/>
              </a:ext>
            </a:extLst>
          </p:cNvPr>
          <p:cNvSpPr/>
          <p:nvPr/>
        </p:nvSpPr>
        <p:spPr>
          <a:xfrm>
            <a:off x="5922561" y="5672817"/>
            <a:ext cx="5334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48776C3-14F3-C1E5-C6D9-020CD4FCCD70}"/>
              </a:ext>
            </a:extLst>
          </p:cNvPr>
          <p:cNvSpPr/>
          <p:nvPr/>
        </p:nvSpPr>
        <p:spPr>
          <a:xfrm>
            <a:off x="3273497" y="5444217"/>
            <a:ext cx="437783"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EC2DD3D-1E28-66B0-85DA-056EAC78DE5F}"/>
              </a:ext>
            </a:extLst>
          </p:cNvPr>
          <p:cNvSpPr/>
          <p:nvPr/>
        </p:nvSpPr>
        <p:spPr>
          <a:xfrm>
            <a:off x="3273496" y="5672817"/>
            <a:ext cx="437783"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AE9630B-3D8D-B613-F40B-B69DA9937F24}"/>
              </a:ext>
            </a:extLst>
          </p:cNvPr>
          <p:cNvSpPr/>
          <p:nvPr/>
        </p:nvSpPr>
        <p:spPr>
          <a:xfrm>
            <a:off x="5970370" y="5444217"/>
            <a:ext cx="437783"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FCFB4E9-754D-D417-C2A2-0C002CC2B210}"/>
              </a:ext>
            </a:extLst>
          </p:cNvPr>
          <p:cNvSpPr/>
          <p:nvPr/>
        </p:nvSpPr>
        <p:spPr>
          <a:xfrm>
            <a:off x="5301695" y="5444217"/>
            <a:ext cx="437783"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bject 13">
            <a:extLst>
              <a:ext uri="{FF2B5EF4-FFF2-40B4-BE49-F238E27FC236}">
                <a16:creationId xmlns:a16="http://schemas.microsoft.com/office/drawing/2014/main" id="{51311F6F-3CFC-2CA6-675E-129548AF9278}"/>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17" name="Slayt Numarası Yer Tutucusu 16">
            <a:extLst>
              <a:ext uri="{FF2B5EF4-FFF2-40B4-BE49-F238E27FC236}">
                <a16:creationId xmlns:a16="http://schemas.microsoft.com/office/drawing/2014/main" id="{B4C7AB4B-8622-81F6-3A5B-1AAAA13A0A96}"/>
              </a:ext>
            </a:extLst>
          </p:cNvPr>
          <p:cNvSpPr>
            <a:spLocks noGrp="1"/>
          </p:cNvSpPr>
          <p:nvPr>
            <p:ph type="sldNum" sz="quarter" idx="7"/>
          </p:nvPr>
        </p:nvSpPr>
        <p:spPr/>
        <p:txBody>
          <a:bodyPr/>
          <a:lstStyle/>
          <a:p>
            <a:fld id="{B6F15528-21DE-4FAA-801E-634DDDAF4B2B}" type="slidenum">
              <a:rPr lang="en-US" smtClean="0"/>
              <a:t>18</a:t>
            </a:fld>
            <a:endParaRPr lang="en-US"/>
          </a:p>
        </p:txBody>
      </p:sp>
      <p:sp>
        <p:nvSpPr>
          <p:cNvPr id="3" name="Oval 2">
            <a:extLst>
              <a:ext uri="{FF2B5EF4-FFF2-40B4-BE49-F238E27FC236}">
                <a16:creationId xmlns:a16="http://schemas.microsoft.com/office/drawing/2014/main" id="{F5918C1C-3FDA-C021-3135-7B45931FFBFF}"/>
              </a:ext>
            </a:extLst>
          </p:cNvPr>
          <p:cNvSpPr/>
          <p:nvPr/>
        </p:nvSpPr>
        <p:spPr>
          <a:xfrm>
            <a:off x="7477308" y="4343400"/>
            <a:ext cx="437783"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A1A0B87-6754-473E-F1FD-BFD6C8284626}"/>
              </a:ext>
            </a:extLst>
          </p:cNvPr>
          <p:cNvSpPr/>
          <p:nvPr/>
        </p:nvSpPr>
        <p:spPr>
          <a:xfrm>
            <a:off x="7488195" y="3555454"/>
            <a:ext cx="437783"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Düz Bağlayıcı 18">
            <a:extLst>
              <a:ext uri="{FF2B5EF4-FFF2-40B4-BE49-F238E27FC236}">
                <a16:creationId xmlns:a16="http://schemas.microsoft.com/office/drawing/2014/main" id="{E5B92557-5409-3AFC-F994-E13B0CE31888}"/>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254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751415"/>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r>
              <a:rPr lang="tr-TR" b="1" i="1" dirty="0" err="1">
                <a:solidFill>
                  <a:srgbClr val="00B0F0"/>
                </a:solidFill>
                <a:latin typeface="Century Gothic" panose="020B0502020202020204" pitchFamily="34" charset="0"/>
              </a:rPr>
              <a:t>Causes</a:t>
            </a:r>
            <a:r>
              <a:rPr lang="tr-TR" b="1" i="1" dirty="0">
                <a:solidFill>
                  <a:srgbClr val="00B0F0"/>
                </a:solidFill>
                <a:latin typeface="Century Gothic" panose="020B0502020202020204" pitchFamily="34" charset="0"/>
              </a:rPr>
              <a:t> of </a:t>
            </a:r>
            <a:r>
              <a:rPr lang="tr-TR" b="1" i="1" dirty="0" err="1">
                <a:solidFill>
                  <a:srgbClr val="00B0F0"/>
                </a:solidFill>
                <a:latin typeface="Century Gothic" panose="020B0502020202020204" pitchFamily="34" charset="0"/>
              </a:rPr>
              <a:t>the</a:t>
            </a:r>
            <a:r>
              <a:rPr lang="tr-TR" b="1" i="1" dirty="0">
                <a:solidFill>
                  <a:srgbClr val="00B0F0"/>
                </a:solidFill>
                <a:latin typeface="Century Gothic" panose="020B0502020202020204" pitchFamily="34" charset="0"/>
              </a:rPr>
              <a:t> </a:t>
            </a:r>
            <a:r>
              <a:rPr lang="tr-TR" b="1" i="1" dirty="0" err="1">
                <a:solidFill>
                  <a:srgbClr val="00B0F0"/>
                </a:solidFill>
                <a:latin typeface="Century Gothic" panose="020B0502020202020204" pitchFamily="34" charset="0"/>
              </a:rPr>
              <a:t>Earthquake</a:t>
            </a:r>
            <a:endParaRPr lang="tr-TR" sz="1800"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19200" y="1023264"/>
            <a:ext cx="10400930" cy="523220"/>
          </a:xfrm>
          <a:prstGeom prst="rect">
            <a:avLst/>
          </a:prstGeom>
          <a:solidFill>
            <a:schemeClr val="bg1">
              <a:lumMod val="95000"/>
            </a:schemeClr>
          </a:solidFill>
        </p:spPr>
        <p:txBody>
          <a:bodyPr wrap="square">
            <a:spAutoFit/>
          </a:bodyPr>
          <a:lstStyle/>
          <a:p>
            <a:pPr algn="just"/>
            <a:r>
              <a:rPr lang="en-US" sz="1400" dirty="0">
                <a:solidFill>
                  <a:schemeClr val="tx1">
                    <a:lumMod val="50000"/>
                    <a:lumOff val="50000"/>
                  </a:schemeClr>
                </a:solidFill>
                <a:latin typeface="Calibri" panose="020F0502020204030204" pitchFamily="34" charset="0"/>
                <a:cs typeface="Calibri" panose="020F0502020204030204" pitchFamily="34" charset="0"/>
              </a:rPr>
              <a:t>While the rate of believing that the earthquake is a natural disaster is 87.9%, the rate of those who believe that the deaths in the earthquake are destiny is 26.3%, and the rate of those who see the earthquake as a game/conspiracy of the great powers is 5.3%.</a:t>
            </a:r>
            <a:endParaRPr lang="tr-TR" sz="14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6" name="Metin kutusu 5">
            <a:extLst>
              <a:ext uri="{FF2B5EF4-FFF2-40B4-BE49-F238E27FC236}">
                <a16:creationId xmlns:a16="http://schemas.microsoft.com/office/drawing/2014/main" id="{AC461AD9-FAA6-943B-2A69-4B50C65C52D8}"/>
              </a:ext>
            </a:extLst>
          </p:cNvPr>
          <p:cNvSpPr txBox="1"/>
          <p:nvPr/>
        </p:nvSpPr>
        <p:spPr>
          <a:xfrm>
            <a:off x="1219200" y="6642556"/>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N:800</a:t>
            </a:r>
          </a:p>
        </p:txBody>
      </p:sp>
      <p:sp>
        <p:nvSpPr>
          <p:cNvPr id="2" name="Text Box 6">
            <a:extLst>
              <a:ext uri="{FF2B5EF4-FFF2-40B4-BE49-F238E27FC236}">
                <a16:creationId xmlns:a16="http://schemas.microsoft.com/office/drawing/2014/main" id="{B3415BA6-2359-7AC0-2923-C9B0E4FA901C}"/>
              </a:ext>
            </a:extLst>
          </p:cNvPr>
          <p:cNvSpPr txBox="1">
            <a:spLocks noChangeArrowheads="1"/>
          </p:cNvSpPr>
          <p:nvPr/>
        </p:nvSpPr>
        <p:spPr bwMode="auto">
          <a:xfrm>
            <a:off x="7620000" y="6518808"/>
            <a:ext cx="4000130" cy="338554"/>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DI20. How much do you agree with the following statements? When answering, use a scale where 5 is "strongly agree" and 1 is "strongly disagree".</a:t>
            </a:r>
            <a:endParaRPr lang="tr-TR" sz="800" dirty="0">
              <a:solidFill>
                <a:srgbClr val="808080"/>
              </a:solidFill>
              <a:latin typeface="Century Gothic" panose="020B0502020202020204" pitchFamily="34" charset="0"/>
              <a:ea typeface="Verdana" panose="020B0604030504040204" pitchFamily="34" charset="0"/>
            </a:endParaRPr>
          </a:p>
        </p:txBody>
      </p:sp>
      <p:sp>
        <p:nvSpPr>
          <p:cNvPr id="5" name="Metin kutusu 4">
            <a:extLst>
              <a:ext uri="{FF2B5EF4-FFF2-40B4-BE49-F238E27FC236}">
                <a16:creationId xmlns:a16="http://schemas.microsoft.com/office/drawing/2014/main" id="{91AAA2A6-5482-CCC9-E74A-6E9157F7D6BA}"/>
              </a:ext>
            </a:extLst>
          </p:cNvPr>
          <p:cNvSpPr txBox="1"/>
          <p:nvPr/>
        </p:nvSpPr>
        <p:spPr>
          <a:xfrm>
            <a:off x="7696200" y="2392272"/>
            <a:ext cx="2667000" cy="923330"/>
          </a:xfrm>
          <a:prstGeom prst="rect">
            <a:avLst/>
          </a:prstGeom>
          <a:noFill/>
        </p:spPr>
        <p:txBody>
          <a:bodyPr wrap="square" rtlCol="0">
            <a:spAutoFit/>
          </a:bodyPr>
          <a:lstStyle/>
          <a:p>
            <a:r>
              <a:rPr lang="tr-TR" dirty="0">
                <a:solidFill>
                  <a:schemeClr val="bg1"/>
                </a:solidFill>
              </a:rPr>
              <a:t>Hareket etme rahatlığı sağlama</a:t>
            </a:r>
          </a:p>
          <a:p>
            <a:r>
              <a:rPr lang="tr-TR" dirty="0">
                <a:solidFill>
                  <a:schemeClr val="bg1"/>
                </a:solidFill>
              </a:rPr>
              <a:t>Tahriş etmeme</a:t>
            </a:r>
          </a:p>
        </p:txBody>
      </p:sp>
      <p:graphicFrame>
        <p:nvGraphicFramePr>
          <p:cNvPr id="8" name="Tablo 7">
            <a:extLst>
              <a:ext uri="{FF2B5EF4-FFF2-40B4-BE49-F238E27FC236}">
                <a16:creationId xmlns:a16="http://schemas.microsoft.com/office/drawing/2014/main" id="{C8170EB3-B8DA-B9B5-94CD-1BBE1C3DE510}"/>
              </a:ext>
            </a:extLst>
          </p:cNvPr>
          <p:cNvGraphicFramePr>
            <a:graphicFrameLocks noGrp="1"/>
          </p:cNvGraphicFramePr>
          <p:nvPr>
            <p:extLst>
              <p:ext uri="{D42A27DB-BD31-4B8C-83A1-F6EECF244321}">
                <p14:modId xmlns:p14="http://schemas.microsoft.com/office/powerpoint/2010/main" val="784373262"/>
              </p:ext>
            </p:extLst>
          </p:nvPr>
        </p:nvGraphicFramePr>
        <p:xfrm>
          <a:off x="1219200" y="1953499"/>
          <a:ext cx="10400932" cy="4287283"/>
        </p:xfrm>
        <a:graphic>
          <a:graphicData uri="http://schemas.openxmlformats.org/drawingml/2006/table">
            <a:tbl>
              <a:tblPr>
                <a:tableStyleId>{B301B821-A1FF-4177-AEE7-76D212191A09}</a:tableStyleId>
              </a:tblPr>
              <a:tblGrid>
                <a:gridCol w="2080186">
                  <a:extLst>
                    <a:ext uri="{9D8B030D-6E8A-4147-A177-3AD203B41FA5}">
                      <a16:colId xmlns:a16="http://schemas.microsoft.com/office/drawing/2014/main" val="3780835250"/>
                    </a:ext>
                  </a:extLst>
                </a:gridCol>
                <a:gridCol w="1386791">
                  <a:extLst>
                    <a:ext uri="{9D8B030D-6E8A-4147-A177-3AD203B41FA5}">
                      <a16:colId xmlns:a16="http://schemas.microsoft.com/office/drawing/2014/main" val="1799744421"/>
                    </a:ext>
                  </a:extLst>
                </a:gridCol>
                <a:gridCol w="1386791">
                  <a:extLst>
                    <a:ext uri="{9D8B030D-6E8A-4147-A177-3AD203B41FA5}">
                      <a16:colId xmlns:a16="http://schemas.microsoft.com/office/drawing/2014/main" val="2516319964"/>
                    </a:ext>
                  </a:extLst>
                </a:gridCol>
                <a:gridCol w="1386791">
                  <a:extLst>
                    <a:ext uri="{9D8B030D-6E8A-4147-A177-3AD203B41FA5}">
                      <a16:colId xmlns:a16="http://schemas.microsoft.com/office/drawing/2014/main" val="1227607162"/>
                    </a:ext>
                  </a:extLst>
                </a:gridCol>
                <a:gridCol w="1386791">
                  <a:extLst>
                    <a:ext uri="{9D8B030D-6E8A-4147-A177-3AD203B41FA5}">
                      <a16:colId xmlns:a16="http://schemas.microsoft.com/office/drawing/2014/main" val="220632182"/>
                    </a:ext>
                  </a:extLst>
                </a:gridCol>
                <a:gridCol w="1386791">
                  <a:extLst>
                    <a:ext uri="{9D8B030D-6E8A-4147-A177-3AD203B41FA5}">
                      <a16:colId xmlns:a16="http://schemas.microsoft.com/office/drawing/2014/main" val="2433487823"/>
                    </a:ext>
                  </a:extLst>
                </a:gridCol>
                <a:gridCol w="1386791">
                  <a:extLst>
                    <a:ext uri="{9D8B030D-6E8A-4147-A177-3AD203B41FA5}">
                      <a16:colId xmlns:a16="http://schemas.microsoft.com/office/drawing/2014/main" val="1445469884"/>
                    </a:ext>
                  </a:extLst>
                </a:gridCol>
              </a:tblGrid>
              <a:tr h="742402">
                <a:tc>
                  <a:txBody>
                    <a:bodyPr/>
                    <a:lstStyle/>
                    <a:p>
                      <a:pPr algn="l" fontAlgn="b"/>
                      <a:r>
                        <a:rPr lang="tr-TR" sz="1100" b="1" i="0" u="none" strike="noStrike" dirty="0" err="1">
                          <a:solidFill>
                            <a:schemeClr val="tx1">
                              <a:lumMod val="50000"/>
                              <a:lumOff val="50000"/>
                            </a:schemeClr>
                          </a:solidFill>
                          <a:effectLst/>
                          <a:latin typeface="Calibri" panose="020F0502020204030204" pitchFamily="34" charset="0"/>
                        </a:rPr>
                        <a:t>Causes</a:t>
                      </a:r>
                      <a:r>
                        <a:rPr lang="tr-TR" sz="1100" b="1" i="0" u="none" strike="noStrike" dirty="0">
                          <a:solidFill>
                            <a:schemeClr val="tx1">
                              <a:lumMod val="50000"/>
                              <a:lumOff val="50000"/>
                            </a:schemeClr>
                          </a:solidFill>
                          <a:effectLst/>
                          <a:latin typeface="Calibri" panose="020F0502020204030204" pitchFamily="34" charset="0"/>
                        </a:rPr>
                        <a:t> of </a:t>
                      </a:r>
                      <a:r>
                        <a:rPr lang="tr-TR" sz="1100" b="1" i="0" u="none" strike="noStrike" dirty="0" err="1">
                          <a:solidFill>
                            <a:schemeClr val="tx1">
                              <a:lumMod val="50000"/>
                              <a:lumOff val="50000"/>
                            </a:schemeClr>
                          </a:solidFill>
                          <a:effectLst/>
                          <a:latin typeface="Calibri" panose="020F0502020204030204" pitchFamily="34" charset="0"/>
                        </a:rPr>
                        <a:t>the</a:t>
                      </a:r>
                      <a:r>
                        <a:rPr lang="tr-TR" sz="1100" b="1" i="0" u="none" strike="noStrike" dirty="0">
                          <a:solidFill>
                            <a:schemeClr val="tx1">
                              <a:lumMod val="50000"/>
                              <a:lumOff val="50000"/>
                            </a:schemeClr>
                          </a:solidFill>
                          <a:effectLst/>
                          <a:latin typeface="Calibri" panose="020F0502020204030204" pitchFamily="34" charset="0"/>
                        </a:rPr>
                        <a:t> </a:t>
                      </a:r>
                      <a:r>
                        <a:rPr lang="tr-TR" sz="1100" b="1" i="0" u="none" strike="noStrike" dirty="0" err="1">
                          <a:solidFill>
                            <a:schemeClr val="tx1">
                              <a:lumMod val="50000"/>
                              <a:lumOff val="50000"/>
                            </a:schemeClr>
                          </a:solidFill>
                          <a:effectLst/>
                          <a:latin typeface="Calibri" panose="020F0502020204030204" pitchFamily="34" charset="0"/>
                        </a:rPr>
                        <a:t>Earthquake</a:t>
                      </a:r>
                      <a:endParaRPr lang="tr-TR" sz="1100" b="1"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gridSpan="4">
                  <a:txBody>
                    <a:bodyPr/>
                    <a:lstStyle/>
                    <a:p>
                      <a:pPr algn="ctr" fontAlgn="b"/>
                      <a:r>
                        <a:rPr lang="tr-TR" sz="1100" b="1" i="0" u="none" strike="noStrike" dirty="0">
                          <a:solidFill>
                            <a:schemeClr val="tx1">
                              <a:lumMod val="50000"/>
                              <a:lumOff val="50000"/>
                            </a:schemeClr>
                          </a:solidFill>
                          <a:effectLst/>
                          <a:latin typeface="Calibri" panose="020F0502020204030204" pitchFamily="34" charset="0"/>
                        </a:rPr>
                        <a:t>General</a:t>
                      </a:r>
                    </a:p>
                  </a:txBody>
                  <a:tcPr marL="6350" marR="6350" marT="6350" marB="0" anchor="ctr"/>
                </a:tc>
                <a:tc hMerge="1">
                  <a:txBody>
                    <a:bodyPr/>
                    <a:lstStyle/>
                    <a:p>
                      <a:pPr algn="ctr" fontAlgn="b"/>
                      <a:endParaRPr lang="tr-TR" sz="1100" b="1"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pPr algn="ctr" fontAlgn="b"/>
                      <a:r>
                        <a:rPr lang="tr-TR" sz="1100" b="1" i="0" u="none" strike="noStrike" dirty="0">
                          <a:solidFill>
                            <a:schemeClr val="tx1">
                              <a:lumMod val="50000"/>
                              <a:lumOff val="50000"/>
                            </a:schemeClr>
                          </a:solidFill>
                          <a:effectLst/>
                          <a:latin typeface="Calibri" panose="020F0502020204030204" pitchFamily="34" charset="0"/>
                        </a:rPr>
                        <a:t>Genel</a:t>
                      </a:r>
                    </a:p>
                  </a:txBody>
                  <a:tcPr marL="6350" marR="6350" marT="6350" marB="0" anchor="ctr"/>
                </a:tc>
                <a:tc>
                  <a:txBody>
                    <a:bodyPr/>
                    <a:lstStyle/>
                    <a:p>
                      <a:pPr algn="ctr" fontAlgn="b"/>
                      <a:r>
                        <a:rPr lang="tr-TR" sz="1200" b="1" u="none" strike="noStrike" dirty="0" err="1">
                          <a:solidFill>
                            <a:schemeClr val="tx1">
                              <a:lumMod val="50000"/>
                              <a:lumOff val="50000"/>
                            </a:schemeClr>
                          </a:solidFill>
                          <a:effectLst/>
                        </a:rPr>
                        <a:t>Were</a:t>
                      </a:r>
                      <a:r>
                        <a:rPr lang="en-US" sz="1200" b="1" u="none" strike="noStrike" dirty="0">
                          <a:solidFill>
                            <a:schemeClr val="tx1">
                              <a:lumMod val="50000"/>
                              <a:lumOff val="50000"/>
                            </a:schemeClr>
                          </a:solidFill>
                          <a:effectLst/>
                        </a:rPr>
                        <a:t> in the earthquake zone at the time of an earthquake</a:t>
                      </a:r>
                      <a:endParaRPr lang="pt-BR" sz="1200" b="1"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1" u="none" strike="noStrike" dirty="0" err="1">
                          <a:solidFill>
                            <a:schemeClr val="tx1">
                              <a:lumMod val="50000"/>
                              <a:lumOff val="50000"/>
                            </a:schemeClr>
                          </a:solidFill>
                          <a:effectLst/>
                        </a:rPr>
                        <a:t>Were</a:t>
                      </a:r>
                      <a:r>
                        <a:rPr lang="tr-TR" sz="1200" b="1" u="none" strike="noStrike" dirty="0">
                          <a:solidFill>
                            <a:schemeClr val="tx1">
                              <a:lumMod val="50000"/>
                              <a:lumOff val="50000"/>
                            </a:schemeClr>
                          </a:solidFill>
                          <a:effectLst/>
                        </a:rPr>
                        <a:t> not </a:t>
                      </a:r>
                      <a:r>
                        <a:rPr lang="en-US" sz="1200" b="1" u="none" strike="noStrike" dirty="0">
                          <a:solidFill>
                            <a:schemeClr val="tx1">
                              <a:lumMod val="50000"/>
                              <a:lumOff val="50000"/>
                            </a:schemeClr>
                          </a:solidFill>
                          <a:effectLst/>
                        </a:rPr>
                        <a:t> in the earthquake region at the time of the earthquake</a:t>
                      </a:r>
                      <a:endParaRPr lang="pt-BR" sz="1200" b="1" i="0" u="none" strike="noStrike" dirty="0">
                        <a:solidFill>
                          <a:schemeClr val="tx1">
                            <a:lumMod val="50000"/>
                            <a:lumOff val="50000"/>
                          </a:schemeClr>
                        </a:solidFill>
                        <a:effectLst/>
                        <a:latin typeface="Calibri" panose="020F0502020204030204" pitchFamily="34" charset="0"/>
                      </a:endParaRPr>
                    </a:p>
                  </a:txBody>
                  <a:tcPr marL="4229" marR="4229" marT="4229" marB="0" anchor="b"/>
                </a:tc>
                <a:extLst>
                  <a:ext uri="{0D108BD9-81ED-4DB2-BD59-A6C34878D82A}">
                    <a16:rowId xmlns:a16="http://schemas.microsoft.com/office/drawing/2014/main" val="1420180419"/>
                  </a:ext>
                </a:extLst>
              </a:tr>
              <a:tr h="518235">
                <a:tc>
                  <a:txBody>
                    <a:bodyPr/>
                    <a:lstStyle/>
                    <a:p>
                      <a:pPr algn="ctr" fontAlgn="b"/>
                      <a:endParaRPr lang="tr-TR" sz="1100" b="1"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100" b="1" u="none" strike="noStrike" dirty="0" err="1">
                          <a:solidFill>
                            <a:schemeClr val="tx1">
                              <a:lumMod val="50000"/>
                              <a:lumOff val="50000"/>
                            </a:schemeClr>
                          </a:solidFill>
                          <a:effectLst/>
                        </a:rPr>
                        <a:t>Agree</a:t>
                      </a:r>
                      <a:r>
                        <a:rPr lang="tr-TR" sz="1100" b="1" u="none" strike="noStrike" dirty="0">
                          <a:solidFill>
                            <a:schemeClr val="tx1">
                              <a:lumMod val="50000"/>
                              <a:lumOff val="50000"/>
                            </a:schemeClr>
                          </a:solidFill>
                          <a:effectLst/>
                        </a:rPr>
                        <a:t> (%)</a:t>
                      </a:r>
                      <a:endParaRPr lang="en-US" sz="1100" b="1" i="0" u="none" strike="noStrike" dirty="0">
                        <a:solidFill>
                          <a:schemeClr val="tx1">
                            <a:lumMod val="50000"/>
                            <a:lumOff val="50000"/>
                          </a:schemeClr>
                        </a:solidFill>
                        <a:effectLst/>
                        <a:latin typeface="Calibri" panose="020F0502020204030204" pitchFamily="34" charset="0"/>
                      </a:endParaRPr>
                    </a:p>
                  </a:txBody>
                  <a:tcPr marL="2562" marR="2562" marT="2562" marB="0" anchor="ctr"/>
                </a:tc>
                <a:tc>
                  <a:txBody>
                    <a:bodyPr/>
                    <a:lstStyle/>
                    <a:p>
                      <a:pPr algn="ctr" fontAlgn="b"/>
                      <a:r>
                        <a:rPr lang="tr-TR" sz="1100" b="1" u="none" strike="noStrike" dirty="0">
                          <a:solidFill>
                            <a:schemeClr val="tx1">
                              <a:lumMod val="50000"/>
                              <a:lumOff val="50000"/>
                            </a:schemeClr>
                          </a:solidFill>
                          <a:effectLst/>
                        </a:rPr>
                        <a:t>Not </a:t>
                      </a:r>
                      <a:r>
                        <a:rPr lang="tr-TR" sz="1100" b="1" u="none" strike="noStrike" dirty="0" err="1">
                          <a:solidFill>
                            <a:schemeClr val="tx1">
                              <a:lumMod val="50000"/>
                              <a:lumOff val="50000"/>
                            </a:schemeClr>
                          </a:solidFill>
                          <a:effectLst/>
                        </a:rPr>
                        <a:t>Agree</a:t>
                      </a:r>
                      <a:r>
                        <a:rPr lang="tr-TR" sz="1100" b="1" u="none" strike="noStrike" dirty="0">
                          <a:solidFill>
                            <a:schemeClr val="tx1">
                              <a:lumMod val="50000"/>
                              <a:lumOff val="50000"/>
                            </a:schemeClr>
                          </a:solidFill>
                          <a:effectLst/>
                        </a:rPr>
                        <a:t> (%)</a:t>
                      </a:r>
                      <a:endParaRPr lang="en-US" sz="1100" b="1" i="0" u="none" strike="noStrike" dirty="0">
                        <a:solidFill>
                          <a:schemeClr val="tx1">
                            <a:lumMod val="50000"/>
                            <a:lumOff val="50000"/>
                          </a:schemeClr>
                        </a:solidFill>
                        <a:effectLst/>
                        <a:latin typeface="Calibri" panose="020F0502020204030204" pitchFamily="34" charset="0"/>
                      </a:endParaRPr>
                    </a:p>
                  </a:txBody>
                  <a:tcPr marL="2562" marR="2562" marT="2562" marB="0" anchor="ctr"/>
                </a:tc>
                <a:tc>
                  <a:txBody>
                    <a:bodyPr/>
                    <a:lstStyle/>
                    <a:p>
                      <a:pPr algn="ctr" fontAlgn="b"/>
                      <a:r>
                        <a:rPr lang="tr-TR" sz="1100" b="1" i="0" u="none" strike="noStrike" dirty="0" err="1">
                          <a:solidFill>
                            <a:schemeClr val="tx1">
                              <a:lumMod val="50000"/>
                              <a:lumOff val="50000"/>
                            </a:schemeClr>
                          </a:solidFill>
                          <a:effectLst/>
                          <a:latin typeface="Calibri" panose="020F0502020204030204" pitchFamily="34" charset="0"/>
                        </a:rPr>
                        <a:t>Undecided</a:t>
                      </a:r>
                      <a:r>
                        <a:rPr lang="tr-TR" sz="1100" b="1" i="0" u="none" strike="noStrike" dirty="0">
                          <a:solidFill>
                            <a:schemeClr val="tx1">
                              <a:lumMod val="50000"/>
                              <a:lumOff val="50000"/>
                            </a:schemeClr>
                          </a:solidFill>
                          <a:effectLst/>
                          <a:latin typeface="Calibri" panose="020F0502020204030204" pitchFamily="34" charset="0"/>
                        </a:rPr>
                        <a:t> (%)</a:t>
                      </a:r>
                      <a:endParaRPr lang="en-US" sz="1100" b="1" i="0" u="none" strike="noStrike" dirty="0">
                        <a:solidFill>
                          <a:schemeClr val="tx1">
                            <a:lumMod val="50000"/>
                            <a:lumOff val="50000"/>
                          </a:schemeClr>
                        </a:solidFill>
                        <a:effectLst/>
                        <a:latin typeface="Calibri" panose="020F0502020204030204" pitchFamily="34" charset="0"/>
                      </a:endParaRPr>
                    </a:p>
                  </a:txBody>
                  <a:tcPr marL="2562" marR="2562" marT="2562" marB="0" anchor="ctr"/>
                </a:tc>
                <a:tc>
                  <a:txBody>
                    <a:bodyPr/>
                    <a:lstStyle/>
                    <a:p>
                      <a:pPr algn="ctr" fontAlgn="b"/>
                      <a:r>
                        <a:rPr lang="tr-TR" sz="1100" b="1" u="none" strike="noStrike" dirty="0" err="1">
                          <a:solidFill>
                            <a:schemeClr val="tx1">
                              <a:lumMod val="50000"/>
                              <a:lumOff val="50000"/>
                            </a:schemeClr>
                          </a:solidFill>
                          <a:effectLst/>
                        </a:rPr>
                        <a:t>Average</a:t>
                      </a:r>
                      <a:r>
                        <a:rPr lang="tr-TR" sz="1100" b="1" u="none" strike="noStrike" dirty="0">
                          <a:solidFill>
                            <a:schemeClr val="tx1">
                              <a:lumMod val="50000"/>
                              <a:lumOff val="50000"/>
                            </a:schemeClr>
                          </a:solidFill>
                          <a:effectLst/>
                        </a:rPr>
                        <a:t>/5</a:t>
                      </a:r>
                      <a:endParaRPr lang="tr-TR" sz="1100" b="1"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100" b="1" u="none" strike="noStrike" dirty="0" err="1">
                          <a:solidFill>
                            <a:schemeClr val="tx1">
                              <a:lumMod val="50000"/>
                              <a:lumOff val="50000"/>
                            </a:schemeClr>
                          </a:solidFill>
                          <a:effectLst/>
                        </a:rPr>
                        <a:t>Average</a:t>
                      </a:r>
                      <a:r>
                        <a:rPr lang="en-US" sz="1100" b="1" u="none" strike="noStrike" dirty="0">
                          <a:solidFill>
                            <a:schemeClr val="tx1">
                              <a:lumMod val="50000"/>
                              <a:lumOff val="50000"/>
                            </a:schemeClr>
                          </a:solidFill>
                          <a:effectLst/>
                        </a:rPr>
                        <a:t>/5</a:t>
                      </a:r>
                      <a:endParaRPr lang="en-US" sz="1100" b="1" i="0" u="none" strike="noStrike" dirty="0">
                        <a:solidFill>
                          <a:schemeClr val="tx1">
                            <a:lumMod val="50000"/>
                            <a:lumOff val="50000"/>
                          </a:schemeClr>
                        </a:solidFill>
                        <a:effectLst/>
                        <a:latin typeface="Calibri" panose="020F0502020204030204" pitchFamily="34" charset="0"/>
                      </a:endParaRPr>
                    </a:p>
                  </a:txBody>
                  <a:tcPr marL="2562" marR="2562" marT="2562" marB="0" anchor="ctr"/>
                </a:tc>
                <a:tc>
                  <a:txBody>
                    <a:bodyPr/>
                    <a:lstStyle/>
                    <a:p>
                      <a:pPr algn="ctr" fontAlgn="b"/>
                      <a:r>
                        <a:rPr lang="tr-TR" sz="1100" b="1" u="none" strike="noStrike" dirty="0" err="1">
                          <a:solidFill>
                            <a:schemeClr val="tx1">
                              <a:lumMod val="50000"/>
                              <a:lumOff val="50000"/>
                            </a:schemeClr>
                          </a:solidFill>
                          <a:effectLst/>
                        </a:rPr>
                        <a:t>Average</a:t>
                      </a:r>
                      <a:r>
                        <a:rPr lang="en-US" sz="1100" b="1" u="none" strike="noStrike" dirty="0">
                          <a:solidFill>
                            <a:schemeClr val="tx1">
                              <a:lumMod val="50000"/>
                              <a:lumOff val="50000"/>
                            </a:schemeClr>
                          </a:solidFill>
                          <a:effectLst/>
                        </a:rPr>
                        <a:t>/5</a:t>
                      </a:r>
                      <a:endParaRPr lang="en-US" sz="1100" b="1" i="0" u="none" strike="noStrike" dirty="0">
                        <a:solidFill>
                          <a:schemeClr val="tx1">
                            <a:lumMod val="50000"/>
                            <a:lumOff val="50000"/>
                          </a:schemeClr>
                        </a:solidFill>
                        <a:effectLst/>
                        <a:latin typeface="Calibri" panose="020F0502020204030204" pitchFamily="34" charset="0"/>
                      </a:endParaRPr>
                    </a:p>
                  </a:txBody>
                  <a:tcPr marL="2562" marR="2562" marT="2562" marB="0" anchor="ctr"/>
                </a:tc>
                <a:extLst>
                  <a:ext uri="{0D108BD9-81ED-4DB2-BD59-A6C34878D82A}">
                    <a16:rowId xmlns:a16="http://schemas.microsoft.com/office/drawing/2014/main" val="1942492406"/>
                  </a:ext>
                </a:extLst>
              </a:tr>
              <a:tr h="1008882">
                <a:tc>
                  <a:txBody>
                    <a:bodyPr/>
                    <a:lstStyle/>
                    <a:p>
                      <a:pPr algn="l" fontAlgn="b"/>
                      <a:r>
                        <a:rPr lang="en-US" sz="1100" b="0" u="none" strike="noStrike" dirty="0">
                          <a:solidFill>
                            <a:schemeClr val="tx1">
                              <a:lumMod val="50000"/>
                              <a:lumOff val="50000"/>
                            </a:schemeClr>
                          </a:solidFill>
                          <a:effectLst/>
                        </a:rPr>
                        <a:t>I think the earthquake is a natural disaster</a:t>
                      </a:r>
                      <a:endParaRPr lang="tr-TR" sz="11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87,9</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4,0</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7,8</a:t>
                      </a:r>
                    </a:p>
                  </a:txBody>
                  <a:tcPr marL="6350" marR="6350" marT="6350" marB="0" anchor="ctr"/>
                </a:tc>
                <a:tc>
                  <a:txBody>
                    <a:bodyPr/>
                    <a:lstStyle/>
                    <a:p>
                      <a:pPr algn="ctr" fontAlgn="b"/>
                      <a:r>
                        <a:rPr lang="tr-TR" sz="1100" u="sng" strike="noStrike" dirty="0">
                          <a:solidFill>
                            <a:schemeClr val="tx1">
                              <a:lumMod val="50000"/>
                              <a:lumOff val="50000"/>
                            </a:schemeClr>
                          </a:solidFill>
                          <a:effectLst/>
                        </a:rPr>
                        <a:t>4,1</a:t>
                      </a:r>
                      <a:endParaRPr lang="tr-TR" sz="1100" b="0" i="0" u="sng" strike="noStrike" dirty="0">
                        <a:solidFill>
                          <a:schemeClr val="tx1">
                            <a:lumMod val="50000"/>
                            <a:lumOff val="50000"/>
                          </a:schemeClr>
                        </a:solidFill>
                        <a:effectLst/>
                        <a:latin typeface="Coiny"/>
                      </a:endParaRPr>
                    </a:p>
                  </a:txBody>
                  <a:tcPr marL="6350" marR="6350" marT="6350" marB="0" anchor="ctr"/>
                </a:tc>
                <a:tc>
                  <a:txBody>
                    <a:bodyPr/>
                    <a:lstStyle/>
                    <a:p>
                      <a:pPr algn="ctr" fontAlgn="b"/>
                      <a:r>
                        <a:rPr lang="tr-TR" sz="1100" u="sng" strike="noStrike" dirty="0">
                          <a:solidFill>
                            <a:schemeClr val="tx1">
                              <a:lumMod val="50000"/>
                              <a:lumOff val="50000"/>
                            </a:schemeClr>
                          </a:solidFill>
                          <a:effectLst/>
                        </a:rPr>
                        <a:t>3,8</a:t>
                      </a:r>
                      <a:endParaRPr lang="tr-TR" sz="1100" b="0" i="0" u="sng" strike="noStrike" dirty="0">
                        <a:solidFill>
                          <a:schemeClr val="tx1">
                            <a:lumMod val="50000"/>
                            <a:lumOff val="50000"/>
                          </a:schemeClr>
                        </a:solidFill>
                        <a:effectLst/>
                        <a:latin typeface="Coiny"/>
                      </a:endParaRPr>
                    </a:p>
                  </a:txBody>
                  <a:tcPr marL="6350" marR="6350" marT="6350" marB="0" anchor="ctr"/>
                </a:tc>
                <a:tc>
                  <a:txBody>
                    <a:bodyPr/>
                    <a:lstStyle/>
                    <a:p>
                      <a:pPr algn="ctr" fontAlgn="b"/>
                      <a:r>
                        <a:rPr lang="tr-TR" sz="1100" u="sng" strike="noStrike" dirty="0">
                          <a:solidFill>
                            <a:schemeClr val="tx1">
                              <a:lumMod val="50000"/>
                              <a:lumOff val="50000"/>
                            </a:schemeClr>
                          </a:solidFill>
                          <a:effectLst/>
                        </a:rPr>
                        <a:t>4,1</a:t>
                      </a:r>
                      <a:endParaRPr lang="tr-TR" sz="1100" b="0" i="0" u="sng" strike="noStrike" dirty="0">
                        <a:solidFill>
                          <a:schemeClr val="tx1">
                            <a:lumMod val="50000"/>
                            <a:lumOff val="50000"/>
                          </a:schemeClr>
                        </a:solidFill>
                        <a:effectLst/>
                        <a:latin typeface="Coiny"/>
                      </a:endParaRPr>
                    </a:p>
                  </a:txBody>
                  <a:tcPr marL="6350" marR="6350" marT="6350" marB="0" anchor="ctr"/>
                </a:tc>
                <a:extLst>
                  <a:ext uri="{0D108BD9-81ED-4DB2-BD59-A6C34878D82A}">
                    <a16:rowId xmlns:a16="http://schemas.microsoft.com/office/drawing/2014/main" val="2185579112"/>
                  </a:ext>
                </a:extLst>
              </a:tr>
              <a:tr h="1008882">
                <a:tc>
                  <a:txBody>
                    <a:bodyPr/>
                    <a:lstStyle/>
                    <a:p>
                      <a:pPr algn="l" fontAlgn="b"/>
                      <a:r>
                        <a:rPr lang="en-US" sz="1100" b="0" u="none" strike="noStrike" dirty="0">
                          <a:solidFill>
                            <a:schemeClr val="tx1">
                              <a:lumMod val="50000"/>
                              <a:lumOff val="50000"/>
                            </a:schemeClr>
                          </a:solidFill>
                          <a:effectLst/>
                        </a:rPr>
                        <a:t>I believe that deaths in earthquakes are destiny.</a:t>
                      </a:r>
                      <a:endParaRPr lang="tr-TR" sz="11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26,3</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63,1</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10,6</a:t>
                      </a:r>
                    </a:p>
                  </a:txBody>
                  <a:tcPr marL="6350" marR="6350" marT="6350" marB="0" anchor="ctr"/>
                </a:tc>
                <a:tc>
                  <a:txBody>
                    <a:bodyPr/>
                    <a:lstStyle/>
                    <a:p>
                      <a:pPr algn="ctr" fontAlgn="b"/>
                      <a:r>
                        <a:rPr lang="tr-TR" sz="1100" u="sng" strike="noStrike" dirty="0">
                          <a:solidFill>
                            <a:schemeClr val="tx1">
                              <a:lumMod val="50000"/>
                              <a:lumOff val="50000"/>
                            </a:schemeClr>
                          </a:solidFill>
                          <a:effectLst/>
                        </a:rPr>
                        <a:t>2,6</a:t>
                      </a:r>
                      <a:endParaRPr lang="tr-TR" sz="1100" b="0" i="0" u="sng" strike="noStrike" dirty="0">
                        <a:solidFill>
                          <a:schemeClr val="tx1">
                            <a:lumMod val="50000"/>
                            <a:lumOff val="50000"/>
                          </a:schemeClr>
                        </a:solidFill>
                        <a:effectLst/>
                        <a:latin typeface="Coiny"/>
                      </a:endParaRPr>
                    </a:p>
                  </a:txBody>
                  <a:tcPr marL="6350" marR="6350" marT="6350" marB="0" anchor="ctr"/>
                </a:tc>
                <a:tc>
                  <a:txBody>
                    <a:bodyPr/>
                    <a:lstStyle/>
                    <a:p>
                      <a:pPr algn="ctr" fontAlgn="b"/>
                      <a:r>
                        <a:rPr lang="tr-TR" sz="1100" u="sng" strike="noStrike" dirty="0">
                          <a:solidFill>
                            <a:schemeClr val="tx1">
                              <a:lumMod val="50000"/>
                              <a:lumOff val="50000"/>
                            </a:schemeClr>
                          </a:solidFill>
                          <a:effectLst/>
                        </a:rPr>
                        <a:t>3,0</a:t>
                      </a:r>
                      <a:endParaRPr lang="tr-TR" sz="1100" b="0" i="0" u="sng" strike="noStrike" dirty="0">
                        <a:solidFill>
                          <a:schemeClr val="tx1">
                            <a:lumMod val="50000"/>
                            <a:lumOff val="50000"/>
                          </a:schemeClr>
                        </a:solidFill>
                        <a:effectLst/>
                        <a:latin typeface="Coiny"/>
                      </a:endParaRPr>
                    </a:p>
                  </a:txBody>
                  <a:tcPr marL="6350" marR="6350" marT="6350" marB="0" anchor="ctr"/>
                </a:tc>
                <a:tc>
                  <a:txBody>
                    <a:bodyPr/>
                    <a:lstStyle/>
                    <a:p>
                      <a:pPr algn="ctr" fontAlgn="b"/>
                      <a:r>
                        <a:rPr lang="tr-TR" sz="1100" u="sng" strike="noStrike" dirty="0">
                          <a:solidFill>
                            <a:schemeClr val="tx1">
                              <a:lumMod val="50000"/>
                              <a:lumOff val="50000"/>
                            </a:schemeClr>
                          </a:solidFill>
                          <a:effectLst/>
                        </a:rPr>
                        <a:t>2,6</a:t>
                      </a:r>
                      <a:endParaRPr lang="tr-TR" sz="1100" b="0" i="0" u="sng" strike="noStrike" dirty="0">
                        <a:solidFill>
                          <a:schemeClr val="tx1">
                            <a:lumMod val="50000"/>
                            <a:lumOff val="50000"/>
                          </a:schemeClr>
                        </a:solidFill>
                        <a:effectLst/>
                        <a:latin typeface="Coiny"/>
                      </a:endParaRPr>
                    </a:p>
                  </a:txBody>
                  <a:tcPr marL="6350" marR="6350" marT="6350" marB="0" anchor="ctr"/>
                </a:tc>
                <a:extLst>
                  <a:ext uri="{0D108BD9-81ED-4DB2-BD59-A6C34878D82A}">
                    <a16:rowId xmlns:a16="http://schemas.microsoft.com/office/drawing/2014/main" val="3885905776"/>
                  </a:ext>
                </a:extLst>
              </a:tr>
              <a:tr h="1008882">
                <a:tc>
                  <a:txBody>
                    <a:bodyPr/>
                    <a:lstStyle/>
                    <a:p>
                      <a:pPr algn="l" fontAlgn="b"/>
                      <a:r>
                        <a:rPr lang="en-US" sz="1100" b="0" u="none" strike="noStrike" dirty="0">
                          <a:solidFill>
                            <a:schemeClr val="tx1">
                              <a:lumMod val="50000"/>
                              <a:lumOff val="50000"/>
                            </a:schemeClr>
                          </a:solidFill>
                          <a:effectLst/>
                        </a:rPr>
                        <a:t>I believe the earthquake is a game/conspiracy of great powers</a:t>
                      </a:r>
                      <a:endParaRPr lang="tr-TR" sz="11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5,3</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84,8</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9,8</a:t>
                      </a:r>
                    </a:p>
                  </a:txBody>
                  <a:tcPr marL="6350" marR="6350" marT="6350" marB="0" anchor="ctr"/>
                </a:tc>
                <a:tc>
                  <a:txBody>
                    <a:bodyPr/>
                    <a:lstStyle/>
                    <a:p>
                      <a:pPr algn="ctr" fontAlgn="b"/>
                      <a:r>
                        <a:rPr lang="tr-TR" sz="1100" u="sng" strike="noStrike" dirty="0">
                          <a:solidFill>
                            <a:schemeClr val="tx1">
                              <a:lumMod val="50000"/>
                              <a:lumOff val="50000"/>
                            </a:schemeClr>
                          </a:solidFill>
                          <a:effectLst/>
                        </a:rPr>
                        <a:t>1,9</a:t>
                      </a:r>
                      <a:endParaRPr lang="tr-TR" sz="1100" b="0" i="0" u="sng" strike="noStrike" dirty="0">
                        <a:solidFill>
                          <a:schemeClr val="tx1">
                            <a:lumMod val="50000"/>
                            <a:lumOff val="50000"/>
                          </a:schemeClr>
                        </a:solidFill>
                        <a:effectLst/>
                        <a:latin typeface="Coiny"/>
                      </a:endParaRPr>
                    </a:p>
                  </a:txBody>
                  <a:tcPr marL="6350" marR="6350" marT="6350" marB="0" anchor="ctr"/>
                </a:tc>
                <a:tc>
                  <a:txBody>
                    <a:bodyPr/>
                    <a:lstStyle/>
                    <a:p>
                      <a:pPr algn="ctr" fontAlgn="b"/>
                      <a:r>
                        <a:rPr lang="tr-TR" sz="1100" u="sng" strike="noStrike" dirty="0">
                          <a:solidFill>
                            <a:schemeClr val="tx1">
                              <a:lumMod val="50000"/>
                              <a:lumOff val="50000"/>
                            </a:schemeClr>
                          </a:solidFill>
                          <a:effectLst/>
                        </a:rPr>
                        <a:t>2,2</a:t>
                      </a:r>
                      <a:endParaRPr lang="tr-TR" sz="1100" b="0" i="0" u="sng" strike="noStrike" dirty="0">
                        <a:solidFill>
                          <a:schemeClr val="tx1">
                            <a:lumMod val="50000"/>
                            <a:lumOff val="50000"/>
                          </a:schemeClr>
                        </a:solidFill>
                        <a:effectLst/>
                        <a:latin typeface="Coiny"/>
                      </a:endParaRPr>
                    </a:p>
                  </a:txBody>
                  <a:tcPr marL="6350" marR="6350" marT="6350" marB="0" anchor="ctr"/>
                </a:tc>
                <a:tc>
                  <a:txBody>
                    <a:bodyPr/>
                    <a:lstStyle/>
                    <a:p>
                      <a:pPr algn="ctr" fontAlgn="b"/>
                      <a:r>
                        <a:rPr lang="tr-TR" sz="1100" u="sng" strike="noStrike" dirty="0">
                          <a:solidFill>
                            <a:schemeClr val="tx1">
                              <a:lumMod val="50000"/>
                              <a:lumOff val="50000"/>
                            </a:schemeClr>
                          </a:solidFill>
                          <a:effectLst/>
                        </a:rPr>
                        <a:t>1,9</a:t>
                      </a:r>
                      <a:endParaRPr lang="tr-TR" sz="1100" b="0" i="0" u="sng" strike="noStrike" dirty="0">
                        <a:solidFill>
                          <a:schemeClr val="tx1">
                            <a:lumMod val="50000"/>
                            <a:lumOff val="50000"/>
                          </a:schemeClr>
                        </a:solidFill>
                        <a:effectLst/>
                        <a:latin typeface="Coiny"/>
                      </a:endParaRPr>
                    </a:p>
                  </a:txBody>
                  <a:tcPr marL="6350" marR="6350" marT="6350" marB="0" anchor="ctr"/>
                </a:tc>
                <a:extLst>
                  <a:ext uri="{0D108BD9-81ED-4DB2-BD59-A6C34878D82A}">
                    <a16:rowId xmlns:a16="http://schemas.microsoft.com/office/drawing/2014/main" val="1177468904"/>
                  </a:ext>
                </a:extLst>
              </a:tr>
            </a:tbl>
          </a:graphicData>
        </a:graphic>
      </p:graphicFrame>
      <p:sp>
        <p:nvSpPr>
          <p:cNvPr id="12" name="Oval 11">
            <a:extLst>
              <a:ext uri="{FF2B5EF4-FFF2-40B4-BE49-F238E27FC236}">
                <a16:creationId xmlns:a16="http://schemas.microsoft.com/office/drawing/2014/main" id="{A4AB31F8-1A0F-626D-F745-2651EC2B7E77}"/>
              </a:ext>
            </a:extLst>
          </p:cNvPr>
          <p:cNvSpPr/>
          <p:nvPr/>
        </p:nvSpPr>
        <p:spPr>
          <a:xfrm>
            <a:off x="10753725" y="3581400"/>
            <a:ext cx="371475"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13">
            <a:extLst>
              <a:ext uri="{FF2B5EF4-FFF2-40B4-BE49-F238E27FC236}">
                <a16:creationId xmlns:a16="http://schemas.microsoft.com/office/drawing/2014/main" id="{A81EE206-AFF3-1D27-B06D-E8E76956A296}"/>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13" name="Slayt Numarası Yer Tutucusu 12">
            <a:extLst>
              <a:ext uri="{FF2B5EF4-FFF2-40B4-BE49-F238E27FC236}">
                <a16:creationId xmlns:a16="http://schemas.microsoft.com/office/drawing/2014/main" id="{6CE2C106-AB5C-570D-CA40-40F633B1E459}"/>
              </a:ext>
            </a:extLst>
          </p:cNvPr>
          <p:cNvSpPr>
            <a:spLocks noGrp="1"/>
          </p:cNvSpPr>
          <p:nvPr>
            <p:ph type="sldNum" sz="quarter" idx="7"/>
          </p:nvPr>
        </p:nvSpPr>
        <p:spPr/>
        <p:txBody>
          <a:bodyPr/>
          <a:lstStyle/>
          <a:p>
            <a:fld id="{B6F15528-21DE-4FAA-801E-634DDDAF4B2B}" type="slidenum">
              <a:rPr lang="en-US" smtClean="0"/>
              <a:t>19</a:t>
            </a:fld>
            <a:endParaRPr lang="en-US"/>
          </a:p>
        </p:txBody>
      </p:sp>
      <p:cxnSp>
        <p:nvCxnSpPr>
          <p:cNvPr id="9" name="Düz Bağlayıcı 8">
            <a:extLst>
              <a:ext uri="{FF2B5EF4-FFF2-40B4-BE49-F238E27FC236}">
                <a16:creationId xmlns:a16="http://schemas.microsoft.com/office/drawing/2014/main" id="{EC00E04E-05E9-905E-CD3E-1241A51D8A97}"/>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787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3">
            <a:extLst>
              <a:ext uri="{FF2B5EF4-FFF2-40B4-BE49-F238E27FC236}">
                <a16:creationId xmlns:a16="http://schemas.microsoft.com/office/drawing/2014/main" id="{60CEEECB-DD40-2B39-A7BD-70275035A4A1}"/>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4" name="object 2">
            <a:extLst>
              <a:ext uri="{FF2B5EF4-FFF2-40B4-BE49-F238E27FC236}">
                <a16:creationId xmlns:a16="http://schemas.microsoft.com/office/drawing/2014/main" id="{F0E4160B-9F7C-D5F3-926B-3BFA45CEBE49}"/>
              </a:ext>
            </a:extLst>
          </p:cNvPr>
          <p:cNvSpPr txBox="1">
            <a:spLocks noGrp="1"/>
          </p:cNvSpPr>
          <p:nvPr>
            <p:ph type="title"/>
          </p:nvPr>
        </p:nvSpPr>
        <p:spPr>
          <a:xfrm>
            <a:off x="1696148" y="2800623"/>
            <a:ext cx="8799703" cy="628377"/>
          </a:xfrm>
          <a:prstGeom prst="rect">
            <a:avLst/>
          </a:prstGeom>
        </p:spPr>
        <p:txBody>
          <a:bodyPr vert="horz" wrap="square" lIns="0" tIns="12700" rIns="0" bIns="0" rtlCol="0">
            <a:spAutoFit/>
          </a:bodyPr>
          <a:lstStyle/>
          <a:p>
            <a:pPr marL="12700">
              <a:spcBef>
                <a:spcPts val="100"/>
              </a:spcBef>
            </a:pPr>
            <a:r>
              <a:rPr lang="en-US" sz="4000" kern="1200" dirty="0">
                <a:solidFill>
                  <a:srgbClr val="0070C0"/>
                </a:solidFill>
                <a:ea typeface="+mn-ea"/>
                <a:cs typeface="+mn-cs"/>
              </a:rPr>
              <a:t>OBJECTIVE AND SCOPE OF THE RESEARCH</a:t>
            </a:r>
            <a:endParaRPr lang="tr-TR" sz="4000" kern="1200" dirty="0">
              <a:solidFill>
                <a:srgbClr val="0070C0"/>
              </a:solidFill>
              <a:ea typeface="+mn-ea"/>
              <a:cs typeface="+mn-cs"/>
            </a:endParaRPr>
          </a:p>
        </p:txBody>
      </p:sp>
      <p:sp>
        <p:nvSpPr>
          <p:cNvPr id="5" name="Slayt Numarası Yer Tutucusu 4">
            <a:extLst>
              <a:ext uri="{FF2B5EF4-FFF2-40B4-BE49-F238E27FC236}">
                <a16:creationId xmlns:a16="http://schemas.microsoft.com/office/drawing/2014/main" id="{B387F777-B7BD-1868-ADBB-4B1042970470}"/>
              </a:ext>
            </a:extLst>
          </p:cNvPr>
          <p:cNvSpPr>
            <a:spLocks noGrp="1"/>
          </p:cNvSpPr>
          <p:nvPr>
            <p:ph type="sldNum" sz="quarter" idx="7"/>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1456699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3">
            <a:extLst>
              <a:ext uri="{FF2B5EF4-FFF2-40B4-BE49-F238E27FC236}">
                <a16:creationId xmlns:a16="http://schemas.microsoft.com/office/drawing/2014/main" id="{60CEEECB-DD40-2B39-A7BD-70275035A4A1}"/>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7" name="object 2">
            <a:extLst>
              <a:ext uri="{FF2B5EF4-FFF2-40B4-BE49-F238E27FC236}">
                <a16:creationId xmlns:a16="http://schemas.microsoft.com/office/drawing/2014/main" id="{0D7FA04B-0DEE-CE7A-E36E-69609EDAF38B}"/>
              </a:ext>
            </a:extLst>
          </p:cNvPr>
          <p:cNvSpPr txBox="1">
            <a:spLocks/>
          </p:cNvSpPr>
          <p:nvPr/>
        </p:nvSpPr>
        <p:spPr>
          <a:xfrm>
            <a:off x="2173097" y="2431291"/>
            <a:ext cx="7845806" cy="997709"/>
          </a:xfrm>
          <a:prstGeom prst="rect">
            <a:avLst/>
          </a:prstGeom>
        </p:spPr>
        <p:txBody>
          <a:bodyPr vert="horz" wrap="square" lIns="0" tIns="12700" rIns="0" bIns="0" rtlCol="0">
            <a:spAutoFit/>
          </a:bodyPr>
          <a:lstStyle>
            <a:lvl1pPr>
              <a:defRPr sz="2000" b="1" i="0">
                <a:solidFill>
                  <a:srgbClr val="001F5F"/>
                </a:solidFill>
                <a:latin typeface="Carlito"/>
                <a:ea typeface="+mj-ea"/>
                <a:cs typeface="Carlito"/>
              </a:defRPr>
            </a:lvl1pPr>
          </a:lstStyle>
          <a:p>
            <a:pPr marL="12700" algn="ctr">
              <a:spcBef>
                <a:spcPts val="100"/>
              </a:spcBef>
            </a:pPr>
            <a:r>
              <a:rPr lang="tr-TR" sz="4000" kern="0" dirty="0">
                <a:solidFill>
                  <a:srgbClr val="0070C0"/>
                </a:solidFill>
              </a:rPr>
              <a:t>FINDINGS</a:t>
            </a:r>
            <a:br>
              <a:rPr lang="tr-TR" sz="4000" kern="0" dirty="0">
                <a:solidFill>
                  <a:srgbClr val="0070C0"/>
                </a:solidFill>
              </a:rPr>
            </a:br>
            <a:r>
              <a:rPr lang="en-US" sz="2400" kern="1200" dirty="0">
                <a:solidFill>
                  <a:srgbClr val="0070C0"/>
                </a:solidFill>
                <a:ea typeface="+mn-ea"/>
                <a:cs typeface="+mn-cs"/>
              </a:rPr>
              <a:t>Evaluation of the Process After the Earthquake</a:t>
            </a:r>
            <a:endParaRPr lang="tr-TR" sz="4000" kern="1200" dirty="0">
              <a:solidFill>
                <a:srgbClr val="0070C0"/>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1302361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751415"/>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r>
              <a:rPr lang="en-US" b="1" i="1" dirty="0">
                <a:solidFill>
                  <a:srgbClr val="00B0F0"/>
                </a:solidFill>
                <a:latin typeface="Century Gothic" panose="020B0502020202020204" pitchFamily="34" charset="0"/>
              </a:rPr>
              <a:t>Disaster Management Performance of the State</a:t>
            </a:r>
            <a:endParaRPr lang="tr-TR" sz="1800"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19200" y="1023265"/>
            <a:ext cx="10400930" cy="307777"/>
          </a:xfrm>
          <a:prstGeom prst="rect">
            <a:avLst/>
          </a:prstGeom>
          <a:solidFill>
            <a:schemeClr val="bg1">
              <a:lumMod val="95000"/>
            </a:schemeClr>
          </a:solidFill>
        </p:spPr>
        <p:txBody>
          <a:bodyPr wrap="square">
            <a:spAutoFit/>
          </a:bodyPr>
          <a:lstStyle/>
          <a:p>
            <a:pPr algn="just"/>
            <a:r>
              <a:rPr lang="en-US" sz="1400" dirty="0">
                <a:solidFill>
                  <a:schemeClr val="tx1">
                    <a:lumMod val="50000"/>
                    <a:lumOff val="50000"/>
                  </a:schemeClr>
                </a:solidFill>
                <a:latin typeface="Calibri" panose="020F0502020204030204" pitchFamily="34" charset="0"/>
                <a:cs typeface="Calibri" panose="020F0502020204030204" pitchFamily="34" charset="0"/>
              </a:rPr>
              <a:t>37.6% of the participants stated that they found the disaster management performance of the state successful, </a:t>
            </a:r>
            <a:r>
              <a:rPr lang="tr-TR" sz="1400" dirty="0" err="1">
                <a:solidFill>
                  <a:schemeClr val="tx1">
                    <a:lumMod val="50000"/>
                    <a:lumOff val="50000"/>
                  </a:schemeClr>
                </a:solidFill>
                <a:latin typeface="Calibri" panose="020F0502020204030204" pitchFamily="34" charset="0"/>
                <a:cs typeface="Calibri" panose="020F0502020204030204" pitchFamily="34" charset="0"/>
              </a:rPr>
              <a:t>while</a:t>
            </a:r>
            <a:r>
              <a:rPr lang="tr-TR" sz="1400" dirty="0">
                <a:solidFill>
                  <a:schemeClr val="tx1">
                    <a:lumMod val="50000"/>
                    <a:lumOff val="50000"/>
                  </a:schemeClr>
                </a:solidFill>
                <a:latin typeface="Calibri" panose="020F0502020204030204" pitchFamily="34" charset="0"/>
                <a:cs typeface="Calibri" panose="020F0502020204030204" pitchFamily="34" charset="0"/>
              </a:rPr>
              <a:t> 47% do not.</a:t>
            </a:r>
          </a:p>
        </p:txBody>
      </p:sp>
      <p:sp>
        <p:nvSpPr>
          <p:cNvPr id="6" name="Metin kutusu 5">
            <a:extLst>
              <a:ext uri="{FF2B5EF4-FFF2-40B4-BE49-F238E27FC236}">
                <a16:creationId xmlns:a16="http://schemas.microsoft.com/office/drawing/2014/main" id="{AC461AD9-FAA6-943B-2A69-4B50C65C52D8}"/>
              </a:ext>
            </a:extLst>
          </p:cNvPr>
          <p:cNvSpPr txBox="1"/>
          <p:nvPr/>
        </p:nvSpPr>
        <p:spPr>
          <a:xfrm>
            <a:off x="1219200" y="6627911"/>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N:800</a:t>
            </a:r>
          </a:p>
        </p:txBody>
      </p:sp>
      <p:sp>
        <p:nvSpPr>
          <p:cNvPr id="2" name="Text Box 6">
            <a:extLst>
              <a:ext uri="{FF2B5EF4-FFF2-40B4-BE49-F238E27FC236}">
                <a16:creationId xmlns:a16="http://schemas.microsoft.com/office/drawing/2014/main" id="{B3415BA6-2359-7AC0-2923-C9B0E4FA901C}"/>
              </a:ext>
            </a:extLst>
          </p:cNvPr>
          <p:cNvSpPr txBox="1">
            <a:spLocks noChangeArrowheads="1"/>
          </p:cNvSpPr>
          <p:nvPr/>
        </p:nvSpPr>
        <p:spPr bwMode="auto">
          <a:xfrm>
            <a:off x="8077200" y="6504801"/>
            <a:ext cx="3542930" cy="338554"/>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DI21. In the first 24 hours after the earthquake, how do you think the state performed against disaster management? (ONE CHOICE)</a:t>
            </a:r>
            <a:endParaRPr lang="tr-TR" sz="800" dirty="0">
              <a:solidFill>
                <a:srgbClr val="808080"/>
              </a:solidFill>
              <a:latin typeface="Century Gothic" panose="020B0502020202020204" pitchFamily="34" charset="0"/>
              <a:ea typeface="Verdana" panose="020B0604030504040204" pitchFamily="34" charset="0"/>
            </a:endParaRPr>
          </a:p>
        </p:txBody>
      </p:sp>
      <p:sp>
        <p:nvSpPr>
          <p:cNvPr id="5" name="Metin kutusu 4">
            <a:extLst>
              <a:ext uri="{FF2B5EF4-FFF2-40B4-BE49-F238E27FC236}">
                <a16:creationId xmlns:a16="http://schemas.microsoft.com/office/drawing/2014/main" id="{91AAA2A6-5482-CCC9-E74A-6E9157F7D6BA}"/>
              </a:ext>
            </a:extLst>
          </p:cNvPr>
          <p:cNvSpPr txBox="1"/>
          <p:nvPr/>
        </p:nvSpPr>
        <p:spPr>
          <a:xfrm>
            <a:off x="7696200" y="2392272"/>
            <a:ext cx="2667000" cy="923330"/>
          </a:xfrm>
          <a:prstGeom prst="rect">
            <a:avLst/>
          </a:prstGeom>
          <a:noFill/>
        </p:spPr>
        <p:txBody>
          <a:bodyPr wrap="square" rtlCol="0">
            <a:spAutoFit/>
          </a:bodyPr>
          <a:lstStyle/>
          <a:p>
            <a:r>
              <a:rPr lang="tr-TR" dirty="0">
                <a:solidFill>
                  <a:schemeClr val="bg1"/>
                </a:solidFill>
              </a:rPr>
              <a:t>Hareket etme rahatlığı sağlama</a:t>
            </a:r>
          </a:p>
          <a:p>
            <a:r>
              <a:rPr lang="tr-TR" dirty="0">
                <a:solidFill>
                  <a:schemeClr val="bg1"/>
                </a:solidFill>
              </a:rPr>
              <a:t>Tahriş etmeme</a:t>
            </a:r>
          </a:p>
        </p:txBody>
      </p:sp>
      <p:graphicFrame>
        <p:nvGraphicFramePr>
          <p:cNvPr id="7" name="Tablo 6">
            <a:extLst>
              <a:ext uri="{FF2B5EF4-FFF2-40B4-BE49-F238E27FC236}">
                <a16:creationId xmlns:a16="http://schemas.microsoft.com/office/drawing/2014/main" id="{2AEC8060-992B-8B80-E548-3544170F3D17}"/>
              </a:ext>
            </a:extLst>
          </p:cNvPr>
          <p:cNvGraphicFramePr>
            <a:graphicFrameLocks noGrp="1"/>
          </p:cNvGraphicFramePr>
          <p:nvPr>
            <p:extLst>
              <p:ext uri="{D42A27DB-BD31-4B8C-83A1-F6EECF244321}">
                <p14:modId xmlns:p14="http://schemas.microsoft.com/office/powerpoint/2010/main" val="3228649035"/>
              </p:ext>
            </p:extLst>
          </p:nvPr>
        </p:nvGraphicFramePr>
        <p:xfrm>
          <a:off x="1219200" y="1892861"/>
          <a:ext cx="10400930" cy="1472637"/>
        </p:xfrm>
        <a:graphic>
          <a:graphicData uri="http://schemas.openxmlformats.org/drawingml/2006/table">
            <a:tbl>
              <a:tblPr>
                <a:tableStyleId>{B301B821-A1FF-4177-AEE7-76D212191A09}</a:tableStyleId>
              </a:tblPr>
              <a:tblGrid>
                <a:gridCol w="3582150">
                  <a:extLst>
                    <a:ext uri="{9D8B030D-6E8A-4147-A177-3AD203B41FA5}">
                      <a16:colId xmlns:a16="http://schemas.microsoft.com/office/drawing/2014/main" val="2377675716"/>
                    </a:ext>
                  </a:extLst>
                </a:gridCol>
                <a:gridCol w="2235666">
                  <a:extLst>
                    <a:ext uri="{9D8B030D-6E8A-4147-A177-3AD203B41FA5}">
                      <a16:colId xmlns:a16="http://schemas.microsoft.com/office/drawing/2014/main" val="697791190"/>
                    </a:ext>
                  </a:extLst>
                </a:gridCol>
                <a:gridCol w="2235666">
                  <a:extLst>
                    <a:ext uri="{9D8B030D-6E8A-4147-A177-3AD203B41FA5}">
                      <a16:colId xmlns:a16="http://schemas.microsoft.com/office/drawing/2014/main" val="3466479946"/>
                    </a:ext>
                  </a:extLst>
                </a:gridCol>
                <a:gridCol w="2347448">
                  <a:extLst>
                    <a:ext uri="{9D8B030D-6E8A-4147-A177-3AD203B41FA5}">
                      <a16:colId xmlns:a16="http://schemas.microsoft.com/office/drawing/2014/main" val="1822086741"/>
                    </a:ext>
                  </a:extLst>
                </a:gridCol>
              </a:tblGrid>
              <a:tr h="152930">
                <a:tc>
                  <a:txBody>
                    <a:bodyPr/>
                    <a:lstStyle/>
                    <a:p>
                      <a:pPr algn="l" fontAlgn="b"/>
                      <a:r>
                        <a:rPr lang="en-US" sz="1200" b="1" i="0" u="none" strike="noStrike" dirty="0">
                          <a:solidFill>
                            <a:schemeClr val="tx1">
                              <a:lumMod val="50000"/>
                              <a:lumOff val="50000"/>
                            </a:schemeClr>
                          </a:solidFill>
                          <a:effectLst/>
                          <a:latin typeface="Calibri" panose="020F0502020204030204" pitchFamily="34" charset="0"/>
                        </a:rPr>
                        <a:t>Disaster Management Performance of the State</a:t>
                      </a:r>
                    </a:p>
                  </a:txBody>
                  <a:tcPr marL="1435" marR="1435" marT="1435" marB="0" anchor="b"/>
                </a:tc>
                <a:tc>
                  <a:txBody>
                    <a:bodyPr/>
                    <a:lstStyle/>
                    <a:p>
                      <a:pPr algn="ctr" fontAlgn="b"/>
                      <a:r>
                        <a:rPr lang="tr-TR" sz="1200" b="1" u="none" strike="noStrike" dirty="0">
                          <a:solidFill>
                            <a:schemeClr val="tx1">
                              <a:lumMod val="50000"/>
                              <a:lumOff val="50000"/>
                            </a:schemeClr>
                          </a:solidFill>
                          <a:effectLst/>
                        </a:rPr>
                        <a:t>General</a:t>
                      </a:r>
                      <a:endParaRPr lang="pt-BR" sz="1200" b="1" u="none" strike="noStrike" dirty="0">
                        <a:solidFill>
                          <a:schemeClr val="tx1">
                            <a:lumMod val="50000"/>
                            <a:lumOff val="50000"/>
                          </a:schemeClr>
                        </a:solidFill>
                        <a:effectLst/>
                      </a:endParaRPr>
                    </a:p>
                  </a:txBody>
                  <a:tcPr marL="1435" marR="1435" marT="1435" marB="0" anchor="b"/>
                </a:tc>
                <a:tc>
                  <a:txBody>
                    <a:bodyPr/>
                    <a:lstStyle/>
                    <a:p>
                      <a:pPr algn="ctr" fontAlgn="b"/>
                      <a:r>
                        <a:rPr lang="tr-TR" sz="1200" b="1" u="none" strike="noStrike" dirty="0" err="1">
                          <a:solidFill>
                            <a:schemeClr val="tx1">
                              <a:lumMod val="50000"/>
                              <a:lumOff val="50000"/>
                            </a:schemeClr>
                          </a:solidFill>
                          <a:effectLst/>
                        </a:rPr>
                        <a:t>Were</a:t>
                      </a:r>
                      <a:r>
                        <a:rPr lang="en-US" sz="1200" b="1" u="none" strike="noStrike" dirty="0">
                          <a:solidFill>
                            <a:schemeClr val="tx1">
                              <a:lumMod val="50000"/>
                              <a:lumOff val="50000"/>
                            </a:schemeClr>
                          </a:solidFill>
                          <a:effectLst/>
                        </a:rPr>
                        <a:t> in the earthquake zone at the earthquake</a:t>
                      </a:r>
                      <a:r>
                        <a:rPr lang="tr-TR" sz="1200" b="1" u="none" strike="noStrike" dirty="0">
                          <a:solidFill>
                            <a:schemeClr val="tx1">
                              <a:lumMod val="50000"/>
                              <a:lumOff val="50000"/>
                            </a:schemeClr>
                          </a:solidFill>
                          <a:effectLst/>
                        </a:rPr>
                        <a:t> moment</a:t>
                      </a:r>
                      <a:endParaRPr lang="pt-BR" sz="1200" b="1"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1" u="none" strike="noStrike" dirty="0" err="1">
                          <a:solidFill>
                            <a:schemeClr val="tx1">
                              <a:lumMod val="50000"/>
                              <a:lumOff val="50000"/>
                            </a:schemeClr>
                          </a:solidFill>
                          <a:effectLst/>
                        </a:rPr>
                        <a:t>Were</a:t>
                      </a:r>
                      <a:r>
                        <a:rPr lang="tr-TR" sz="1200" b="1" u="none" strike="noStrike" dirty="0">
                          <a:solidFill>
                            <a:schemeClr val="tx1">
                              <a:lumMod val="50000"/>
                              <a:lumOff val="50000"/>
                            </a:schemeClr>
                          </a:solidFill>
                          <a:effectLst/>
                        </a:rPr>
                        <a:t> not </a:t>
                      </a:r>
                      <a:r>
                        <a:rPr lang="en-US" sz="1200" b="1" u="none" strike="noStrike" dirty="0">
                          <a:solidFill>
                            <a:schemeClr val="tx1">
                              <a:lumMod val="50000"/>
                              <a:lumOff val="50000"/>
                            </a:schemeClr>
                          </a:solidFill>
                          <a:effectLst/>
                        </a:rPr>
                        <a:t> in the earthquake region at the earthquake</a:t>
                      </a:r>
                      <a:r>
                        <a:rPr lang="tr-TR" sz="1200" b="1" u="none" strike="noStrike" dirty="0">
                          <a:solidFill>
                            <a:schemeClr val="tx1">
                              <a:lumMod val="50000"/>
                              <a:lumOff val="50000"/>
                            </a:schemeClr>
                          </a:solidFill>
                          <a:effectLst/>
                        </a:rPr>
                        <a:t> moment</a:t>
                      </a:r>
                      <a:endParaRPr lang="pt-BR" sz="1200" b="1" i="0" u="none" strike="noStrike" dirty="0">
                        <a:solidFill>
                          <a:schemeClr val="tx1">
                            <a:lumMod val="50000"/>
                            <a:lumOff val="50000"/>
                          </a:schemeClr>
                        </a:solidFill>
                        <a:effectLst/>
                        <a:latin typeface="Calibri" panose="020F0502020204030204" pitchFamily="34" charset="0"/>
                      </a:endParaRPr>
                    </a:p>
                  </a:txBody>
                  <a:tcPr marL="4229" marR="4229" marT="4229" marB="0" anchor="b"/>
                </a:tc>
                <a:extLst>
                  <a:ext uri="{0D108BD9-81ED-4DB2-BD59-A6C34878D82A}">
                    <a16:rowId xmlns:a16="http://schemas.microsoft.com/office/drawing/2014/main" val="3560375694"/>
                  </a:ext>
                </a:extLst>
              </a:tr>
              <a:tr h="380174">
                <a:tc>
                  <a:txBody>
                    <a:bodyPr/>
                    <a:lstStyle/>
                    <a:p>
                      <a:pPr algn="l" fontAlgn="b"/>
                      <a:r>
                        <a:rPr lang="tr-TR" sz="1200" b="0" i="0" u="none" strike="noStrike" dirty="0" err="1">
                          <a:solidFill>
                            <a:schemeClr val="tx1">
                              <a:lumMod val="50000"/>
                              <a:lumOff val="50000"/>
                            </a:schemeClr>
                          </a:solidFill>
                          <a:effectLst/>
                          <a:latin typeface="Calibri" panose="020F0502020204030204" pitchFamily="34" charset="0"/>
                        </a:rPr>
                        <a:t>Successful</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37,6</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27,7</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38,2</a:t>
                      </a:r>
                    </a:p>
                  </a:txBody>
                  <a:tcPr marL="6350" marR="6350" marT="6350" marB="0" anchor="b"/>
                </a:tc>
                <a:extLst>
                  <a:ext uri="{0D108BD9-81ED-4DB2-BD59-A6C34878D82A}">
                    <a16:rowId xmlns:a16="http://schemas.microsoft.com/office/drawing/2014/main" val="4284843084"/>
                  </a:ext>
                </a:extLst>
              </a:tr>
              <a:tr h="380174">
                <a:tc>
                  <a:txBody>
                    <a:bodyPr/>
                    <a:lstStyle/>
                    <a:p>
                      <a:pPr algn="l" fontAlgn="b"/>
                      <a:r>
                        <a:rPr lang="tr-TR" sz="1200" b="0" i="0" u="none" strike="noStrike" dirty="0">
                          <a:solidFill>
                            <a:schemeClr val="tx1">
                              <a:lumMod val="50000"/>
                              <a:lumOff val="50000"/>
                            </a:schemeClr>
                          </a:solidFill>
                          <a:effectLst/>
                          <a:latin typeface="Calibri" panose="020F0502020204030204" pitchFamily="34" charset="0"/>
                        </a:rPr>
                        <a:t>Not </a:t>
                      </a:r>
                      <a:r>
                        <a:rPr lang="tr-TR" sz="1200" b="0" i="0" u="none" strike="noStrike" dirty="0" err="1">
                          <a:solidFill>
                            <a:schemeClr val="tx1">
                              <a:lumMod val="50000"/>
                              <a:lumOff val="50000"/>
                            </a:schemeClr>
                          </a:solidFill>
                          <a:effectLst/>
                          <a:latin typeface="Calibri" panose="020F0502020204030204" pitchFamily="34" charset="0"/>
                        </a:rPr>
                        <a:t>Successful</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47,0</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36,2</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47,7</a:t>
                      </a:r>
                    </a:p>
                  </a:txBody>
                  <a:tcPr marL="6350" marR="6350" marT="6350" marB="0" anchor="b"/>
                </a:tc>
                <a:extLst>
                  <a:ext uri="{0D108BD9-81ED-4DB2-BD59-A6C34878D82A}">
                    <a16:rowId xmlns:a16="http://schemas.microsoft.com/office/drawing/2014/main" val="4136209343"/>
                  </a:ext>
                </a:extLst>
              </a:tr>
              <a:tr h="342300">
                <a:tc>
                  <a:txBody>
                    <a:bodyPr/>
                    <a:lstStyle/>
                    <a:p>
                      <a:pPr algn="l" fontAlgn="b"/>
                      <a:r>
                        <a:rPr lang="tr-TR" sz="1200" b="0" i="0" u="none" strike="noStrike" dirty="0" err="1">
                          <a:solidFill>
                            <a:schemeClr val="tx1">
                              <a:lumMod val="50000"/>
                              <a:lumOff val="50000"/>
                            </a:schemeClr>
                          </a:solidFill>
                          <a:effectLst/>
                          <a:latin typeface="Calibri" panose="020F0502020204030204" pitchFamily="34" charset="0"/>
                        </a:rPr>
                        <a:t>Average</a:t>
                      </a:r>
                      <a:r>
                        <a:rPr lang="en-US" sz="1200" b="0" i="0" u="none" strike="noStrike" dirty="0">
                          <a:solidFill>
                            <a:schemeClr val="tx1">
                              <a:lumMod val="50000"/>
                              <a:lumOff val="50000"/>
                            </a:schemeClr>
                          </a:solidFill>
                          <a:effectLst/>
                          <a:latin typeface="Calibri" panose="020F0502020204030204" pitchFamily="34" charset="0"/>
                        </a:rPr>
                        <a:t>/5</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2,9</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2,8</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2,9</a:t>
                      </a:r>
                    </a:p>
                  </a:txBody>
                  <a:tcPr marL="6350" marR="6350" marT="6350" marB="0" anchor="b"/>
                </a:tc>
                <a:extLst>
                  <a:ext uri="{0D108BD9-81ED-4DB2-BD59-A6C34878D82A}">
                    <a16:rowId xmlns:a16="http://schemas.microsoft.com/office/drawing/2014/main" val="2441595270"/>
                  </a:ext>
                </a:extLst>
              </a:tr>
            </a:tbl>
          </a:graphicData>
        </a:graphic>
      </p:graphicFrame>
      <p:graphicFrame>
        <p:nvGraphicFramePr>
          <p:cNvPr id="11" name="Tablo 10">
            <a:extLst>
              <a:ext uri="{FF2B5EF4-FFF2-40B4-BE49-F238E27FC236}">
                <a16:creationId xmlns:a16="http://schemas.microsoft.com/office/drawing/2014/main" id="{E8CCAB43-3A88-D37F-4215-D94F7C0FBBCE}"/>
              </a:ext>
            </a:extLst>
          </p:cNvPr>
          <p:cNvGraphicFramePr>
            <a:graphicFrameLocks noGrp="1"/>
          </p:cNvGraphicFramePr>
          <p:nvPr>
            <p:extLst>
              <p:ext uri="{D42A27DB-BD31-4B8C-83A1-F6EECF244321}">
                <p14:modId xmlns:p14="http://schemas.microsoft.com/office/powerpoint/2010/main" val="979026360"/>
              </p:ext>
            </p:extLst>
          </p:nvPr>
        </p:nvGraphicFramePr>
        <p:xfrm>
          <a:off x="1219199" y="3958095"/>
          <a:ext cx="10400931" cy="1472637"/>
        </p:xfrm>
        <a:graphic>
          <a:graphicData uri="http://schemas.openxmlformats.org/drawingml/2006/table">
            <a:tbl>
              <a:tblPr>
                <a:tableStyleId>{B301B821-A1FF-4177-AEE7-76D212191A09}</a:tableStyleId>
              </a:tblPr>
              <a:tblGrid>
                <a:gridCol w="3582151">
                  <a:extLst>
                    <a:ext uri="{9D8B030D-6E8A-4147-A177-3AD203B41FA5}">
                      <a16:colId xmlns:a16="http://schemas.microsoft.com/office/drawing/2014/main" val="2377675716"/>
                    </a:ext>
                  </a:extLst>
                </a:gridCol>
                <a:gridCol w="2235666">
                  <a:extLst>
                    <a:ext uri="{9D8B030D-6E8A-4147-A177-3AD203B41FA5}">
                      <a16:colId xmlns:a16="http://schemas.microsoft.com/office/drawing/2014/main" val="3332347926"/>
                    </a:ext>
                  </a:extLst>
                </a:gridCol>
                <a:gridCol w="2235666">
                  <a:extLst>
                    <a:ext uri="{9D8B030D-6E8A-4147-A177-3AD203B41FA5}">
                      <a16:colId xmlns:a16="http://schemas.microsoft.com/office/drawing/2014/main" val="3466479946"/>
                    </a:ext>
                  </a:extLst>
                </a:gridCol>
                <a:gridCol w="2347448">
                  <a:extLst>
                    <a:ext uri="{9D8B030D-6E8A-4147-A177-3AD203B41FA5}">
                      <a16:colId xmlns:a16="http://schemas.microsoft.com/office/drawing/2014/main" val="1822086741"/>
                    </a:ext>
                  </a:extLst>
                </a:gridCol>
              </a:tblGrid>
              <a:tr h="32444">
                <a:tc>
                  <a:txBody>
                    <a:bodyPr/>
                    <a:lstStyle/>
                    <a:p>
                      <a:pPr algn="l" fontAlgn="b"/>
                      <a:r>
                        <a:rPr lang="en-US" sz="1200" b="1" i="0" u="none" strike="noStrike" dirty="0">
                          <a:solidFill>
                            <a:schemeClr val="tx1">
                              <a:lumMod val="50000"/>
                              <a:lumOff val="50000"/>
                            </a:schemeClr>
                          </a:solidFill>
                          <a:effectLst/>
                          <a:latin typeface="Calibri" panose="020F0502020204030204" pitchFamily="34" charset="0"/>
                        </a:rPr>
                        <a:t>Disaster Management Performance of the State</a:t>
                      </a:r>
                    </a:p>
                  </a:txBody>
                  <a:tcPr marL="1435" marR="1435" marT="1435" marB="0" anchor="b"/>
                </a:tc>
                <a:tc>
                  <a:txBody>
                    <a:bodyPr/>
                    <a:lstStyle/>
                    <a:p>
                      <a:pPr algn="ctr" fontAlgn="b"/>
                      <a:r>
                        <a:rPr lang="tr-TR" sz="1200" b="1" u="none" strike="noStrike" dirty="0">
                          <a:solidFill>
                            <a:schemeClr val="tx1">
                              <a:lumMod val="50000"/>
                              <a:lumOff val="50000"/>
                            </a:schemeClr>
                          </a:solidFill>
                          <a:effectLst/>
                        </a:rPr>
                        <a:t>General</a:t>
                      </a:r>
                      <a:endParaRPr lang="pt-BR" sz="1200" b="1" u="none" strike="noStrike" dirty="0">
                        <a:solidFill>
                          <a:schemeClr val="tx1">
                            <a:lumMod val="50000"/>
                            <a:lumOff val="50000"/>
                          </a:schemeClr>
                        </a:solidFill>
                        <a:effectLst/>
                      </a:endParaRPr>
                    </a:p>
                  </a:txBody>
                  <a:tcPr marL="1435" marR="1435" marT="1435" marB="0" anchor="b"/>
                </a:tc>
                <a:tc>
                  <a:txBody>
                    <a:bodyPr/>
                    <a:lstStyle/>
                    <a:p>
                      <a:pPr algn="ctr" fontAlgn="b"/>
                      <a:r>
                        <a:rPr lang="en-US" sz="1200" b="1" u="none" strike="noStrike" dirty="0">
                          <a:solidFill>
                            <a:schemeClr val="tx1">
                              <a:lumMod val="50000"/>
                              <a:lumOff val="50000"/>
                            </a:schemeClr>
                          </a:solidFill>
                          <a:effectLst/>
                        </a:rPr>
                        <a:t>Ha</a:t>
                      </a:r>
                      <a:r>
                        <a:rPr lang="tr-TR" sz="1200" b="1" u="none" strike="noStrike" dirty="0">
                          <a:solidFill>
                            <a:schemeClr val="tx1">
                              <a:lumMod val="50000"/>
                              <a:lumOff val="50000"/>
                            </a:schemeClr>
                          </a:solidFill>
                          <a:effectLst/>
                        </a:rPr>
                        <a:t>ve</a:t>
                      </a:r>
                      <a:r>
                        <a:rPr lang="en-US" sz="1200" b="1" u="none" strike="noStrike" dirty="0">
                          <a:solidFill>
                            <a:schemeClr val="tx1">
                              <a:lumMod val="50000"/>
                              <a:lumOff val="50000"/>
                            </a:schemeClr>
                          </a:solidFill>
                          <a:effectLst/>
                        </a:rPr>
                        <a:t> a family/close relative in the earthquake </a:t>
                      </a:r>
                      <a:r>
                        <a:rPr lang="tr-TR" sz="1200" b="1" u="none" strike="noStrike" dirty="0" err="1">
                          <a:solidFill>
                            <a:schemeClr val="tx1">
                              <a:lumMod val="50000"/>
                              <a:lumOff val="50000"/>
                            </a:schemeClr>
                          </a:solidFill>
                          <a:effectLst/>
                        </a:rPr>
                        <a:t>zone</a:t>
                      </a:r>
                      <a:endParaRPr lang="en-US" sz="1200" b="1"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1" u="none" strike="noStrike" dirty="0" err="1">
                          <a:solidFill>
                            <a:schemeClr val="tx1">
                              <a:lumMod val="50000"/>
                              <a:lumOff val="50000"/>
                            </a:schemeClr>
                          </a:solidFill>
                          <a:effectLst/>
                        </a:rPr>
                        <a:t>Have</a:t>
                      </a:r>
                      <a:r>
                        <a:rPr lang="tr-TR" sz="1200" b="1" u="none" strike="noStrike" dirty="0">
                          <a:solidFill>
                            <a:schemeClr val="tx1">
                              <a:lumMod val="50000"/>
                              <a:lumOff val="50000"/>
                            </a:schemeClr>
                          </a:solidFill>
                          <a:effectLst/>
                        </a:rPr>
                        <a:t> n</a:t>
                      </a:r>
                      <a:r>
                        <a:rPr lang="en-US" sz="1200" b="1" u="none" strike="noStrike" dirty="0">
                          <a:solidFill>
                            <a:schemeClr val="tx1">
                              <a:lumMod val="50000"/>
                              <a:lumOff val="50000"/>
                            </a:schemeClr>
                          </a:solidFill>
                          <a:effectLst/>
                        </a:rPr>
                        <a:t>o family/close relatives in the earthquake zone</a:t>
                      </a:r>
                      <a:endParaRPr lang="en-US" sz="1200" b="1" i="0" u="none" strike="noStrike" dirty="0">
                        <a:solidFill>
                          <a:schemeClr val="tx1">
                            <a:lumMod val="50000"/>
                            <a:lumOff val="50000"/>
                          </a:schemeClr>
                        </a:solidFill>
                        <a:effectLst/>
                        <a:latin typeface="Calibri" panose="020F0502020204030204" pitchFamily="34" charset="0"/>
                      </a:endParaRPr>
                    </a:p>
                  </a:txBody>
                  <a:tcPr marL="4229" marR="4229" marT="4229" marB="0" anchor="b"/>
                </a:tc>
                <a:extLst>
                  <a:ext uri="{0D108BD9-81ED-4DB2-BD59-A6C34878D82A}">
                    <a16:rowId xmlns:a16="http://schemas.microsoft.com/office/drawing/2014/main" val="3560375694"/>
                  </a:ext>
                </a:extLst>
              </a:tr>
              <a:tr h="380174">
                <a:tc>
                  <a:txBody>
                    <a:bodyPr/>
                    <a:lstStyle/>
                    <a:p>
                      <a:pPr algn="l" fontAlgn="b"/>
                      <a:r>
                        <a:rPr lang="tr-TR" sz="1200" b="0" i="0" u="none" strike="noStrike" dirty="0" err="1">
                          <a:solidFill>
                            <a:schemeClr val="tx1">
                              <a:lumMod val="50000"/>
                              <a:lumOff val="50000"/>
                            </a:schemeClr>
                          </a:solidFill>
                          <a:effectLst/>
                          <a:latin typeface="Calibri" panose="020F0502020204030204" pitchFamily="34" charset="0"/>
                        </a:rPr>
                        <a:t>Successful</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37,6</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38,7</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38,0</a:t>
                      </a:r>
                    </a:p>
                  </a:txBody>
                  <a:tcPr marL="6350" marR="6350" marT="6350" marB="0" anchor="b"/>
                </a:tc>
                <a:extLst>
                  <a:ext uri="{0D108BD9-81ED-4DB2-BD59-A6C34878D82A}">
                    <a16:rowId xmlns:a16="http://schemas.microsoft.com/office/drawing/2014/main" val="4284843084"/>
                  </a:ext>
                </a:extLst>
              </a:tr>
              <a:tr h="380174">
                <a:tc>
                  <a:txBody>
                    <a:bodyPr/>
                    <a:lstStyle/>
                    <a:p>
                      <a:pPr algn="l" fontAlgn="b"/>
                      <a:r>
                        <a:rPr lang="tr-TR" sz="1200" b="0" i="0" u="none" strike="noStrike" dirty="0">
                          <a:solidFill>
                            <a:schemeClr val="tx1">
                              <a:lumMod val="50000"/>
                              <a:lumOff val="50000"/>
                            </a:schemeClr>
                          </a:solidFill>
                          <a:effectLst/>
                          <a:latin typeface="Calibri" panose="020F0502020204030204" pitchFamily="34" charset="0"/>
                        </a:rPr>
                        <a:t>Not </a:t>
                      </a:r>
                      <a:r>
                        <a:rPr lang="tr-TR" sz="1200" b="0" i="0" u="none" strike="noStrike" dirty="0" err="1">
                          <a:solidFill>
                            <a:schemeClr val="tx1">
                              <a:lumMod val="50000"/>
                              <a:lumOff val="50000"/>
                            </a:schemeClr>
                          </a:solidFill>
                          <a:effectLst/>
                          <a:latin typeface="Calibri" panose="020F0502020204030204" pitchFamily="34" charset="0"/>
                        </a:rPr>
                        <a:t>Successful</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47,0</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53,6</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45,0</a:t>
                      </a:r>
                    </a:p>
                  </a:txBody>
                  <a:tcPr marL="6350" marR="6350" marT="6350" marB="0" anchor="b"/>
                </a:tc>
                <a:extLst>
                  <a:ext uri="{0D108BD9-81ED-4DB2-BD59-A6C34878D82A}">
                    <a16:rowId xmlns:a16="http://schemas.microsoft.com/office/drawing/2014/main" val="4136209343"/>
                  </a:ext>
                </a:extLst>
              </a:tr>
              <a:tr h="342300">
                <a:tc>
                  <a:txBody>
                    <a:bodyPr/>
                    <a:lstStyle/>
                    <a:p>
                      <a:pPr algn="l" fontAlgn="b"/>
                      <a:r>
                        <a:rPr lang="tr-TR" sz="1200" b="0" i="0" u="none" strike="noStrike" dirty="0" err="1">
                          <a:solidFill>
                            <a:schemeClr val="tx1">
                              <a:lumMod val="50000"/>
                              <a:lumOff val="50000"/>
                            </a:schemeClr>
                          </a:solidFill>
                          <a:effectLst/>
                          <a:latin typeface="Calibri" panose="020F0502020204030204" pitchFamily="34" charset="0"/>
                        </a:rPr>
                        <a:t>Average</a:t>
                      </a:r>
                      <a:r>
                        <a:rPr lang="en-US" sz="1200" b="0" i="0" u="none" strike="noStrike" dirty="0">
                          <a:solidFill>
                            <a:schemeClr val="tx1">
                              <a:lumMod val="50000"/>
                              <a:lumOff val="50000"/>
                            </a:schemeClr>
                          </a:solidFill>
                          <a:effectLst/>
                          <a:latin typeface="Calibri" panose="020F0502020204030204" pitchFamily="34" charset="0"/>
                        </a:rPr>
                        <a:t>/5</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2,9</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2,8</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3,0</a:t>
                      </a:r>
                    </a:p>
                  </a:txBody>
                  <a:tcPr marL="6350" marR="6350" marT="6350" marB="0" anchor="b"/>
                </a:tc>
                <a:extLst>
                  <a:ext uri="{0D108BD9-81ED-4DB2-BD59-A6C34878D82A}">
                    <a16:rowId xmlns:a16="http://schemas.microsoft.com/office/drawing/2014/main" val="2441595270"/>
                  </a:ext>
                </a:extLst>
              </a:tr>
            </a:tbl>
          </a:graphicData>
        </a:graphic>
      </p:graphicFrame>
      <p:sp>
        <p:nvSpPr>
          <p:cNvPr id="12" name="Oval 11">
            <a:extLst>
              <a:ext uri="{FF2B5EF4-FFF2-40B4-BE49-F238E27FC236}">
                <a16:creationId xmlns:a16="http://schemas.microsoft.com/office/drawing/2014/main" id="{9A7F3E84-7102-6092-4C90-8E25D430BA35}"/>
              </a:ext>
            </a:extLst>
          </p:cNvPr>
          <p:cNvSpPr/>
          <p:nvPr/>
        </p:nvSpPr>
        <p:spPr>
          <a:xfrm>
            <a:off x="7924800" y="4876800"/>
            <a:ext cx="457200" cy="30379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13">
            <a:extLst>
              <a:ext uri="{FF2B5EF4-FFF2-40B4-BE49-F238E27FC236}">
                <a16:creationId xmlns:a16="http://schemas.microsoft.com/office/drawing/2014/main" id="{19AD7109-C974-CB7C-1B4D-5FFAD2C0CF36}"/>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9" name="Slayt Numarası Yer Tutucusu 8">
            <a:extLst>
              <a:ext uri="{FF2B5EF4-FFF2-40B4-BE49-F238E27FC236}">
                <a16:creationId xmlns:a16="http://schemas.microsoft.com/office/drawing/2014/main" id="{6A4EF3D3-9BD3-7479-217D-AFD384B83928}"/>
              </a:ext>
            </a:extLst>
          </p:cNvPr>
          <p:cNvSpPr>
            <a:spLocks noGrp="1"/>
          </p:cNvSpPr>
          <p:nvPr>
            <p:ph type="sldNum" sz="quarter" idx="7"/>
          </p:nvPr>
        </p:nvSpPr>
        <p:spPr/>
        <p:txBody>
          <a:bodyPr/>
          <a:lstStyle/>
          <a:p>
            <a:fld id="{B6F15528-21DE-4FAA-801E-634DDDAF4B2B}" type="slidenum">
              <a:rPr lang="en-US" smtClean="0"/>
              <a:t>21</a:t>
            </a:fld>
            <a:endParaRPr lang="en-US"/>
          </a:p>
        </p:txBody>
      </p:sp>
      <p:cxnSp>
        <p:nvCxnSpPr>
          <p:cNvPr id="10" name="Düz Bağlayıcı 9">
            <a:extLst>
              <a:ext uri="{FF2B5EF4-FFF2-40B4-BE49-F238E27FC236}">
                <a16:creationId xmlns:a16="http://schemas.microsoft.com/office/drawing/2014/main" id="{7B6D4C2E-27B7-C80D-5C9E-66F90CD69047}"/>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340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751415"/>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r>
              <a:rPr lang="en-US" b="1" i="1" dirty="0">
                <a:solidFill>
                  <a:srgbClr val="00B0F0"/>
                </a:solidFill>
                <a:latin typeface="Century Gothic" panose="020B0502020202020204" pitchFamily="34" charset="0"/>
              </a:rPr>
              <a:t>that the State Will Effectively </a:t>
            </a:r>
            <a:r>
              <a:rPr lang="tr-TR" b="1" i="1" dirty="0" err="1">
                <a:solidFill>
                  <a:srgbClr val="00B0F0"/>
                </a:solidFill>
                <a:latin typeface="Century Gothic" panose="020B0502020202020204" pitchFamily="34" charset="0"/>
              </a:rPr>
              <a:t>Deal</a:t>
            </a:r>
            <a:r>
              <a:rPr lang="tr-TR" b="1" i="1" dirty="0">
                <a:solidFill>
                  <a:srgbClr val="00B0F0"/>
                </a:solidFill>
                <a:latin typeface="Century Gothic" panose="020B0502020202020204" pitchFamily="34" charset="0"/>
              </a:rPr>
              <a:t> </a:t>
            </a:r>
            <a:r>
              <a:rPr lang="tr-TR" b="1" i="1" dirty="0" err="1">
                <a:solidFill>
                  <a:srgbClr val="00B0F0"/>
                </a:solidFill>
                <a:latin typeface="Century Gothic" panose="020B0502020202020204" pitchFamily="34" charset="0"/>
              </a:rPr>
              <a:t>with</a:t>
            </a:r>
            <a:r>
              <a:rPr lang="en-US" b="1" i="1" dirty="0">
                <a:solidFill>
                  <a:srgbClr val="00B0F0"/>
                </a:solidFill>
                <a:latin typeface="Century Gothic" panose="020B0502020202020204" pitchFamily="34" charset="0"/>
              </a:rPr>
              <a:t> Similar Situations</a:t>
            </a: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19200" y="1023264"/>
            <a:ext cx="10400930" cy="307777"/>
          </a:xfrm>
          <a:prstGeom prst="rect">
            <a:avLst/>
          </a:prstGeom>
          <a:solidFill>
            <a:schemeClr val="bg1">
              <a:lumMod val="95000"/>
            </a:schemeClr>
          </a:solidFill>
        </p:spPr>
        <p:txBody>
          <a:bodyPr wrap="square">
            <a:spAutoFit/>
          </a:bodyPr>
          <a:lstStyle/>
          <a:p>
            <a:pPr algn="just"/>
            <a:r>
              <a:rPr lang="en-US" sz="1400" dirty="0">
                <a:solidFill>
                  <a:schemeClr val="tx1">
                    <a:lumMod val="50000"/>
                    <a:lumOff val="50000"/>
                  </a:schemeClr>
                </a:solidFill>
                <a:latin typeface="Calibri" panose="020F0502020204030204" pitchFamily="34" charset="0"/>
                <a:cs typeface="Calibri" panose="020F0502020204030204" pitchFamily="34" charset="0"/>
              </a:rPr>
              <a:t>62.3% of the participants stated that they believed that the state would deal with similar situations more effectively</a:t>
            </a:r>
            <a:r>
              <a:rPr lang="tr-TR" sz="1400" dirty="0">
                <a:solidFill>
                  <a:schemeClr val="tx1">
                    <a:lumMod val="50000"/>
                    <a:lumOff val="50000"/>
                  </a:schemeClr>
                </a:solidFill>
                <a:latin typeface="Calibri" panose="020F0502020204030204" pitchFamily="34" charset="0"/>
                <a:cs typeface="Calibri" panose="020F0502020204030204" pitchFamily="34" charset="0"/>
              </a:rPr>
              <a:t>, </a:t>
            </a:r>
            <a:r>
              <a:rPr lang="tr-TR" sz="1400" dirty="0" err="1">
                <a:solidFill>
                  <a:schemeClr val="tx1">
                    <a:lumMod val="50000"/>
                    <a:lumOff val="50000"/>
                  </a:schemeClr>
                </a:solidFill>
                <a:latin typeface="Calibri" panose="020F0502020204030204" pitchFamily="34" charset="0"/>
                <a:cs typeface="Calibri" panose="020F0502020204030204" pitchFamily="34" charset="0"/>
              </a:rPr>
              <a:t>while</a:t>
            </a:r>
            <a:r>
              <a:rPr lang="tr-TR" sz="1400" dirty="0">
                <a:solidFill>
                  <a:schemeClr val="tx1">
                    <a:lumMod val="50000"/>
                    <a:lumOff val="50000"/>
                  </a:schemeClr>
                </a:solidFill>
                <a:latin typeface="Calibri" panose="020F0502020204030204" pitchFamily="34" charset="0"/>
                <a:cs typeface="Calibri" panose="020F0502020204030204" pitchFamily="34" charset="0"/>
              </a:rPr>
              <a:t> 33,0% do not.</a:t>
            </a:r>
          </a:p>
        </p:txBody>
      </p:sp>
      <p:sp>
        <p:nvSpPr>
          <p:cNvPr id="6" name="Metin kutusu 5">
            <a:extLst>
              <a:ext uri="{FF2B5EF4-FFF2-40B4-BE49-F238E27FC236}">
                <a16:creationId xmlns:a16="http://schemas.microsoft.com/office/drawing/2014/main" id="{AC461AD9-FAA6-943B-2A69-4B50C65C52D8}"/>
              </a:ext>
            </a:extLst>
          </p:cNvPr>
          <p:cNvSpPr txBox="1"/>
          <p:nvPr/>
        </p:nvSpPr>
        <p:spPr>
          <a:xfrm>
            <a:off x="1219200" y="6642556"/>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N:800</a:t>
            </a:r>
          </a:p>
        </p:txBody>
      </p:sp>
      <p:sp>
        <p:nvSpPr>
          <p:cNvPr id="2" name="Text Box 6">
            <a:extLst>
              <a:ext uri="{FF2B5EF4-FFF2-40B4-BE49-F238E27FC236}">
                <a16:creationId xmlns:a16="http://schemas.microsoft.com/office/drawing/2014/main" id="{B3415BA6-2359-7AC0-2923-C9B0E4FA901C}"/>
              </a:ext>
            </a:extLst>
          </p:cNvPr>
          <p:cNvSpPr txBox="1">
            <a:spLocks noChangeArrowheads="1"/>
          </p:cNvSpPr>
          <p:nvPr/>
        </p:nvSpPr>
        <p:spPr bwMode="auto">
          <a:xfrm>
            <a:off x="8610600" y="6396335"/>
            <a:ext cx="3009530" cy="461665"/>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DI22. Do you think that the state authorities will intervene more effectively with similar (earthquake) situations in the future? (ONE CHOICE)</a:t>
            </a:r>
            <a:endParaRPr lang="tr-TR" sz="800" dirty="0">
              <a:solidFill>
                <a:srgbClr val="808080"/>
              </a:solidFill>
              <a:latin typeface="Century Gothic" panose="020B0502020202020204" pitchFamily="34" charset="0"/>
              <a:ea typeface="Verdana" panose="020B0604030504040204" pitchFamily="34" charset="0"/>
            </a:endParaRPr>
          </a:p>
        </p:txBody>
      </p:sp>
      <p:sp>
        <p:nvSpPr>
          <p:cNvPr id="5" name="Metin kutusu 4">
            <a:extLst>
              <a:ext uri="{FF2B5EF4-FFF2-40B4-BE49-F238E27FC236}">
                <a16:creationId xmlns:a16="http://schemas.microsoft.com/office/drawing/2014/main" id="{91AAA2A6-5482-CCC9-E74A-6E9157F7D6BA}"/>
              </a:ext>
            </a:extLst>
          </p:cNvPr>
          <p:cNvSpPr txBox="1"/>
          <p:nvPr/>
        </p:nvSpPr>
        <p:spPr>
          <a:xfrm>
            <a:off x="7696200" y="2392272"/>
            <a:ext cx="2667000" cy="923330"/>
          </a:xfrm>
          <a:prstGeom prst="rect">
            <a:avLst/>
          </a:prstGeom>
          <a:noFill/>
        </p:spPr>
        <p:txBody>
          <a:bodyPr wrap="square" rtlCol="0">
            <a:spAutoFit/>
          </a:bodyPr>
          <a:lstStyle/>
          <a:p>
            <a:r>
              <a:rPr lang="tr-TR" dirty="0">
                <a:solidFill>
                  <a:schemeClr val="bg1"/>
                </a:solidFill>
              </a:rPr>
              <a:t>Hareket etme rahatlığı sağlama</a:t>
            </a:r>
          </a:p>
          <a:p>
            <a:r>
              <a:rPr lang="tr-TR" dirty="0">
                <a:solidFill>
                  <a:schemeClr val="bg1"/>
                </a:solidFill>
              </a:rPr>
              <a:t>Tahriş etmeme</a:t>
            </a:r>
          </a:p>
        </p:txBody>
      </p:sp>
      <p:graphicFrame>
        <p:nvGraphicFramePr>
          <p:cNvPr id="4" name="Tablo 3">
            <a:extLst>
              <a:ext uri="{FF2B5EF4-FFF2-40B4-BE49-F238E27FC236}">
                <a16:creationId xmlns:a16="http://schemas.microsoft.com/office/drawing/2014/main" id="{36693D12-FBC5-4163-3297-F699819333AE}"/>
              </a:ext>
            </a:extLst>
          </p:cNvPr>
          <p:cNvGraphicFramePr>
            <a:graphicFrameLocks noGrp="1"/>
          </p:cNvGraphicFramePr>
          <p:nvPr>
            <p:extLst>
              <p:ext uri="{D42A27DB-BD31-4B8C-83A1-F6EECF244321}">
                <p14:modId xmlns:p14="http://schemas.microsoft.com/office/powerpoint/2010/main" val="601602661"/>
              </p:ext>
            </p:extLst>
          </p:nvPr>
        </p:nvGraphicFramePr>
        <p:xfrm>
          <a:off x="1219199" y="2004060"/>
          <a:ext cx="10363201" cy="1510511"/>
        </p:xfrm>
        <a:graphic>
          <a:graphicData uri="http://schemas.openxmlformats.org/drawingml/2006/table">
            <a:tbl>
              <a:tblPr>
                <a:tableStyleId>{B301B821-A1FF-4177-AEE7-76D212191A09}</a:tableStyleId>
              </a:tblPr>
              <a:tblGrid>
                <a:gridCol w="3569156">
                  <a:extLst>
                    <a:ext uri="{9D8B030D-6E8A-4147-A177-3AD203B41FA5}">
                      <a16:colId xmlns:a16="http://schemas.microsoft.com/office/drawing/2014/main" val="2377675716"/>
                    </a:ext>
                  </a:extLst>
                </a:gridCol>
                <a:gridCol w="2227556">
                  <a:extLst>
                    <a:ext uri="{9D8B030D-6E8A-4147-A177-3AD203B41FA5}">
                      <a16:colId xmlns:a16="http://schemas.microsoft.com/office/drawing/2014/main" val="3047701057"/>
                    </a:ext>
                  </a:extLst>
                </a:gridCol>
                <a:gridCol w="2227556">
                  <a:extLst>
                    <a:ext uri="{9D8B030D-6E8A-4147-A177-3AD203B41FA5}">
                      <a16:colId xmlns:a16="http://schemas.microsoft.com/office/drawing/2014/main" val="3466479946"/>
                    </a:ext>
                  </a:extLst>
                </a:gridCol>
                <a:gridCol w="2338933">
                  <a:extLst>
                    <a:ext uri="{9D8B030D-6E8A-4147-A177-3AD203B41FA5}">
                      <a16:colId xmlns:a16="http://schemas.microsoft.com/office/drawing/2014/main" val="1822086741"/>
                    </a:ext>
                  </a:extLst>
                </a:gridCol>
              </a:tblGrid>
              <a:tr h="152930">
                <a:tc>
                  <a:txBody>
                    <a:bodyPr/>
                    <a:lstStyle/>
                    <a:p>
                      <a:pPr algn="l" fontAlgn="b"/>
                      <a:r>
                        <a:rPr lang="en-US" sz="1200" b="1" i="0" u="none" strike="noStrike" dirty="0">
                          <a:solidFill>
                            <a:schemeClr val="tx1">
                              <a:lumMod val="50000"/>
                              <a:lumOff val="50000"/>
                            </a:schemeClr>
                          </a:solidFill>
                          <a:effectLst/>
                          <a:latin typeface="Calibri" panose="020F0502020204030204" pitchFamily="34" charset="0"/>
                        </a:rPr>
                        <a:t>Belief that the State Will Effectively </a:t>
                      </a:r>
                      <a:r>
                        <a:rPr lang="tr-TR" sz="1200" b="1" i="0" u="none" strike="noStrike" dirty="0" err="1">
                          <a:solidFill>
                            <a:schemeClr val="tx1">
                              <a:lumMod val="50000"/>
                              <a:lumOff val="50000"/>
                            </a:schemeClr>
                          </a:solidFill>
                          <a:effectLst/>
                          <a:latin typeface="Calibri" panose="020F0502020204030204" pitchFamily="34" charset="0"/>
                        </a:rPr>
                        <a:t>Deal</a:t>
                      </a:r>
                      <a:r>
                        <a:rPr lang="tr-TR" sz="1200" b="1" i="0" u="none" strike="noStrike" dirty="0">
                          <a:solidFill>
                            <a:schemeClr val="tx1">
                              <a:lumMod val="50000"/>
                              <a:lumOff val="50000"/>
                            </a:schemeClr>
                          </a:solidFill>
                          <a:effectLst/>
                          <a:latin typeface="Calibri" panose="020F0502020204030204" pitchFamily="34" charset="0"/>
                        </a:rPr>
                        <a:t> </a:t>
                      </a:r>
                      <a:r>
                        <a:rPr lang="tr-TR" sz="1200" b="1" i="0" u="none" strike="noStrike" dirty="0" err="1">
                          <a:solidFill>
                            <a:schemeClr val="tx1">
                              <a:lumMod val="50000"/>
                              <a:lumOff val="50000"/>
                            </a:schemeClr>
                          </a:solidFill>
                          <a:effectLst/>
                          <a:latin typeface="Calibri" panose="020F0502020204030204" pitchFamily="34" charset="0"/>
                        </a:rPr>
                        <a:t>with</a:t>
                      </a:r>
                      <a:r>
                        <a:rPr lang="en-US" sz="1200" b="1" i="0" u="none" strike="noStrike" dirty="0">
                          <a:solidFill>
                            <a:schemeClr val="tx1">
                              <a:lumMod val="50000"/>
                              <a:lumOff val="50000"/>
                            </a:schemeClr>
                          </a:solidFill>
                          <a:effectLst/>
                          <a:latin typeface="Calibri" panose="020F0502020204030204" pitchFamily="34" charset="0"/>
                        </a:rPr>
                        <a:t> Similar Situations</a:t>
                      </a:r>
                    </a:p>
                  </a:txBody>
                  <a:tcPr marL="1435" marR="1435" marT="1435" marB="0" anchor="b"/>
                </a:tc>
                <a:tc>
                  <a:txBody>
                    <a:bodyPr/>
                    <a:lstStyle/>
                    <a:p>
                      <a:pPr algn="ctr" fontAlgn="b"/>
                      <a:r>
                        <a:rPr lang="tr-TR" sz="1200" b="1" u="none" strike="noStrike" dirty="0">
                          <a:solidFill>
                            <a:schemeClr val="tx1">
                              <a:lumMod val="50000"/>
                              <a:lumOff val="50000"/>
                            </a:schemeClr>
                          </a:solidFill>
                          <a:effectLst/>
                        </a:rPr>
                        <a:t>General</a:t>
                      </a:r>
                      <a:endParaRPr lang="pt-BR" sz="1200" b="1" u="none" strike="noStrike" dirty="0">
                        <a:solidFill>
                          <a:schemeClr val="tx1">
                            <a:lumMod val="50000"/>
                            <a:lumOff val="50000"/>
                          </a:schemeClr>
                        </a:solidFill>
                        <a:effectLst/>
                      </a:endParaRPr>
                    </a:p>
                  </a:txBody>
                  <a:tcPr marL="1435" marR="1435" marT="1435" marB="0" anchor="b"/>
                </a:tc>
                <a:tc>
                  <a:txBody>
                    <a:bodyPr/>
                    <a:lstStyle/>
                    <a:p>
                      <a:pPr algn="ctr" fontAlgn="b"/>
                      <a:r>
                        <a:rPr lang="tr-TR" sz="1200" b="1" u="none" strike="noStrike" dirty="0" err="1">
                          <a:solidFill>
                            <a:schemeClr val="tx1">
                              <a:lumMod val="50000"/>
                              <a:lumOff val="50000"/>
                            </a:schemeClr>
                          </a:solidFill>
                          <a:effectLst/>
                        </a:rPr>
                        <a:t>Were</a:t>
                      </a:r>
                      <a:r>
                        <a:rPr lang="en-US" sz="1200" b="1" u="none" strike="noStrike" dirty="0">
                          <a:solidFill>
                            <a:schemeClr val="tx1">
                              <a:lumMod val="50000"/>
                              <a:lumOff val="50000"/>
                            </a:schemeClr>
                          </a:solidFill>
                          <a:effectLst/>
                        </a:rPr>
                        <a:t> in the earthquake zone at the earthquake</a:t>
                      </a:r>
                      <a:r>
                        <a:rPr lang="tr-TR" sz="1200" b="1" u="none" strike="noStrike" dirty="0">
                          <a:solidFill>
                            <a:schemeClr val="tx1">
                              <a:lumMod val="50000"/>
                              <a:lumOff val="50000"/>
                            </a:schemeClr>
                          </a:solidFill>
                          <a:effectLst/>
                        </a:rPr>
                        <a:t> moment</a:t>
                      </a:r>
                      <a:endParaRPr lang="pt-BR" sz="1200" b="1"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1" u="none" strike="noStrike" dirty="0" err="1">
                          <a:solidFill>
                            <a:schemeClr val="tx1">
                              <a:lumMod val="50000"/>
                              <a:lumOff val="50000"/>
                            </a:schemeClr>
                          </a:solidFill>
                          <a:effectLst/>
                        </a:rPr>
                        <a:t>Were</a:t>
                      </a:r>
                      <a:r>
                        <a:rPr lang="tr-TR" sz="1200" b="1" u="none" strike="noStrike" dirty="0">
                          <a:solidFill>
                            <a:schemeClr val="tx1">
                              <a:lumMod val="50000"/>
                              <a:lumOff val="50000"/>
                            </a:schemeClr>
                          </a:solidFill>
                          <a:effectLst/>
                        </a:rPr>
                        <a:t> not </a:t>
                      </a:r>
                      <a:r>
                        <a:rPr lang="en-US" sz="1200" b="1" u="none" strike="noStrike" dirty="0">
                          <a:solidFill>
                            <a:schemeClr val="tx1">
                              <a:lumMod val="50000"/>
                              <a:lumOff val="50000"/>
                            </a:schemeClr>
                          </a:solidFill>
                          <a:effectLst/>
                        </a:rPr>
                        <a:t> in the earthquake region at the earthquake</a:t>
                      </a:r>
                      <a:r>
                        <a:rPr lang="tr-TR" sz="1200" b="1" u="none" strike="noStrike" dirty="0">
                          <a:solidFill>
                            <a:schemeClr val="tx1">
                              <a:lumMod val="50000"/>
                              <a:lumOff val="50000"/>
                            </a:schemeClr>
                          </a:solidFill>
                          <a:effectLst/>
                        </a:rPr>
                        <a:t> moment</a:t>
                      </a:r>
                      <a:endParaRPr lang="pt-BR" sz="1200" b="1" i="0" u="none" strike="noStrike" dirty="0">
                        <a:solidFill>
                          <a:schemeClr val="tx1">
                            <a:lumMod val="50000"/>
                            <a:lumOff val="50000"/>
                          </a:schemeClr>
                        </a:solidFill>
                        <a:effectLst/>
                        <a:latin typeface="Calibri" panose="020F0502020204030204" pitchFamily="34" charset="0"/>
                      </a:endParaRPr>
                    </a:p>
                  </a:txBody>
                  <a:tcPr marL="4229" marR="4229" marT="4229" marB="0" anchor="b"/>
                </a:tc>
                <a:extLst>
                  <a:ext uri="{0D108BD9-81ED-4DB2-BD59-A6C34878D82A}">
                    <a16:rowId xmlns:a16="http://schemas.microsoft.com/office/drawing/2014/main" val="3560375694"/>
                  </a:ext>
                </a:extLst>
              </a:tr>
              <a:tr h="380174">
                <a:tc>
                  <a:txBody>
                    <a:bodyPr/>
                    <a:lstStyle/>
                    <a:p>
                      <a:pPr algn="l" fontAlgn="b"/>
                      <a:r>
                        <a:rPr lang="tr-TR" sz="1200" b="0" i="0" u="none" strike="noStrike" dirty="0" err="1">
                          <a:solidFill>
                            <a:schemeClr val="tx1">
                              <a:lumMod val="50000"/>
                              <a:lumOff val="50000"/>
                            </a:schemeClr>
                          </a:solidFill>
                          <a:effectLst/>
                          <a:latin typeface="Calibri" panose="020F0502020204030204" pitchFamily="34" charset="0"/>
                        </a:rPr>
                        <a:t>Yes</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62,3</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57</a:t>
                      </a:r>
                      <a:r>
                        <a:rPr lang="tr-TR" sz="1200" u="none" strike="noStrike" dirty="0">
                          <a:solidFill>
                            <a:schemeClr val="tx1">
                              <a:lumMod val="50000"/>
                              <a:lumOff val="50000"/>
                            </a:schemeClr>
                          </a:solidFill>
                          <a:effectLst/>
                          <a:latin typeface="+mn-lt"/>
                          <a:ea typeface="+mn-ea"/>
                          <a:cs typeface="+mn-cs"/>
                        </a:rPr>
                        <a:t>,</a:t>
                      </a:r>
                      <a:r>
                        <a:rPr lang="en-US" sz="1200" u="none" strike="noStrike" dirty="0">
                          <a:solidFill>
                            <a:schemeClr val="tx1">
                              <a:lumMod val="50000"/>
                              <a:lumOff val="50000"/>
                            </a:schemeClr>
                          </a:solidFill>
                          <a:effectLst/>
                          <a:latin typeface="+mn-lt"/>
                          <a:ea typeface="+mn-ea"/>
                          <a:cs typeface="+mn-cs"/>
                        </a:rPr>
                        <a:t>4</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62</a:t>
                      </a:r>
                      <a:r>
                        <a:rPr lang="tr-TR" sz="1200" u="none" strike="noStrike" dirty="0">
                          <a:solidFill>
                            <a:schemeClr val="tx1">
                              <a:lumMod val="50000"/>
                              <a:lumOff val="50000"/>
                            </a:schemeClr>
                          </a:solidFill>
                          <a:effectLst/>
                          <a:latin typeface="+mn-lt"/>
                          <a:ea typeface="+mn-ea"/>
                          <a:cs typeface="+mn-cs"/>
                        </a:rPr>
                        <a:t>,</a:t>
                      </a:r>
                      <a:r>
                        <a:rPr lang="en-US" sz="1200" u="none" strike="noStrike" dirty="0">
                          <a:solidFill>
                            <a:schemeClr val="tx1">
                              <a:lumMod val="50000"/>
                              <a:lumOff val="50000"/>
                            </a:schemeClr>
                          </a:solidFill>
                          <a:effectLst/>
                          <a:latin typeface="+mn-lt"/>
                          <a:ea typeface="+mn-ea"/>
                          <a:cs typeface="+mn-cs"/>
                        </a:rPr>
                        <a:t>5</a:t>
                      </a:r>
                    </a:p>
                  </a:txBody>
                  <a:tcPr marL="6350" marR="6350" marT="6350" marB="0" anchor="b"/>
                </a:tc>
                <a:extLst>
                  <a:ext uri="{0D108BD9-81ED-4DB2-BD59-A6C34878D82A}">
                    <a16:rowId xmlns:a16="http://schemas.microsoft.com/office/drawing/2014/main" val="4284843084"/>
                  </a:ext>
                </a:extLst>
              </a:tr>
              <a:tr h="380174">
                <a:tc>
                  <a:txBody>
                    <a:bodyPr/>
                    <a:lstStyle/>
                    <a:p>
                      <a:pPr algn="l" fontAlgn="b"/>
                      <a:r>
                        <a:rPr lang="tr-TR" sz="1200" b="0" i="0" u="none" strike="noStrike" dirty="0">
                          <a:solidFill>
                            <a:schemeClr val="tx1">
                              <a:lumMod val="50000"/>
                              <a:lumOff val="50000"/>
                            </a:schemeClr>
                          </a:solidFill>
                          <a:effectLst/>
                          <a:latin typeface="Calibri" panose="020F0502020204030204" pitchFamily="34" charset="0"/>
                        </a:rPr>
                        <a:t>No</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33,0</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29</a:t>
                      </a:r>
                      <a:r>
                        <a:rPr lang="tr-TR" sz="1200" u="none" strike="noStrike" dirty="0">
                          <a:solidFill>
                            <a:schemeClr val="tx1">
                              <a:lumMod val="50000"/>
                              <a:lumOff val="50000"/>
                            </a:schemeClr>
                          </a:solidFill>
                          <a:effectLst/>
                          <a:latin typeface="+mn-lt"/>
                          <a:ea typeface="+mn-ea"/>
                          <a:cs typeface="+mn-cs"/>
                        </a:rPr>
                        <a:t>,</a:t>
                      </a:r>
                      <a:r>
                        <a:rPr lang="en-US" sz="1200" u="none" strike="noStrike" dirty="0">
                          <a:solidFill>
                            <a:schemeClr val="tx1">
                              <a:lumMod val="50000"/>
                              <a:lumOff val="50000"/>
                            </a:schemeClr>
                          </a:solidFill>
                          <a:effectLst/>
                          <a:latin typeface="+mn-lt"/>
                          <a:ea typeface="+mn-ea"/>
                          <a:cs typeface="+mn-cs"/>
                        </a:rPr>
                        <a:t>8</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33</a:t>
                      </a:r>
                      <a:r>
                        <a:rPr lang="tr-TR" sz="1200" u="none" strike="noStrike" dirty="0">
                          <a:solidFill>
                            <a:schemeClr val="tx1">
                              <a:lumMod val="50000"/>
                              <a:lumOff val="50000"/>
                            </a:schemeClr>
                          </a:solidFill>
                          <a:effectLst/>
                          <a:latin typeface="+mn-lt"/>
                          <a:ea typeface="+mn-ea"/>
                          <a:cs typeface="+mn-cs"/>
                        </a:rPr>
                        <a:t>,</a:t>
                      </a:r>
                      <a:r>
                        <a:rPr lang="en-US" sz="1200" u="none" strike="noStrike" dirty="0">
                          <a:solidFill>
                            <a:schemeClr val="tx1">
                              <a:lumMod val="50000"/>
                              <a:lumOff val="50000"/>
                            </a:schemeClr>
                          </a:solidFill>
                          <a:effectLst/>
                          <a:latin typeface="+mn-lt"/>
                          <a:ea typeface="+mn-ea"/>
                          <a:cs typeface="+mn-cs"/>
                        </a:rPr>
                        <a:t>2</a:t>
                      </a:r>
                    </a:p>
                  </a:txBody>
                  <a:tcPr marL="6350" marR="6350" marT="6350" marB="0" anchor="b"/>
                </a:tc>
                <a:extLst>
                  <a:ext uri="{0D108BD9-81ED-4DB2-BD59-A6C34878D82A}">
                    <a16:rowId xmlns:a16="http://schemas.microsoft.com/office/drawing/2014/main" val="4136209343"/>
                  </a:ext>
                </a:extLst>
              </a:tr>
              <a:tr h="380174">
                <a:tc>
                  <a:txBody>
                    <a:bodyPr/>
                    <a:lstStyle/>
                    <a:p>
                      <a:pPr algn="l" fontAlgn="b"/>
                      <a:r>
                        <a:rPr lang="tr-TR" sz="1200" b="0" i="0" u="none" strike="noStrike" dirty="0">
                          <a:solidFill>
                            <a:schemeClr val="tx1">
                              <a:lumMod val="50000"/>
                              <a:lumOff val="50000"/>
                            </a:schemeClr>
                          </a:solidFill>
                          <a:effectLst/>
                          <a:latin typeface="Calibri" panose="020F0502020204030204" pitchFamily="34" charset="0"/>
                        </a:rPr>
                        <a:t>I </a:t>
                      </a:r>
                      <a:r>
                        <a:rPr lang="tr-TR" sz="1200" b="0" i="0" u="none" strike="noStrike" dirty="0" err="1">
                          <a:solidFill>
                            <a:schemeClr val="tx1">
                              <a:lumMod val="50000"/>
                              <a:lumOff val="50000"/>
                            </a:schemeClr>
                          </a:solidFill>
                          <a:effectLst/>
                          <a:latin typeface="Calibri" panose="020F0502020204030204" pitchFamily="34" charset="0"/>
                        </a:rPr>
                        <a:t>have</a:t>
                      </a:r>
                      <a:r>
                        <a:rPr lang="tr-TR" sz="1200" b="0" i="0" u="none" strike="noStrike" dirty="0">
                          <a:solidFill>
                            <a:schemeClr val="tx1">
                              <a:lumMod val="50000"/>
                              <a:lumOff val="50000"/>
                            </a:schemeClr>
                          </a:solidFill>
                          <a:effectLst/>
                          <a:latin typeface="Calibri" panose="020F0502020204030204" pitchFamily="34" charset="0"/>
                        </a:rPr>
                        <a:t> </a:t>
                      </a:r>
                      <a:r>
                        <a:rPr lang="tr-TR" sz="1200" b="0" i="0" u="none" strike="noStrike" dirty="0" err="1">
                          <a:solidFill>
                            <a:schemeClr val="tx1">
                              <a:lumMod val="50000"/>
                              <a:lumOff val="50000"/>
                            </a:schemeClr>
                          </a:solidFill>
                          <a:effectLst/>
                          <a:latin typeface="Calibri" panose="020F0502020204030204" pitchFamily="34" charset="0"/>
                        </a:rPr>
                        <a:t>no</a:t>
                      </a:r>
                      <a:r>
                        <a:rPr lang="tr-TR" sz="1200" b="0" i="0" u="none" strike="noStrike" dirty="0">
                          <a:solidFill>
                            <a:schemeClr val="tx1">
                              <a:lumMod val="50000"/>
                              <a:lumOff val="50000"/>
                            </a:schemeClr>
                          </a:solidFill>
                          <a:effectLst/>
                          <a:latin typeface="Calibri" panose="020F0502020204030204" pitchFamily="34" charset="0"/>
                        </a:rPr>
                        <a:t> idea/I </a:t>
                      </a:r>
                      <a:r>
                        <a:rPr lang="tr-TR" sz="1200" b="0" i="0" u="none" strike="noStrike" dirty="0" err="1">
                          <a:solidFill>
                            <a:schemeClr val="tx1">
                              <a:lumMod val="50000"/>
                              <a:lumOff val="50000"/>
                            </a:schemeClr>
                          </a:solidFill>
                          <a:effectLst/>
                          <a:latin typeface="Calibri" panose="020F0502020204030204" pitchFamily="34" charset="0"/>
                        </a:rPr>
                        <a:t>don’t</a:t>
                      </a:r>
                      <a:r>
                        <a:rPr lang="tr-TR" sz="1200" b="0" i="0" u="none" strike="noStrike" dirty="0">
                          <a:solidFill>
                            <a:schemeClr val="tx1">
                              <a:lumMod val="50000"/>
                              <a:lumOff val="50000"/>
                            </a:schemeClr>
                          </a:solidFill>
                          <a:effectLst/>
                          <a:latin typeface="Calibri" panose="020F0502020204030204" pitchFamily="34" charset="0"/>
                        </a:rPr>
                        <a:t> </a:t>
                      </a:r>
                      <a:r>
                        <a:rPr lang="tr-TR" sz="1200" b="0" i="0" u="none" strike="noStrike" dirty="0" err="1">
                          <a:solidFill>
                            <a:schemeClr val="tx1">
                              <a:lumMod val="50000"/>
                              <a:lumOff val="50000"/>
                            </a:schemeClr>
                          </a:solidFill>
                          <a:effectLst/>
                          <a:latin typeface="Calibri" panose="020F0502020204030204" pitchFamily="34" charset="0"/>
                        </a:rPr>
                        <a:t>know</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4,8</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12</a:t>
                      </a:r>
                      <a:r>
                        <a:rPr lang="tr-TR" sz="1200" u="none" strike="noStrike" dirty="0">
                          <a:solidFill>
                            <a:schemeClr val="tx1">
                              <a:lumMod val="50000"/>
                              <a:lumOff val="50000"/>
                            </a:schemeClr>
                          </a:solidFill>
                          <a:effectLst/>
                          <a:latin typeface="+mn-lt"/>
                          <a:ea typeface="+mn-ea"/>
                          <a:cs typeface="+mn-cs"/>
                        </a:rPr>
                        <a:t>,</a:t>
                      </a:r>
                      <a:r>
                        <a:rPr lang="en-US" sz="1200" u="none" strike="noStrike" dirty="0">
                          <a:solidFill>
                            <a:schemeClr val="tx1">
                              <a:lumMod val="50000"/>
                              <a:lumOff val="50000"/>
                            </a:schemeClr>
                          </a:solidFill>
                          <a:effectLst/>
                          <a:latin typeface="+mn-lt"/>
                          <a:ea typeface="+mn-ea"/>
                          <a:cs typeface="+mn-cs"/>
                        </a:rPr>
                        <a:t>8 </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4</a:t>
                      </a:r>
                      <a:r>
                        <a:rPr lang="tr-TR" sz="1200" u="none" strike="noStrike" dirty="0">
                          <a:solidFill>
                            <a:schemeClr val="tx1">
                              <a:lumMod val="50000"/>
                              <a:lumOff val="50000"/>
                            </a:schemeClr>
                          </a:solidFill>
                          <a:effectLst/>
                          <a:latin typeface="+mn-lt"/>
                          <a:ea typeface="+mn-ea"/>
                          <a:cs typeface="+mn-cs"/>
                        </a:rPr>
                        <a:t>,</a:t>
                      </a:r>
                      <a:r>
                        <a:rPr lang="en-US" sz="1200" u="none" strike="noStrike" dirty="0">
                          <a:solidFill>
                            <a:schemeClr val="tx1">
                              <a:lumMod val="50000"/>
                              <a:lumOff val="50000"/>
                            </a:schemeClr>
                          </a:solidFill>
                          <a:effectLst/>
                          <a:latin typeface="+mn-lt"/>
                          <a:ea typeface="+mn-ea"/>
                          <a:cs typeface="+mn-cs"/>
                        </a:rPr>
                        <a:t>2</a:t>
                      </a:r>
                    </a:p>
                  </a:txBody>
                  <a:tcPr marL="6350" marR="6350" marT="6350" marB="0" anchor="b"/>
                </a:tc>
                <a:extLst>
                  <a:ext uri="{0D108BD9-81ED-4DB2-BD59-A6C34878D82A}">
                    <a16:rowId xmlns:a16="http://schemas.microsoft.com/office/drawing/2014/main" val="2820610992"/>
                  </a:ext>
                </a:extLst>
              </a:tr>
            </a:tbl>
          </a:graphicData>
        </a:graphic>
      </p:graphicFrame>
      <p:graphicFrame>
        <p:nvGraphicFramePr>
          <p:cNvPr id="7" name="Tablo 6">
            <a:extLst>
              <a:ext uri="{FF2B5EF4-FFF2-40B4-BE49-F238E27FC236}">
                <a16:creationId xmlns:a16="http://schemas.microsoft.com/office/drawing/2014/main" id="{4DBBC2E2-ED8F-1ABF-4DBA-525A9AE1C00D}"/>
              </a:ext>
            </a:extLst>
          </p:cNvPr>
          <p:cNvGraphicFramePr>
            <a:graphicFrameLocks noGrp="1"/>
          </p:cNvGraphicFramePr>
          <p:nvPr>
            <p:extLst>
              <p:ext uri="{D42A27DB-BD31-4B8C-83A1-F6EECF244321}">
                <p14:modId xmlns:p14="http://schemas.microsoft.com/office/powerpoint/2010/main" val="4014335473"/>
              </p:ext>
            </p:extLst>
          </p:nvPr>
        </p:nvGraphicFramePr>
        <p:xfrm>
          <a:off x="1219200" y="4191000"/>
          <a:ext cx="10363201" cy="1510511"/>
        </p:xfrm>
        <a:graphic>
          <a:graphicData uri="http://schemas.openxmlformats.org/drawingml/2006/table">
            <a:tbl>
              <a:tblPr>
                <a:tableStyleId>{B301B821-A1FF-4177-AEE7-76D212191A09}</a:tableStyleId>
              </a:tblPr>
              <a:tblGrid>
                <a:gridCol w="3569156">
                  <a:extLst>
                    <a:ext uri="{9D8B030D-6E8A-4147-A177-3AD203B41FA5}">
                      <a16:colId xmlns:a16="http://schemas.microsoft.com/office/drawing/2014/main" val="2377675716"/>
                    </a:ext>
                  </a:extLst>
                </a:gridCol>
                <a:gridCol w="2227556">
                  <a:extLst>
                    <a:ext uri="{9D8B030D-6E8A-4147-A177-3AD203B41FA5}">
                      <a16:colId xmlns:a16="http://schemas.microsoft.com/office/drawing/2014/main" val="1227077389"/>
                    </a:ext>
                  </a:extLst>
                </a:gridCol>
                <a:gridCol w="2227556">
                  <a:extLst>
                    <a:ext uri="{9D8B030D-6E8A-4147-A177-3AD203B41FA5}">
                      <a16:colId xmlns:a16="http://schemas.microsoft.com/office/drawing/2014/main" val="3466479946"/>
                    </a:ext>
                  </a:extLst>
                </a:gridCol>
                <a:gridCol w="2338933">
                  <a:extLst>
                    <a:ext uri="{9D8B030D-6E8A-4147-A177-3AD203B41FA5}">
                      <a16:colId xmlns:a16="http://schemas.microsoft.com/office/drawing/2014/main" val="1822086741"/>
                    </a:ext>
                  </a:extLst>
                </a:gridCol>
              </a:tblGrid>
              <a:tr h="152930">
                <a:tc>
                  <a:txBody>
                    <a:bodyPr/>
                    <a:lstStyle/>
                    <a:p>
                      <a:pPr algn="l" fontAlgn="b"/>
                      <a:r>
                        <a:rPr lang="en-US" sz="1200" b="1" i="0" u="none" strike="noStrike" dirty="0">
                          <a:solidFill>
                            <a:schemeClr val="tx1">
                              <a:lumMod val="50000"/>
                              <a:lumOff val="50000"/>
                            </a:schemeClr>
                          </a:solidFill>
                          <a:effectLst/>
                          <a:latin typeface="Calibri" panose="020F0502020204030204" pitchFamily="34" charset="0"/>
                        </a:rPr>
                        <a:t>Belief that the State Will Effectively </a:t>
                      </a:r>
                      <a:r>
                        <a:rPr lang="tr-TR" sz="1200" b="1" i="0" u="none" strike="noStrike" dirty="0" err="1">
                          <a:solidFill>
                            <a:schemeClr val="tx1">
                              <a:lumMod val="50000"/>
                              <a:lumOff val="50000"/>
                            </a:schemeClr>
                          </a:solidFill>
                          <a:effectLst/>
                          <a:latin typeface="Calibri" panose="020F0502020204030204" pitchFamily="34" charset="0"/>
                        </a:rPr>
                        <a:t>Deal</a:t>
                      </a:r>
                      <a:r>
                        <a:rPr lang="tr-TR" sz="1200" b="1" i="0" u="none" strike="noStrike" dirty="0">
                          <a:solidFill>
                            <a:schemeClr val="tx1">
                              <a:lumMod val="50000"/>
                              <a:lumOff val="50000"/>
                            </a:schemeClr>
                          </a:solidFill>
                          <a:effectLst/>
                          <a:latin typeface="Calibri" panose="020F0502020204030204" pitchFamily="34" charset="0"/>
                        </a:rPr>
                        <a:t> </a:t>
                      </a:r>
                      <a:r>
                        <a:rPr lang="tr-TR" sz="1200" b="1" i="0" u="none" strike="noStrike" dirty="0" err="1">
                          <a:solidFill>
                            <a:schemeClr val="tx1">
                              <a:lumMod val="50000"/>
                              <a:lumOff val="50000"/>
                            </a:schemeClr>
                          </a:solidFill>
                          <a:effectLst/>
                          <a:latin typeface="Calibri" panose="020F0502020204030204" pitchFamily="34" charset="0"/>
                        </a:rPr>
                        <a:t>with</a:t>
                      </a:r>
                      <a:r>
                        <a:rPr lang="en-US" sz="1200" b="1" i="0" u="none" strike="noStrike" dirty="0">
                          <a:solidFill>
                            <a:schemeClr val="tx1">
                              <a:lumMod val="50000"/>
                              <a:lumOff val="50000"/>
                            </a:schemeClr>
                          </a:solidFill>
                          <a:effectLst/>
                          <a:latin typeface="Calibri" panose="020F0502020204030204" pitchFamily="34" charset="0"/>
                        </a:rPr>
                        <a:t> Similar Situations</a:t>
                      </a:r>
                    </a:p>
                  </a:txBody>
                  <a:tcPr marL="1435" marR="1435" marT="1435" marB="0" anchor="b"/>
                </a:tc>
                <a:tc>
                  <a:txBody>
                    <a:bodyPr/>
                    <a:lstStyle/>
                    <a:p>
                      <a:pPr algn="ctr" fontAlgn="b"/>
                      <a:r>
                        <a:rPr lang="tr-TR" sz="1200" b="1" u="none" strike="noStrike" dirty="0">
                          <a:solidFill>
                            <a:schemeClr val="tx1">
                              <a:lumMod val="50000"/>
                              <a:lumOff val="50000"/>
                            </a:schemeClr>
                          </a:solidFill>
                          <a:effectLst/>
                        </a:rPr>
                        <a:t>General</a:t>
                      </a:r>
                      <a:endParaRPr lang="pt-BR" sz="1200" b="1" u="none" strike="noStrike" dirty="0">
                        <a:solidFill>
                          <a:schemeClr val="tx1">
                            <a:lumMod val="50000"/>
                            <a:lumOff val="50000"/>
                          </a:schemeClr>
                        </a:solidFill>
                        <a:effectLst/>
                      </a:endParaRPr>
                    </a:p>
                  </a:txBody>
                  <a:tcPr marL="1435" marR="1435" marT="1435" marB="0" anchor="b"/>
                </a:tc>
                <a:tc>
                  <a:txBody>
                    <a:bodyPr/>
                    <a:lstStyle/>
                    <a:p>
                      <a:pPr algn="ctr" fontAlgn="b"/>
                      <a:r>
                        <a:rPr lang="en-US" sz="1200" b="1" u="none" strike="noStrike" dirty="0">
                          <a:solidFill>
                            <a:schemeClr val="tx1">
                              <a:lumMod val="50000"/>
                              <a:lumOff val="50000"/>
                            </a:schemeClr>
                          </a:solidFill>
                          <a:effectLst/>
                        </a:rPr>
                        <a:t>Ha</a:t>
                      </a:r>
                      <a:r>
                        <a:rPr lang="tr-TR" sz="1200" b="1" u="none" strike="noStrike" dirty="0">
                          <a:solidFill>
                            <a:schemeClr val="tx1">
                              <a:lumMod val="50000"/>
                              <a:lumOff val="50000"/>
                            </a:schemeClr>
                          </a:solidFill>
                          <a:effectLst/>
                        </a:rPr>
                        <a:t>ve</a:t>
                      </a:r>
                      <a:r>
                        <a:rPr lang="en-US" sz="1200" b="1" u="none" strike="noStrike" dirty="0">
                          <a:solidFill>
                            <a:schemeClr val="tx1">
                              <a:lumMod val="50000"/>
                              <a:lumOff val="50000"/>
                            </a:schemeClr>
                          </a:solidFill>
                          <a:effectLst/>
                        </a:rPr>
                        <a:t> a family/close relative in the earthquake </a:t>
                      </a:r>
                      <a:r>
                        <a:rPr lang="tr-TR" sz="1200" b="1" u="none" strike="noStrike" dirty="0" err="1">
                          <a:solidFill>
                            <a:schemeClr val="tx1">
                              <a:lumMod val="50000"/>
                              <a:lumOff val="50000"/>
                            </a:schemeClr>
                          </a:solidFill>
                          <a:effectLst/>
                        </a:rPr>
                        <a:t>zone</a:t>
                      </a:r>
                      <a:endParaRPr lang="en-US" sz="1200" b="1"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1" u="none" strike="noStrike" dirty="0" err="1">
                          <a:solidFill>
                            <a:schemeClr val="tx1">
                              <a:lumMod val="50000"/>
                              <a:lumOff val="50000"/>
                            </a:schemeClr>
                          </a:solidFill>
                          <a:effectLst/>
                        </a:rPr>
                        <a:t>Have</a:t>
                      </a:r>
                      <a:r>
                        <a:rPr lang="tr-TR" sz="1200" b="1" u="none" strike="noStrike" dirty="0">
                          <a:solidFill>
                            <a:schemeClr val="tx1">
                              <a:lumMod val="50000"/>
                              <a:lumOff val="50000"/>
                            </a:schemeClr>
                          </a:solidFill>
                          <a:effectLst/>
                        </a:rPr>
                        <a:t> n</a:t>
                      </a:r>
                      <a:r>
                        <a:rPr lang="en-US" sz="1200" b="1" u="none" strike="noStrike" dirty="0">
                          <a:solidFill>
                            <a:schemeClr val="tx1">
                              <a:lumMod val="50000"/>
                              <a:lumOff val="50000"/>
                            </a:schemeClr>
                          </a:solidFill>
                          <a:effectLst/>
                        </a:rPr>
                        <a:t>o family/close relatives in the earthquake zone</a:t>
                      </a:r>
                      <a:endParaRPr lang="en-US" sz="1200" b="1" i="0" u="none" strike="noStrike" dirty="0">
                        <a:solidFill>
                          <a:schemeClr val="tx1">
                            <a:lumMod val="50000"/>
                            <a:lumOff val="50000"/>
                          </a:schemeClr>
                        </a:solidFill>
                        <a:effectLst/>
                        <a:latin typeface="Calibri" panose="020F0502020204030204" pitchFamily="34" charset="0"/>
                      </a:endParaRPr>
                    </a:p>
                  </a:txBody>
                  <a:tcPr marL="4229" marR="4229" marT="4229" marB="0" anchor="b"/>
                </a:tc>
                <a:extLst>
                  <a:ext uri="{0D108BD9-81ED-4DB2-BD59-A6C34878D82A}">
                    <a16:rowId xmlns:a16="http://schemas.microsoft.com/office/drawing/2014/main" val="3560375694"/>
                  </a:ext>
                </a:extLst>
              </a:tr>
              <a:tr h="380174">
                <a:tc>
                  <a:txBody>
                    <a:bodyPr/>
                    <a:lstStyle/>
                    <a:p>
                      <a:pPr algn="l" fontAlgn="b"/>
                      <a:r>
                        <a:rPr lang="tr-TR" sz="1200" b="0" i="0" u="none" strike="noStrike" dirty="0" err="1">
                          <a:solidFill>
                            <a:schemeClr val="tx1">
                              <a:lumMod val="50000"/>
                              <a:lumOff val="50000"/>
                            </a:schemeClr>
                          </a:solidFill>
                          <a:effectLst/>
                          <a:latin typeface="Calibri" panose="020F0502020204030204" pitchFamily="34" charset="0"/>
                        </a:rPr>
                        <a:t>Yes</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62,3</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58</a:t>
                      </a:r>
                      <a:r>
                        <a:rPr lang="tr-TR" sz="1200" u="none" strike="noStrike" dirty="0">
                          <a:solidFill>
                            <a:schemeClr val="tx1">
                              <a:lumMod val="50000"/>
                              <a:lumOff val="50000"/>
                            </a:schemeClr>
                          </a:solidFill>
                          <a:effectLst/>
                          <a:latin typeface="+mn-lt"/>
                          <a:ea typeface="+mn-ea"/>
                          <a:cs typeface="+mn-cs"/>
                        </a:rPr>
                        <a:t>,</a:t>
                      </a:r>
                      <a:r>
                        <a:rPr lang="en-US" sz="1200" u="none" strike="noStrike" dirty="0">
                          <a:solidFill>
                            <a:schemeClr val="tx1">
                              <a:lumMod val="50000"/>
                              <a:lumOff val="50000"/>
                            </a:schemeClr>
                          </a:solidFill>
                          <a:effectLst/>
                          <a:latin typeface="+mn-lt"/>
                          <a:ea typeface="+mn-ea"/>
                          <a:cs typeface="+mn-cs"/>
                        </a:rPr>
                        <a:t>3</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64</a:t>
                      </a:r>
                      <a:r>
                        <a:rPr lang="tr-TR" sz="1200" u="none" strike="noStrike" dirty="0">
                          <a:solidFill>
                            <a:schemeClr val="tx1">
                              <a:lumMod val="50000"/>
                              <a:lumOff val="50000"/>
                            </a:schemeClr>
                          </a:solidFill>
                          <a:effectLst/>
                          <a:latin typeface="+mn-lt"/>
                          <a:ea typeface="+mn-ea"/>
                          <a:cs typeface="+mn-cs"/>
                        </a:rPr>
                        <a:t>,</a:t>
                      </a:r>
                      <a:r>
                        <a:rPr lang="en-US" sz="1200" u="none" strike="noStrike" dirty="0">
                          <a:solidFill>
                            <a:schemeClr val="tx1">
                              <a:lumMod val="50000"/>
                              <a:lumOff val="50000"/>
                            </a:schemeClr>
                          </a:solidFill>
                          <a:effectLst/>
                          <a:latin typeface="+mn-lt"/>
                          <a:ea typeface="+mn-ea"/>
                          <a:cs typeface="+mn-cs"/>
                        </a:rPr>
                        <a:t>5</a:t>
                      </a:r>
                    </a:p>
                  </a:txBody>
                  <a:tcPr marL="6350" marR="6350" marT="6350" marB="0" anchor="b"/>
                </a:tc>
                <a:extLst>
                  <a:ext uri="{0D108BD9-81ED-4DB2-BD59-A6C34878D82A}">
                    <a16:rowId xmlns:a16="http://schemas.microsoft.com/office/drawing/2014/main" val="4284843084"/>
                  </a:ext>
                </a:extLst>
              </a:tr>
              <a:tr h="380174">
                <a:tc>
                  <a:txBody>
                    <a:bodyPr/>
                    <a:lstStyle/>
                    <a:p>
                      <a:pPr algn="l" fontAlgn="b"/>
                      <a:r>
                        <a:rPr lang="tr-TR" sz="1200" b="0" i="0" u="none" strike="noStrike" dirty="0">
                          <a:solidFill>
                            <a:schemeClr val="tx1">
                              <a:lumMod val="50000"/>
                              <a:lumOff val="50000"/>
                            </a:schemeClr>
                          </a:solidFill>
                          <a:effectLst/>
                          <a:latin typeface="Calibri" panose="020F0502020204030204" pitchFamily="34" charset="0"/>
                        </a:rPr>
                        <a:t>No</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33,0</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37</a:t>
                      </a:r>
                      <a:r>
                        <a:rPr lang="tr-TR" sz="1200" u="none" strike="noStrike" dirty="0">
                          <a:solidFill>
                            <a:schemeClr val="tx1">
                              <a:lumMod val="50000"/>
                              <a:lumOff val="50000"/>
                            </a:schemeClr>
                          </a:solidFill>
                          <a:effectLst/>
                          <a:latin typeface="+mn-lt"/>
                          <a:ea typeface="+mn-ea"/>
                          <a:cs typeface="+mn-cs"/>
                        </a:rPr>
                        <a:t>,</a:t>
                      </a:r>
                      <a:r>
                        <a:rPr lang="en-US" sz="1200" u="none" strike="noStrike" dirty="0">
                          <a:solidFill>
                            <a:schemeClr val="tx1">
                              <a:lumMod val="50000"/>
                              <a:lumOff val="50000"/>
                            </a:schemeClr>
                          </a:solidFill>
                          <a:effectLst/>
                          <a:latin typeface="+mn-lt"/>
                          <a:ea typeface="+mn-ea"/>
                          <a:cs typeface="+mn-cs"/>
                        </a:rPr>
                        <a:t>9</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31</a:t>
                      </a:r>
                      <a:r>
                        <a:rPr lang="tr-TR" sz="1200" u="none" strike="noStrike" dirty="0">
                          <a:solidFill>
                            <a:schemeClr val="tx1">
                              <a:lumMod val="50000"/>
                              <a:lumOff val="50000"/>
                            </a:schemeClr>
                          </a:solidFill>
                          <a:effectLst/>
                          <a:latin typeface="+mn-lt"/>
                          <a:ea typeface="+mn-ea"/>
                          <a:cs typeface="+mn-cs"/>
                        </a:rPr>
                        <a:t>,</a:t>
                      </a:r>
                      <a:r>
                        <a:rPr lang="en-US" sz="1200" u="none" strike="noStrike" dirty="0">
                          <a:solidFill>
                            <a:schemeClr val="tx1">
                              <a:lumMod val="50000"/>
                              <a:lumOff val="50000"/>
                            </a:schemeClr>
                          </a:solidFill>
                          <a:effectLst/>
                          <a:latin typeface="+mn-lt"/>
                          <a:ea typeface="+mn-ea"/>
                          <a:cs typeface="+mn-cs"/>
                        </a:rPr>
                        <a:t>1</a:t>
                      </a:r>
                    </a:p>
                  </a:txBody>
                  <a:tcPr marL="6350" marR="6350" marT="6350" marB="0" anchor="b"/>
                </a:tc>
                <a:extLst>
                  <a:ext uri="{0D108BD9-81ED-4DB2-BD59-A6C34878D82A}">
                    <a16:rowId xmlns:a16="http://schemas.microsoft.com/office/drawing/2014/main" val="4136209343"/>
                  </a:ext>
                </a:extLst>
              </a:tr>
              <a:tr h="380174">
                <a:tc>
                  <a:txBody>
                    <a:bodyPr/>
                    <a:lstStyle/>
                    <a:p>
                      <a:pPr algn="l" fontAlgn="b"/>
                      <a:r>
                        <a:rPr lang="tr-TR" sz="1200" b="0" i="0" u="none" strike="noStrike" dirty="0">
                          <a:solidFill>
                            <a:schemeClr val="tx1">
                              <a:lumMod val="50000"/>
                              <a:lumOff val="50000"/>
                            </a:schemeClr>
                          </a:solidFill>
                          <a:effectLst/>
                          <a:latin typeface="Calibri" panose="020F0502020204030204" pitchFamily="34" charset="0"/>
                        </a:rPr>
                        <a:t>I </a:t>
                      </a:r>
                      <a:r>
                        <a:rPr lang="tr-TR" sz="1200" b="0" i="0" u="none" strike="noStrike" dirty="0" err="1">
                          <a:solidFill>
                            <a:schemeClr val="tx1">
                              <a:lumMod val="50000"/>
                              <a:lumOff val="50000"/>
                            </a:schemeClr>
                          </a:solidFill>
                          <a:effectLst/>
                          <a:latin typeface="Calibri" panose="020F0502020204030204" pitchFamily="34" charset="0"/>
                        </a:rPr>
                        <a:t>have</a:t>
                      </a:r>
                      <a:r>
                        <a:rPr lang="tr-TR" sz="1200" b="0" i="0" u="none" strike="noStrike" dirty="0">
                          <a:solidFill>
                            <a:schemeClr val="tx1">
                              <a:lumMod val="50000"/>
                              <a:lumOff val="50000"/>
                            </a:schemeClr>
                          </a:solidFill>
                          <a:effectLst/>
                          <a:latin typeface="Calibri" panose="020F0502020204030204" pitchFamily="34" charset="0"/>
                        </a:rPr>
                        <a:t> </a:t>
                      </a:r>
                      <a:r>
                        <a:rPr lang="tr-TR" sz="1200" b="0" i="0" u="none" strike="noStrike" dirty="0" err="1">
                          <a:solidFill>
                            <a:schemeClr val="tx1">
                              <a:lumMod val="50000"/>
                              <a:lumOff val="50000"/>
                            </a:schemeClr>
                          </a:solidFill>
                          <a:effectLst/>
                          <a:latin typeface="Calibri" panose="020F0502020204030204" pitchFamily="34" charset="0"/>
                        </a:rPr>
                        <a:t>no</a:t>
                      </a:r>
                      <a:r>
                        <a:rPr lang="tr-TR" sz="1200" b="0" i="0" u="none" strike="noStrike" dirty="0">
                          <a:solidFill>
                            <a:schemeClr val="tx1">
                              <a:lumMod val="50000"/>
                              <a:lumOff val="50000"/>
                            </a:schemeClr>
                          </a:solidFill>
                          <a:effectLst/>
                          <a:latin typeface="Calibri" panose="020F0502020204030204" pitchFamily="34" charset="0"/>
                        </a:rPr>
                        <a:t> idea/I </a:t>
                      </a:r>
                      <a:r>
                        <a:rPr lang="tr-TR" sz="1200" b="0" i="0" u="none" strike="noStrike" dirty="0" err="1">
                          <a:solidFill>
                            <a:schemeClr val="tx1">
                              <a:lumMod val="50000"/>
                              <a:lumOff val="50000"/>
                            </a:schemeClr>
                          </a:solidFill>
                          <a:effectLst/>
                          <a:latin typeface="Calibri" panose="020F0502020204030204" pitchFamily="34" charset="0"/>
                        </a:rPr>
                        <a:t>don’t</a:t>
                      </a:r>
                      <a:r>
                        <a:rPr lang="tr-TR" sz="1200" b="0" i="0" u="none" strike="noStrike" dirty="0">
                          <a:solidFill>
                            <a:schemeClr val="tx1">
                              <a:lumMod val="50000"/>
                              <a:lumOff val="50000"/>
                            </a:schemeClr>
                          </a:solidFill>
                          <a:effectLst/>
                          <a:latin typeface="Calibri" panose="020F0502020204030204" pitchFamily="34" charset="0"/>
                        </a:rPr>
                        <a:t> </a:t>
                      </a:r>
                      <a:r>
                        <a:rPr lang="tr-TR" sz="1200" b="0" i="0" u="none" strike="noStrike" dirty="0" err="1">
                          <a:solidFill>
                            <a:schemeClr val="tx1">
                              <a:lumMod val="50000"/>
                              <a:lumOff val="50000"/>
                            </a:schemeClr>
                          </a:solidFill>
                          <a:effectLst/>
                          <a:latin typeface="Calibri" panose="020F0502020204030204" pitchFamily="34" charset="0"/>
                        </a:rPr>
                        <a:t>know</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4,8</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3</a:t>
                      </a:r>
                      <a:r>
                        <a:rPr lang="tr-TR" sz="1200" u="none" strike="noStrike" dirty="0">
                          <a:solidFill>
                            <a:schemeClr val="tx1">
                              <a:lumMod val="50000"/>
                              <a:lumOff val="50000"/>
                            </a:schemeClr>
                          </a:solidFill>
                          <a:effectLst/>
                          <a:latin typeface="+mn-lt"/>
                          <a:ea typeface="+mn-ea"/>
                          <a:cs typeface="+mn-cs"/>
                        </a:rPr>
                        <a:t>,</a:t>
                      </a:r>
                      <a:r>
                        <a:rPr lang="en-US" sz="1200" u="none" strike="noStrike" dirty="0">
                          <a:solidFill>
                            <a:schemeClr val="tx1">
                              <a:lumMod val="50000"/>
                              <a:lumOff val="50000"/>
                            </a:schemeClr>
                          </a:solidFill>
                          <a:effectLst/>
                          <a:latin typeface="+mn-lt"/>
                          <a:ea typeface="+mn-ea"/>
                          <a:cs typeface="+mn-cs"/>
                        </a:rPr>
                        <a:t>8</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4</a:t>
                      </a:r>
                      <a:r>
                        <a:rPr lang="tr-TR" sz="1200" u="none" strike="noStrike" dirty="0">
                          <a:solidFill>
                            <a:schemeClr val="tx1">
                              <a:lumMod val="50000"/>
                              <a:lumOff val="50000"/>
                            </a:schemeClr>
                          </a:solidFill>
                          <a:effectLst/>
                          <a:latin typeface="+mn-lt"/>
                          <a:ea typeface="+mn-ea"/>
                          <a:cs typeface="+mn-cs"/>
                        </a:rPr>
                        <a:t>,</a:t>
                      </a:r>
                      <a:r>
                        <a:rPr lang="en-US" sz="1200" u="none" strike="noStrike" dirty="0">
                          <a:solidFill>
                            <a:schemeClr val="tx1">
                              <a:lumMod val="50000"/>
                              <a:lumOff val="50000"/>
                            </a:schemeClr>
                          </a:solidFill>
                          <a:effectLst/>
                          <a:latin typeface="+mn-lt"/>
                          <a:ea typeface="+mn-ea"/>
                          <a:cs typeface="+mn-cs"/>
                        </a:rPr>
                        <a:t>4</a:t>
                      </a:r>
                    </a:p>
                  </a:txBody>
                  <a:tcPr marL="6350" marR="6350" marT="6350" marB="0" anchor="b"/>
                </a:tc>
                <a:extLst>
                  <a:ext uri="{0D108BD9-81ED-4DB2-BD59-A6C34878D82A}">
                    <a16:rowId xmlns:a16="http://schemas.microsoft.com/office/drawing/2014/main" val="1845384133"/>
                  </a:ext>
                </a:extLst>
              </a:tr>
            </a:tbl>
          </a:graphicData>
        </a:graphic>
      </p:graphicFrame>
      <p:sp>
        <p:nvSpPr>
          <p:cNvPr id="8" name="Oval 7">
            <a:extLst>
              <a:ext uri="{FF2B5EF4-FFF2-40B4-BE49-F238E27FC236}">
                <a16:creationId xmlns:a16="http://schemas.microsoft.com/office/drawing/2014/main" id="{FF714973-68DF-7C7F-C0F8-2E45B01A00B4}"/>
              </a:ext>
            </a:extLst>
          </p:cNvPr>
          <p:cNvSpPr/>
          <p:nvPr/>
        </p:nvSpPr>
        <p:spPr>
          <a:xfrm>
            <a:off x="7924800" y="3249955"/>
            <a:ext cx="457200" cy="30379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13">
            <a:extLst>
              <a:ext uri="{FF2B5EF4-FFF2-40B4-BE49-F238E27FC236}">
                <a16:creationId xmlns:a16="http://schemas.microsoft.com/office/drawing/2014/main" id="{83106100-261B-B6F3-5BDC-55214868EC25}"/>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11" name="Slayt Numarası Yer Tutucusu 10">
            <a:extLst>
              <a:ext uri="{FF2B5EF4-FFF2-40B4-BE49-F238E27FC236}">
                <a16:creationId xmlns:a16="http://schemas.microsoft.com/office/drawing/2014/main" id="{D55FE9BE-2046-83DE-CF3F-C85D78938BFA}"/>
              </a:ext>
            </a:extLst>
          </p:cNvPr>
          <p:cNvSpPr>
            <a:spLocks noGrp="1"/>
          </p:cNvSpPr>
          <p:nvPr>
            <p:ph type="sldNum" sz="quarter" idx="7"/>
          </p:nvPr>
        </p:nvSpPr>
        <p:spPr/>
        <p:txBody>
          <a:bodyPr/>
          <a:lstStyle/>
          <a:p>
            <a:fld id="{B6F15528-21DE-4FAA-801E-634DDDAF4B2B}" type="slidenum">
              <a:rPr lang="en-US" smtClean="0"/>
              <a:t>22</a:t>
            </a:fld>
            <a:endParaRPr lang="en-US"/>
          </a:p>
        </p:txBody>
      </p:sp>
      <p:cxnSp>
        <p:nvCxnSpPr>
          <p:cNvPr id="12" name="Düz Bağlayıcı 11">
            <a:extLst>
              <a:ext uri="{FF2B5EF4-FFF2-40B4-BE49-F238E27FC236}">
                <a16:creationId xmlns:a16="http://schemas.microsoft.com/office/drawing/2014/main" id="{08493C51-E704-9956-7B6F-652D5BD58FDF}"/>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063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751415"/>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r>
              <a:rPr lang="en-US" b="1" i="1" dirty="0">
                <a:solidFill>
                  <a:srgbClr val="00B0F0"/>
                </a:solidFill>
                <a:latin typeface="Century Gothic" panose="020B0502020202020204" pitchFamily="34" charset="0"/>
              </a:rPr>
              <a:t>Belief That Those Responsible Will Be Punished</a:t>
            </a:r>
            <a:endParaRPr lang="tr-TR" sz="1800"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19200" y="1023264"/>
            <a:ext cx="10400930" cy="523220"/>
          </a:xfrm>
          <a:prstGeom prst="rect">
            <a:avLst/>
          </a:prstGeom>
          <a:solidFill>
            <a:schemeClr val="bg1">
              <a:lumMod val="95000"/>
            </a:schemeClr>
          </a:solidFill>
        </p:spPr>
        <p:txBody>
          <a:bodyPr wrap="square">
            <a:spAutoFit/>
          </a:bodyPr>
          <a:lstStyle/>
          <a:p>
            <a:pPr algn="just"/>
            <a:r>
              <a:rPr lang="en-US" sz="1400" dirty="0">
                <a:solidFill>
                  <a:schemeClr val="tx1">
                    <a:lumMod val="50000"/>
                    <a:lumOff val="50000"/>
                  </a:schemeClr>
                </a:solidFill>
                <a:latin typeface="Calibri" panose="020F0502020204030204" pitchFamily="34" charset="0"/>
                <a:cs typeface="Calibri" panose="020F0502020204030204" pitchFamily="34" charset="0"/>
              </a:rPr>
              <a:t>While 67.9% of the participants believe that those responsible will be punished, this rate is 46.8% for those who were in the earthquake zone at the time of the earthquake and 69.2% for those who were not. </a:t>
            </a:r>
            <a:endParaRPr lang="tr-TR" sz="14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6" name="Metin kutusu 5">
            <a:extLst>
              <a:ext uri="{FF2B5EF4-FFF2-40B4-BE49-F238E27FC236}">
                <a16:creationId xmlns:a16="http://schemas.microsoft.com/office/drawing/2014/main" id="{AC461AD9-FAA6-943B-2A69-4B50C65C52D8}"/>
              </a:ext>
            </a:extLst>
          </p:cNvPr>
          <p:cNvSpPr txBox="1"/>
          <p:nvPr/>
        </p:nvSpPr>
        <p:spPr>
          <a:xfrm>
            <a:off x="1219200" y="6642556"/>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N:800</a:t>
            </a:r>
          </a:p>
        </p:txBody>
      </p:sp>
      <p:sp>
        <p:nvSpPr>
          <p:cNvPr id="2" name="Text Box 6">
            <a:extLst>
              <a:ext uri="{FF2B5EF4-FFF2-40B4-BE49-F238E27FC236}">
                <a16:creationId xmlns:a16="http://schemas.microsoft.com/office/drawing/2014/main" id="{B3415BA6-2359-7AC0-2923-C9B0E4FA901C}"/>
              </a:ext>
            </a:extLst>
          </p:cNvPr>
          <p:cNvSpPr txBox="1">
            <a:spLocks noChangeArrowheads="1"/>
          </p:cNvSpPr>
          <p:nvPr/>
        </p:nvSpPr>
        <p:spPr bwMode="auto">
          <a:xfrm>
            <a:off x="9067800" y="6514881"/>
            <a:ext cx="2552330" cy="338554"/>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DI23.Do you believe that those responsible will go to jail after the earthquake? (ONE CHOICE)</a:t>
            </a:r>
            <a:endParaRPr lang="tr-TR" sz="800" dirty="0">
              <a:solidFill>
                <a:srgbClr val="808080"/>
              </a:solidFill>
              <a:latin typeface="Century Gothic" panose="020B0502020202020204" pitchFamily="34" charset="0"/>
              <a:ea typeface="Verdana" panose="020B0604030504040204" pitchFamily="34" charset="0"/>
            </a:endParaRPr>
          </a:p>
        </p:txBody>
      </p:sp>
      <p:sp>
        <p:nvSpPr>
          <p:cNvPr id="5" name="Metin kutusu 4">
            <a:extLst>
              <a:ext uri="{FF2B5EF4-FFF2-40B4-BE49-F238E27FC236}">
                <a16:creationId xmlns:a16="http://schemas.microsoft.com/office/drawing/2014/main" id="{91AAA2A6-5482-CCC9-E74A-6E9157F7D6BA}"/>
              </a:ext>
            </a:extLst>
          </p:cNvPr>
          <p:cNvSpPr txBox="1"/>
          <p:nvPr/>
        </p:nvSpPr>
        <p:spPr>
          <a:xfrm>
            <a:off x="7696200" y="2392272"/>
            <a:ext cx="2667000" cy="923330"/>
          </a:xfrm>
          <a:prstGeom prst="rect">
            <a:avLst/>
          </a:prstGeom>
          <a:noFill/>
        </p:spPr>
        <p:txBody>
          <a:bodyPr wrap="square" rtlCol="0">
            <a:spAutoFit/>
          </a:bodyPr>
          <a:lstStyle/>
          <a:p>
            <a:r>
              <a:rPr lang="tr-TR" dirty="0">
                <a:solidFill>
                  <a:schemeClr val="bg1"/>
                </a:solidFill>
              </a:rPr>
              <a:t>Hareket etme rahatlığı sağlama</a:t>
            </a:r>
          </a:p>
          <a:p>
            <a:r>
              <a:rPr lang="tr-TR" dirty="0">
                <a:solidFill>
                  <a:schemeClr val="bg1"/>
                </a:solidFill>
              </a:rPr>
              <a:t>Tahriş etmeme</a:t>
            </a:r>
          </a:p>
        </p:txBody>
      </p:sp>
      <p:graphicFrame>
        <p:nvGraphicFramePr>
          <p:cNvPr id="4" name="Tablo 3">
            <a:extLst>
              <a:ext uri="{FF2B5EF4-FFF2-40B4-BE49-F238E27FC236}">
                <a16:creationId xmlns:a16="http://schemas.microsoft.com/office/drawing/2014/main" id="{8624F5F3-3F57-FB12-FF67-56B6B3A69D8D}"/>
              </a:ext>
            </a:extLst>
          </p:cNvPr>
          <p:cNvGraphicFramePr>
            <a:graphicFrameLocks noGrp="1"/>
          </p:cNvGraphicFramePr>
          <p:nvPr>
            <p:extLst>
              <p:ext uri="{D42A27DB-BD31-4B8C-83A1-F6EECF244321}">
                <p14:modId xmlns:p14="http://schemas.microsoft.com/office/powerpoint/2010/main" val="3660426522"/>
              </p:ext>
            </p:extLst>
          </p:nvPr>
        </p:nvGraphicFramePr>
        <p:xfrm>
          <a:off x="1219200" y="2098680"/>
          <a:ext cx="10400931" cy="1510511"/>
        </p:xfrm>
        <a:graphic>
          <a:graphicData uri="http://schemas.openxmlformats.org/drawingml/2006/table">
            <a:tbl>
              <a:tblPr>
                <a:tableStyleId>{B301B821-A1FF-4177-AEE7-76D212191A09}</a:tableStyleId>
              </a:tblPr>
              <a:tblGrid>
                <a:gridCol w="3582151">
                  <a:extLst>
                    <a:ext uri="{9D8B030D-6E8A-4147-A177-3AD203B41FA5}">
                      <a16:colId xmlns:a16="http://schemas.microsoft.com/office/drawing/2014/main" val="2377675716"/>
                    </a:ext>
                  </a:extLst>
                </a:gridCol>
                <a:gridCol w="2235666">
                  <a:extLst>
                    <a:ext uri="{9D8B030D-6E8A-4147-A177-3AD203B41FA5}">
                      <a16:colId xmlns:a16="http://schemas.microsoft.com/office/drawing/2014/main" val="2368906780"/>
                    </a:ext>
                  </a:extLst>
                </a:gridCol>
                <a:gridCol w="2235666">
                  <a:extLst>
                    <a:ext uri="{9D8B030D-6E8A-4147-A177-3AD203B41FA5}">
                      <a16:colId xmlns:a16="http://schemas.microsoft.com/office/drawing/2014/main" val="3466479946"/>
                    </a:ext>
                  </a:extLst>
                </a:gridCol>
                <a:gridCol w="2347448">
                  <a:extLst>
                    <a:ext uri="{9D8B030D-6E8A-4147-A177-3AD203B41FA5}">
                      <a16:colId xmlns:a16="http://schemas.microsoft.com/office/drawing/2014/main" val="1822086741"/>
                    </a:ext>
                  </a:extLst>
                </a:gridCol>
              </a:tblGrid>
              <a:tr h="152930">
                <a:tc>
                  <a:txBody>
                    <a:bodyPr/>
                    <a:lstStyle/>
                    <a:p>
                      <a:pPr algn="l" fontAlgn="b"/>
                      <a:r>
                        <a:rPr lang="en-US" sz="1200" b="1" i="0" u="none" strike="noStrike" dirty="0">
                          <a:solidFill>
                            <a:schemeClr val="tx1">
                              <a:lumMod val="50000"/>
                              <a:lumOff val="50000"/>
                            </a:schemeClr>
                          </a:solidFill>
                          <a:effectLst/>
                          <a:latin typeface="Calibri" panose="020F0502020204030204" pitchFamily="34" charset="0"/>
                        </a:rPr>
                        <a:t>Belief That Those Responsible Will Be Punished</a:t>
                      </a:r>
                      <a:endParaRPr lang="tr-TR" sz="1200" b="1" i="0" u="none" strike="noStrike" dirty="0">
                        <a:solidFill>
                          <a:schemeClr val="tx1">
                            <a:lumMod val="50000"/>
                            <a:lumOff val="50000"/>
                          </a:schemeClr>
                        </a:solidFill>
                        <a:effectLst/>
                        <a:latin typeface="Calibri" panose="020F0502020204030204" pitchFamily="34" charset="0"/>
                      </a:endParaRPr>
                    </a:p>
                  </a:txBody>
                  <a:tcPr marL="1435" marR="1435" marT="1435" marB="0" anchor="b"/>
                </a:tc>
                <a:tc>
                  <a:txBody>
                    <a:bodyPr/>
                    <a:lstStyle/>
                    <a:p>
                      <a:pPr algn="ctr" fontAlgn="b"/>
                      <a:r>
                        <a:rPr lang="tr-TR" sz="1200" b="1" u="none" strike="noStrike" dirty="0">
                          <a:solidFill>
                            <a:schemeClr val="tx1">
                              <a:lumMod val="50000"/>
                              <a:lumOff val="50000"/>
                            </a:schemeClr>
                          </a:solidFill>
                          <a:effectLst/>
                        </a:rPr>
                        <a:t>General</a:t>
                      </a:r>
                      <a:endParaRPr lang="pt-BR" sz="1200" b="1" u="none" strike="noStrike" dirty="0">
                        <a:solidFill>
                          <a:schemeClr val="tx1">
                            <a:lumMod val="50000"/>
                            <a:lumOff val="50000"/>
                          </a:schemeClr>
                        </a:solidFill>
                        <a:effectLst/>
                      </a:endParaRPr>
                    </a:p>
                  </a:txBody>
                  <a:tcPr marL="1435" marR="1435" marT="1435" marB="0" anchor="b"/>
                </a:tc>
                <a:tc>
                  <a:txBody>
                    <a:bodyPr/>
                    <a:lstStyle/>
                    <a:p>
                      <a:pPr algn="ctr" fontAlgn="b"/>
                      <a:r>
                        <a:rPr lang="tr-TR" sz="1200" b="1" u="none" strike="noStrike" dirty="0" err="1">
                          <a:solidFill>
                            <a:schemeClr val="tx1">
                              <a:lumMod val="50000"/>
                              <a:lumOff val="50000"/>
                            </a:schemeClr>
                          </a:solidFill>
                          <a:effectLst/>
                        </a:rPr>
                        <a:t>Were</a:t>
                      </a:r>
                      <a:r>
                        <a:rPr lang="en-US" sz="1200" b="1" u="none" strike="noStrike" dirty="0">
                          <a:solidFill>
                            <a:schemeClr val="tx1">
                              <a:lumMod val="50000"/>
                              <a:lumOff val="50000"/>
                            </a:schemeClr>
                          </a:solidFill>
                          <a:effectLst/>
                        </a:rPr>
                        <a:t> in the earthquake zone at the earthquake</a:t>
                      </a:r>
                      <a:r>
                        <a:rPr lang="tr-TR" sz="1200" b="1" u="none" strike="noStrike" dirty="0">
                          <a:solidFill>
                            <a:schemeClr val="tx1">
                              <a:lumMod val="50000"/>
                              <a:lumOff val="50000"/>
                            </a:schemeClr>
                          </a:solidFill>
                          <a:effectLst/>
                        </a:rPr>
                        <a:t> moment (%)</a:t>
                      </a:r>
                      <a:endParaRPr lang="pt-BR" sz="1200" b="1"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1" u="none" strike="noStrike" dirty="0" err="1">
                          <a:solidFill>
                            <a:schemeClr val="tx1">
                              <a:lumMod val="50000"/>
                              <a:lumOff val="50000"/>
                            </a:schemeClr>
                          </a:solidFill>
                          <a:effectLst/>
                        </a:rPr>
                        <a:t>Were</a:t>
                      </a:r>
                      <a:r>
                        <a:rPr lang="tr-TR" sz="1200" b="1" u="none" strike="noStrike" dirty="0">
                          <a:solidFill>
                            <a:schemeClr val="tx1">
                              <a:lumMod val="50000"/>
                              <a:lumOff val="50000"/>
                            </a:schemeClr>
                          </a:solidFill>
                          <a:effectLst/>
                        </a:rPr>
                        <a:t> not </a:t>
                      </a:r>
                      <a:r>
                        <a:rPr lang="en-US" sz="1200" b="1" u="none" strike="noStrike" dirty="0">
                          <a:solidFill>
                            <a:schemeClr val="tx1">
                              <a:lumMod val="50000"/>
                              <a:lumOff val="50000"/>
                            </a:schemeClr>
                          </a:solidFill>
                          <a:effectLst/>
                        </a:rPr>
                        <a:t> in the earthquake region at the earthquake</a:t>
                      </a:r>
                      <a:r>
                        <a:rPr lang="tr-TR" sz="1200" b="1" u="none" strike="noStrike" dirty="0">
                          <a:solidFill>
                            <a:schemeClr val="tx1">
                              <a:lumMod val="50000"/>
                              <a:lumOff val="50000"/>
                            </a:schemeClr>
                          </a:solidFill>
                          <a:effectLst/>
                        </a:rPr>
                        <a:t> moment</a:t>
                      </a:r>
                      <a:r>
                        <a:rPr lang="en-US" sz="1200" b="1" u="none" strike="noStrike" dirty="0">
                          <a:solidFill>
                            <a:schemeClr val="tx1">
                              <a:lumMod val="50000"/>
                              <a:lumOff val="50000"/>
                            </a:schemeClr>
                          </a:solidFill>
                          <a:effectLst/>
                        </a:rPr>
                        <a:t> (%)</a:t>
                      </a:r>
                      <a:endParaRPr lang="pt-BR" sz="1200" b="1" i="0" u="none" strike="noStrike" dirty="0">
                        <a:solidFill>
                          <a:schemeClr val="tx1">
                            <a:lumMod val="50000"/>
                            <a:lumOff val="50000"/>
                          </a:schemeClr>
                        </a:solidFill>
                        <a:effectLst/>
                        <a:latin typeface="Calibri" panose="020F0502020204030204" pitchFamily="34" charset="0"/>
                      </a:endParaRPr>
                    </a:p>
                  </a:txBody>
                  <a:tcPr marL="4229" marR="4229" marT="4229" marB="0" anchor="b"/>
                </a:tc>
                <a:extLst>
                  <a:ext uri="{0D108BD9-81ED-4DB2-BD59-A6C34878D82A}">
                    <a16:rowId xmlns:a16="http://schemas.microsoft.com/office/drawing/2014/main" val="3560375694"/>
                  </a:ext>
                </a:extLst>
              </a:tr>
              <a:tr h="380174">
                <a:tc>
                  <a:txBody>
                    <a:bodyPr/>
                    <a:lstStyle/>
                    <a:p>
                      <a:pPr algn="l" fontAlgn="b"/>
                      <a:r>
                        <a:rPr lang="tr-TR" sz="1200" b="0" i="0" u="none" strike="noStrike" dirty="0" err="1">
                          <a:solidFill>
                            <a:schemeClr val="tx1">
                              <a:lumMod val="50000"/>
                              <a:lumOff val="50000"/>
                            </a:schemeClr>
                          </a:solidFill>
                          <a:effectLst/>
                          <a:latin typeface="Calibri" panose="020F0502020204030204" pitchFamily="34" charset="0"/>
                        </a:rPr>
                        <a:t>Yes</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67,9</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46</a:t>
                      </a:r>
                      <a:r>
                        <a:rPr lang="tr-TR" sz="1200" u="none" strike="noStrike" dirty="0">
                          <a:solidFill>
                            <a:schemeClr val="tx1">
                              <a:lumMod val="50000"/>
                              <a:lumOff val="50000"/>
                            </a:schemeClr>
                          </a:solidFill>
                          <a:effectLst/>
                          <a:latin typeface="+mn-lt"/>
                          <a:ea typeface="+mn-ea"/>
                          <a:cs typeface="+mn-cs"/>
                        </a:rPr>
                        <a:t>,</a:t>
                      </a:r>
                      <a:r>
                        <a:rPr lang="en-US" sz="1200" u="none" strike="noStrike" dirty="0">
                          <a:solidFill>
                            <a:schemeClr val="tx1">
                              <a:lumMod val="50000"/>
                              <a:lumOff val="50000"/>
                            </a:schemeClr>
                          </a:solidFill>
                          <a:effectLst/>
                          <a:latin typeface="+mn-lt"/>
                          <a:ea typeface="+mn-ea"/>
                          <a:cs typeface="+mn-cs"/>
                        </a:rPr>
                        <a:t>8</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69</a:t>
                      </a:r>
                      <a:r>
                        <a:rPr lang="tr-TR" sz="1200" u="none" strike="noStrike" dirty="0">
                          <a:solidFill>
                            <a:schemeClr val="tx1">
                              <a:lumMod val="50000"/>
                              <a:lumOff val="50000"/>
                            </a:schemeClr>
                          </a:solidFill>
                          <a:effectLst/>
                          <a:latin typeface="+mn-lt"/>
                          <a:ea typeface="+mn-ea"/>
                          <a:cs typeface="+mn-cs"/>
                        </a:rPr>
                        <a:t>,</a:t>
                      </a:r>
                      <a:r>
                        <a:rPr lang="en-US" sz="1200" u="none" strike="noStrike" dirty="0">
                          <a:solidFill>
                            <a:schemeClr val="tx1">
                              <a:lumMod val="50000"/>
                              <a:lumOff val="50000"/>
                            </a:schemeClr>
                          </a:solidFill>
                          <a:effectLst/>
                          <a:latin typeface="+mn-lt"/>
                          <a:ea typeface="+mn-ea"/>
                          <a:cs typeface="+mn-cs"/>
                        </a:rPr>
                        <a:t>2</a:t>
                      </a:r>
                    </a:p>
                  </a:txBody>
                  <a:tcPr marL="6350" marR="6350" marT="6350" marB="0" anchor="b"/>
                </a:tc>
                <a:extLst>
                  <a:ext uri="{0D108BD9-81ED-4DB2-BD59-A6C34878D82A}">
                    <a16:rowId xmlns:a16="http://schemas.microsoft.com/office/drawing/2014/main" val="4284843084"/>
                  </a:ext>
                </a:extLst>
              </a:tr>
              <a:tr h="380174">
                <a:tc>
                  <a:txBody>
                    <a:bodyPr/>
                    <a:lstStyle/>
                    <a:p>
                      <a:pPr algn="l" fontAlgn="b"/>
                      <a:r>
                        <a:rPr lang="tr-TR" sz="1200" b="0" i="0" u="none" strike="noStrike" dirty="0">
                          <a:solidFill>
                            <a:schemeClr val="tx1">
                              <a:lumMod val="50000"/>
                              <a:lumOff val="50000"/>
                            </a:schemeClr>
                          </a:solidFill>
                          <a:effectLst/>
                          <a:latin typeface="Calibri" panose="020F0502020204030204" pitchFamily="34" charset="0"/>
                        </a:rPr>
                        <a:t>No</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27,6</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42</a:t>
                      </a:r>
                      <a:r>
                        <a:rPr lang="tr-TR" sz="1200" u="none" strike="noStrike" dirty="0">
                          <a:solidFill>
                            <a:schemeClr val="tx1">
                              <a:lumMod val="50000"/>
                              <a:lumOff val="50000"/>
                            </a:schemeClr>
                          </a:solidFill>
                          <a:effectLst/>
                          <a:latin typeface="+mn-lt"/>
                          <a:ea typeface="+mn-ea"/>
                          <a:cs typeface="+mn-cs"/>
                        </a:rPr>
                        <a:t>,6</a:t>
                      </a:r>
                      <a:endParaRPr lang="en-US" sz="1200" u="none" strike="noStrike" dirty="0">
                        <a:solidFill>
                          <a:schemeClr val="tx1">
                            <a:lumMod val="50000"/>
                            <a:lumOff val="50000"/>
                          </a:schemeClr>
                        </a:solidFill>
                        <a:effectLst/>
                        <a:latin typeface="+mn-lt"/>
                        <a:ea typeface="+mn-ea"/>
                        <a:cs typeface="+mn-cs"/>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26</a:t>
                      </a:r>
                      <a:r>
                        <a:rPr lang="tr-TR" sz="1200" u="none" strike="noStrike" dirty="0">
                          <a:solidFill>
                            <a:schemeClr val="tx1">
                              <a:lumMod val="50000"/>
                              <a:lumOff val="50000"/>
                            </a:schemeClr>
                          </a:solidFill>
                          <a:effectLst/>
                          <a:latin typeface="+mn-lt"/>
                          <a:ea typeface="+mn-ea"/>
                          <a:cs typeface="+mn-cs"/>
                        </a:rPr>
                        <a:t>,7</a:t>
                      </a:r>
                      <a:endParaRPr lang="en-US" sz="1200" u="none" strike="noStrike" dirty="0">
                        <a:solidFill>
                          <a:schemeClr val="tx1">
                            <a:lumMod val="50000"/>
                            <a:lumOff val="50000"/>
                          </a:schemeClr>
                        </a:solidFill>
                        <a:effectLst/>
                        <a:latin typeface="+mn-lt"/>
                        <a:ea typeface="+mn-ea"/>
                        <a:cs typeface="+mn-cs"/>
                      </a:endParaRPr>
                    </a:p>
                  </a:txBody>
                  <a:tcPr marL="6350" marR="6350" marT="6350" marB="0" anchor="b"/>
                </a:tc>
                <a:extLst>
                  <a:ext uri="{0D108BD9-81ED-4DB2-BD59-A6C34878D82A}">
                    <a16:rowId xmlns:a16="http://schemas.microsoft.com/office/drawing/2014/main" val="4136209343"/>
                  </a:ext>
                </a:extLst>
              </a:tr>
              <a:tr h="380174">
                <a:tc>
                  <a:txBody>
                    <a:bodyPr/>
                    <a:lstStyle/>
                    <a:p>
                      <a:pPr algn="l" fontAlgn="b"/>
                      <a:r>
                        <a:rPr lang="tr-TR" sz="1200" b="0" i="0" u="none" strike="noStrike" dirty="0">
                          <a:solidFill>
                            <a:schemeClr val="tx1">
                              <a:lumMod val="50000"/>
                              <a:lumOff val="50000"/>
                            </a:schemeClr>
                          </a:solidFill>
                          <a:effectLst/>
                          <a:latin typeface="Calibri" panose="020F0502020204030204" pitchFamily="34" charset="0"/>
                        </a:rPr>
                        <a:t>I </a:t>
                      </a:r>
                      <a:r>
                        <a:rPr lang="tr-TR" sz="1200" b="0" i="0" u="none" strike="noStrike" dirty="0" err="1">
                          <a:solidFill>
                            <a:schemeClr val="tx1">
                              <a:lumMod val="50000"/>
                              <a:lumOff val="50000"/>
                            </a:schemeClr>
                          </a:solidFill>
                          <a:effectLst/>
                          <a:latin typeface="Calibri" panose="020F0502020204030204" pitchFamily="34" charset="0"/>
                        </a:rPr>
                        <a:t>have</a:t>
                      </a:r>
                      <a:r>
                        <a:rPr lang="tr-TR" sz="1200" b="0" i="0" u="none" strike="noStrike" dirty="0">
                          <a:solidFill>
                            <a:schemeClr val="tx1">
                              <a:lumMod val="50000"/>
                              <a:lumOff val="50000"/>
                            </a:schemeClr>
                          </a:solidFill>
                          <a:effectLst/>
                          <a:latin typeface="Calibri" panose="020F0502020204030204" pitchFamily="34" charset="0"/>
                        </a:rPr>
                        <a:t> </a:t>
                      </a:r>
                      <a:r>
                        <a:rPr lang="tr-TR" sz="1200" b="0" i="0" u="none" strike="noStrike" dirty="0" err="1">
                          <a:solidFill>
                            <a:schemeClr val="tx1">
                              <a:lumMod val="50000"/>
                              <a:lumOff val="50000"/>
                            </a:schemeClr>
                          </a:solidFill>
                          <a:effectLst/>
                          <a:latin typeface="Calibri" panose="020F0502020204030204" pitchFamily="34" charset="0"/>
                        </a:rPr>
                        <a:t>no</a:t>
                      </a:r>
                      <a:r>
                        <a:rPr lang="tr-TR" sz="1200" b="0" i="0" u="none" strike="noStrike" dirty="0">
                          <a:solidFill>
                            <a:schemeClr val="tx1">
                              <a:lumMod val="50000"/>
                              <a:lumOff val="50000"/>
                            </a:schemeClr>
                          </a:solidFill>
                          <a:effectLst/>
                          <a:latin typeface="Calibri" panose="020F0502020204030204" pitchFamily="34" charset="0"/>
                        </a:rPr>
                        <a:t> idea/I </a:t>
                      </a:r>
                      <a:r>
                        <a:rPr lang="tr-TR" sz="1200" b="0" i="0" u="none" strike="noStrike" dirty="0" err="1">
                          <a:solidFill>
                            <a:schemeClr val="tx1">
                              <a:lumMod val="50000"/>
                              <a:lumOff val="50000"/>
                            </a:schemeClr>
                          </a:solidFill>
                          <a:effectLst/>
                          <a:latin typeface="Calibri" panose="020F0502020204030204" pitchFamily="34" charset="0"/>
                        </a:rPr>
                        <a:t>don’t</a:t>
                      </a:r>
                      <a:r>
                        <a:rPr lang="tr-TR" sz="1200" b="0" i="0" u="none" strike="noStrike" dirty="0">
                          <a:solidFill>
                            <a:schemeClr val="tx1">
                              <a:lumMod val="50000"/>
                              <a:lumOff val="50000"/>
                            </a:schemeClr>
                          </a:solidFill>
                          <a:effectLst/>
                          <a:latin typeface="Calibri" panose="020F0502020204030204" pitchFamily="34" charset="0"/>
                        </a:rPr>
                        <a:t> </a:t>
                      </a:r>
                      <a:r>
                        <a:rPr lang="tr-TR" sz="1200" b="0" i="0" u="none" strike="noStrike" dirty="0" err="1">
                          <a:solidFill>
                            <a:schemeClr val="tx1">
                              <a:lumMod val="50000"/>
                              <a:lumOff val="50000"/>
                            </a:schemeClr>
                          </a:solidFill>
                          <a:effectLst/>
                          <a:latin typeface="Calibri" panose="020F0502020204030204" pitchFamily="34" charset="0"/>
                        </a:rPr>
                        <a:t>know</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4,5</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10</a:t>
                      </a:r>
                      <a:r>
                        <a:rPr lang="tr-TR" sz="1200" u="none" strike="noStrike" dirty="0">
                          <a:solidFill>
                            <a:schemeClr val="tx1">
                              <a:lumMod val="50000"/>
                              <a:lumOff val="50000"/>
                            </a:schemeClr>
                          </a:solidFill>
                          <a:effectLst/>
                          <a:latin typeface="+mn-lt"/>
                          <a:ea typeface="+mn-ea"/>
                          <a:cs typeface="+mn-cs"/>
                        </a:rPr>
                        <a:t>,6</a:t>
                      </a:r>
                      <a:endParaRPr lang="en-US" sz="1200" u="none" strike="noStrike" dirty="0">
                        <a:solidFill>
                          <a:schemeClr val="tx1">
                            <a:lumMod val="50000"/>
                            <a:lumOff val="50000"/>
                          </a:schemeClr>
                        </a:solidFill>
                        <a:effectLst/>
                        <a:latin typeface="+mn-lt"/>
                        <a:ea typeface="+mn-ea"/>
                        <a:cs typeface="+mn-cs"/>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4</a:t>
                      </a:r>
                      <a:r>
                        <a:rPr lang="tr-TR" sz="1200" u="none" strike="noStrike" dirty="0">
                          <a:solidFill>
                            <a:schemeClr val="tx1">
                              <a:lumMod val="50000"/>
                              <a:lumOff val="50000"/>
                            </a:schemeClr>
                          </a:solidFill>
                          <a:effectLst/>
                          <a:latin typeface="+mn-lt"/>
                          <a:ea typeface="+mn-ea"/>
                          <a:cs typeface="+mn-cs"/>
                        </a:rPr>
                        <a:t>,1</a:t>
                      </a:r>
                      <a:endParaRPr lang="en-US" sz="1200" u="none" strike="noStrike" dirty="0">
                        <a:solidFill>
                          <a:schemeClr val="tx1">
                            <a:lumMod val="50000"/>
                            <a:lumOff val="50000"/>
                          </a:schemeClr>
                        </a:solidFill>
                        <a:effectLst/>
                        <a:latin typeface="+mn-lt"/>
                        <a:ea typeface="+mn-ea"/>
                        <a:cs typeface="+mn-cs"/>
                      </a:endParaRPr>
                    </a:p>
                  </a:txBody>
                  <a:tcPr marL="6350" marR="6350" marT="6350" marB="0" anchor="b"/>
                </a:tc>
                <a:extLst>
                  <a:ext uri="{0D108BD9-81ED-4DB2-BD59-A6C34878D82A}">
                    <a16:rowId xmlns:a16="http://schemas.microsoft.com/office/drawing/2014/main" val="2820610992"/>
                  </a:ext>
                </a:extLst>
              </a:tr>
            </a:tbl>
          </a:graphicData>
        </a:graphic>
      </p:graphicFrame>
      <p:graphicFrame>
        <p:nvGraphicFramePr>
          <p:cNvPr id="7" name="Tablo 6">
            <a:extLst>
              <a:ext uri="{FF2B5EF4-FFF2-40B4-BE49-F238E27FC236}">
                <a16:creationId xmlns:a16="http://schemas.microsoft.com/office/drawing/2014/main" id="{E0C1337E-BF52-2BAB-15DC-36BB9EDF3B2A}"/>
              </a:ext>
            </a:extLst>
          </p:cNvPr>
          <p:cNvGraphicFramePr>
            <a:graphicFrameLocks noGrp="1"/>
          </p:cNvGraphicFramePr>
          <p:nvPr>
            <p:extLst>
              <p:ext uri="{D42A27DB-BD31-4B8C-83A1-F6EECF244321}">
                <p14:modId xmlns:p14="http://schemas.microsoft.com/office/powerpoint/2010/main" val="1239905373"/>
              </p:ext>
            </p:extLst>
          </p:nvPr>
        </p:nvGraphicFramePr>
        <p:xfrm>
          <a:off x="1219200" y="4191000"/>
          <a:ext cx="10400931" cy="1510511"/>
        </p:xfrm>
        <a:graphic>
          <a:graphicData uri="http://schemas.openxmlformats.org/drawingml/2006/table">
            <a:tbl>
              <a:tblPr>
                <a:tableStyleId>{B301B821-A1FF-4177-AEE7-76D212191A09}</a:tableStyleId>
              </a:tblPr>
              <a:tblGrid>
                <a:gridCol w="3582151">
                  <a:extLst>
                    <a:ext uri="{9D8B030D-6E8A-4147-A177-3AD203B41FA5}">
                      <a16:colId xmlns:a16="http://schemas.microsoft.com/office/drawing/2014/main" val="2377675716"/>
                    </a:ext>
                  </a:extLst>
                </a:gridCol>
                <a:gridCol w="2235666">
                  <a:extLst>
                    <a:ext uri="{9D8B030D-6E8A-4147-A177-3AD203B41FA5}">
                      <a16:colId xmlns:a16="http://schemas.microsoft.com/office/drawing/2014/main" val="1711229880"/>
                    </a:ext>
                  </a:extLst>
                </a:gridCol>
                <a:gridCol w="2235666">
                  <a:extLst>
                    <a:ext uri="{9D8B030D-6E8A-4147-A177-3AD203B41FA5}">
                      <a16:colId xmlns:a16="http://schemas.microsoft.com/office/drawing/2014/main" val="3466479946"/>
                    </a:ext>
                  </a:extLst>
                </a:gridCol>
                <a:gridCol w="2347448">
                  <a:extLst>
                    <a:ext uri="{9D8B030D-6E8A-4147-A177-3AD203B41FA5}">
                      <a16:colId xmlns:a16="http://schemas.microsoft.com/office/drawing/2014/main" val="1822086741"/>
                    </a:ext>
                  </a:extLst>
                </a:gridCol>
              </a:tblGrid>
              <a:tr h="152930">
                <a:tc>
                  <a:txBody>
                    <a:bodyPr/>
                    <a:lstStyle/>
                    <a:p>
                      <a:pPr algn="l" fontAlgn="b"/>
                      <a:r>
                        <a:rPr lang="en-US" sz="1200" b="1" i="0" u="none" strike="noStrike" dirty="0">
                          <a:solidFill>
                            <a:schemeClr val="tx1">
                              <a:lumMod val="50000"/>
                              <a:lumOff val="50000"/>
                            </a:schemeClr>
                          </a:solidFill>
                          <a:effectLst/>
                          <a:latin typeface="Calibri" panose="020F0502020204030204" pitchFamily="34" charset="0"/>
                        </a:rPr>
                        <a:t>Belief That Those Responsible Will Be Punished</a:t>
                      </a:r>
                      <a:endParaRPr lang="tr-TR" sz="1200" b="1" i="0" u="none" strike="noStrike" dirty="0">
                        <a:solidFill>
                          <a:schemeClr val="tx1">
                            <a:lumMod val="50000"/>
                            <a:lumOff val="50000"/>
                          </a:schemeClr>
                        </a:solidFill>
                        <a:effectLst/>
                        <a:latin typeface="Calibri" panose="020F0502020204030204" pitchFamily="34" charset="0"/>
                      </a:endParaRPr>
                    </a:p>
                  </a:txBody>
                  <a:tcPr marL="1435" marR="1435" marT="1435" marB="0" anchor="b"/>
                </a:tc>
                <a:tc>
                  <a:txBody>
                    <a:bodyPr/>
                    <a:lstStyle/>
                    <a:p>
                      <a:pPr algn="ctr" fontAlgn="b"/>
                      <a:r>
                        <a:rPr lang="tr-TR" sz="1200" b="1" u="none" strike="noStrike" dirty="0">
                          <a:solidFill>
                            <a:schemeClr val="tx1">
                              <a:lumMod val="50000"/>
                              <a:lumOff val="50000"/>
                            </a:schemeClr>
                          </a:solidFill>
                          <a:effectLst/>
                        </a:rPr>
                        <a:t>General</a:t>
                      </a:r>
                      <a:endParaRPr lang="pt-BR" sz="1200" b="1" u="none" strike="noStrike" dirty="0">
                        <a:solidFill>
                          <a:schemeClr val="tx1">
                            <a:lumMod val="50000"/>
                            <a:lumOff val="50000"/>
                          </a:schemeClr>
                        </a:solidFill>
                        <a:effectLst/>
                      </a:endParaRPr>
                    </a:p>
                  </a:txBody>
                  <a:tcPr marL="1435" marR="1435" marT="1435" marB="0" anchor="b"/>
                </a:tc>
                <a:tc>
                  <a:txBody>
                    <a:bodyPr/>
                    <a:lstStyle/>
                    <a:p>
                      <a:pPr algn="ctr" fontAlgn="b"/>
                      <a:r>
                        <a:rPr lang="en-US" sz="1200" b="1" u="none" strike="noStrike" dirty="0">
                          <a:solidFill>
                            <a:schemeClr val="tx1">
                              <a:lumMod val="50000"/>
                              <a:lumOff val="50000"/>
                            </a:schemeClr>
                          </a:solidFill>
                          <a:effectLst/>
                        </a:rPr>
                        <a:t>Ha</a:t>
                      </a:r>
                      <a:r>
                        <a:rPr lang="tr-TR" sz="1200" b="1" u="none" strike="noStrike" dirty="0">
                          <a:solidFill>
                            <a:schemeClr val="tx1">
                              <a:lumMod val="50000"/>
                              <a:lumOff val="50000"/>
                            </a:schemeClr>
                          </a:solidFill>
                          <a:effectLst/>
                        </a:rPr>
                        <a:t>ve</a:t>
                      </a:r>
                      <a:r>
                        <a:rPr lang="en-US" sz="1200" b="1" u="none" strike="noStrike" dirty="0">
                          <a:solidFill>
                            <a:schemeClr val="tx1">
                              <a:lumMod val="50000"/>
                              <a:lumOff val="50000"/>
                            </a:schemeClr>
                          </a:solidFill>
                          <a:effectLst/>
                        </a:rPr>
                        <a:t> a family/close relative in the earthquake </a:t>
                      </a:r>
                      <a:r>
                        <a:rPr lang="tr-TR" sz="1200" b="1" u="none" strike="noStrike" dirty="0" err="1">
                          <a:solidFill>
                            <a:schemeClr val="tx1">
                              <a:lumMod val="50000"/>
                              <a:lumOff val="50000"/>
                            </a:schemeClr>
                          </a:solidFill>
                          <a:effectLst/>
                        </a:rPr>
                        <a:t>zone</a:t>
                      </a:r>
                      <a:r>
                        <a:rPr lang="en-US" sz="1200" b="1" u="none" strike="noStrike" dirty="0">
                          <a:solidFill>
                            <a:schemeClr val="tx1">
                              <a:lumMod val="50000"/>
                              <a:lumOff val="50000"/>
                            </a:schemeClr>
                          </a:solidFill>
                          <a:effectLst/>
                        </a:rPr>
                        <a:t> (%)</a:t>
                      </a:r>
                      <a:endParaRPr lang="en-US" sz="1200" b="1" i="0" u="none" strike="noStrike" dirty="0">
                        <a:solidFill>
                          <a:schemeClr val="tx1">
                            <a:lumMod val="50000"/>
                            <a:lumOff val="50000"/>
                          </a:schemeClr>
                        </a:solidFill>
                        <a:effectLst/>
                        <a:latin typeface="Calibri" panose="020F0502020204030204" pitchFamily="34" charset="0"/>
                      </a:endParaRPr>
                    </a:p>
                  </a:txBody>
                  <a:tcPr marL="4229" marR="4229" marT="4229" marB="0" anchor="b"/>
                </a:tc>
                <a:tc>
                  <a:txBody>
                    <a:bodyPr/>
                    <a:lstStyle/>
                    <a:p>
                      <a:pPr algn="ctr" fontAlgn="b"/>
                      <a:r>
                        <a:rPr lang="tr-TR" sz="1200" b="1" u="none" strike="noStrike" dirty="0" err="1">
                          <a:solidFill>
                            <a:schemeClr val="tx1">
                              <a:lumMod val="50000"/>
                              <a:lumOff val="50000"/>
                            </a:schemeClr>
                          </a:solidFill>
                          <a:effectLst/>
                        </a:rPr>
                        <a:t>Have</a:t>
                      </a:r>
                      <a:r>
                        <a:rPr lang="tr-TR" sz="1200" b="1" u="none" strike="noStrike" dirty="0">
                          <a:solidFill>
                            <a:schemeClr val="tx1">
                              <a:lumMod val="50000"/>
                              <a:lumOff val="50000"/>
                            </a:schemeClr>
                          </a:solidFill>
                          <a:effectLst/>
                        </a:rPr>
                        <a:t> n</a:t>
                      </a:r>
                      <a:r>
                        <a:rPr lang="en-US" sz="1200" b="1" u="none" strike="noStrike" dirty="0">
                          <a:solidFill>
                            <a:schemeClr val="tx1">
                              <a:lumMod val="50000"/>
                              <a:lumOff val="50000"/>
                            </a:schemeClr>
                          </a:solidFill>
                          <a:effectLst/>
                        </a:rPr>
                        <a:t>o family/close relatives in the earthquake zone (%)</a:t>
                      </a:r>
                      <a:endParaRPr lang="en-US" sz="1200" b="1" i="0" u="none" strike="noStrike" dirty="0">
                        <a:solidFill>
                          <a:schemeClr val="tx1">
                            <a:lumMod val="50000"/>
                            <a:lumOff val="50000"/>
                          </a:schemeClr>
                        </a:solidFill>
                        <a:effectLst/>
                        <a:latin typeface="Calibri" panose="020F0502020204030204" pitchFamily="34" charset="0"/>
                      </a:endParaRPr>
                    </a:p>
                  </a:txBody>
                  <a:tcPr marL="4229" marR="4229" marT="4229" marB="0" anchor="b"/>
                </a:tc>
                <a:extLst>
                  <a:ext uri="{0D108BD9-81ED-4DB2-BD59-A6C34878D82A}">
                    <a16:rowId xmlns:a16="http://schemas.microsoft.com/office/drawing/2014/main" val="3560375694"/>
                  </a:ext>
                </a:extLst>
              </a:tr>
              <a:tr h="380174">
                <a:tc>
                  <a:txBody>
                    <a:bodyPr/>
                    <a:lstStyle/>
                    <a:p>
                      <a:pPr algn="l" fontAlgn="b"/>
                      <a:r>
                        <a:rPr lang="tr-TR" sz="1200" b="0" i="0" u="none" strike="noStrike" dirty="0" err="1">
                          <a:solidFill>
                            <a:schemeClr val="tx1">
                              <a:lumMod val="50000"/>
                              <a:lumOff val="50000"/>
                            </a:schemeClr>
                          </a:solidFill>
                          <a:effectLst/>
                          <a:latin typeface="Calibri" panose="020F0502020204030204" pitchFamily="34" charset="0"/>
                        </a:rPr>
                        <a:t>Yes</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67,9</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70</a:t>
                      </a:r>
                      <a:r>
                        <a:rPr lang="tr-TR" sz="1200" u="none" strike="noStrike" dirty="0">
                          <a:solidFill>
                            <a:schemeClr val="tx1">
                              <a:lumMod val="50000"/>
                              <a:lumOff val="50000"/>
                            </a:schemeClr>
                          </a:solidFill>
                          <a:effectLst/>
                          <a:latin typeface="+mn-lt"/>
                          <a:ea typeface="+mn-ea"/>
                          <a:cs typeface="+mn-cs"/>
                        </a:rPr>
                        <a:t>,</a:t>
                      </a:r>
                      <a:r>
                        <a:rPr lang="en-US" sz="1200" u="none" strike="noStrike" dirty="0">
                          <a:solidFill>
                            <a:schemeClr val="tx1">
                              <a:lumMod val="50000"/>
                              <a:lumOff val="50000"/>
                            </a:schemeClr>
                          </a:solidFill>
                          <a:effectLst/>
                          <a:latin typeface="+mn-lt"/>
                          <a:ea typeface="+mn-ea"/>
                          <a:cs typeface="+mn-cs"/>
                        </a:rPr>
                        <a:t>2</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68</a:t>
                      </a:r>
                      <a:r>
                        <a:rPr lang="tr-TR" sz="1200" u="none" strike="noStrike" dirty="0">
                          <a:solidFill>
                            <a:schemeClr val="tx1">
                              <a:lumMod val="50000"/>
                              <a:lumOff val="50000"/>
                            </a:schemeClr>
                          </a:solidFill>
                          <a:effectLst/>
                          <a:latin typeface="+mn-lt"/>
                          <a:ea typeface="+mn-ea"/>
                          <a:cs typeface="+mn-cs"/>
                        </a:rPr>
                        <a:t>,</a:t>
                      </a:r>
                      <a:r>
                        <a:rPr lang="en-US" sz="1200" u="none" strike="noStrike" dirty="0">
                          <a:solidFill>
                            <a:schemeClr val="tx1">
                              <a:lumMod val="50000"/>
                              <a:lumOff val="50000"/>
                            </a:schemeClr>
                          </a:solidFill>
                          <a:effectLst/>
                          <a:latin typeface="+mn-lt"/>
                          <a:ea typeface="+mn-ea"/>
                          <a:cs typeface="+mn-cs"/>
                        </a:rPr>
                        <a:t>7</a:t>
                      </a:r>
                    </a:p>
                  </a:txBody>
                  <a:tcPr marL="6350" marR="6350" marT="6350" marB="0" anchor="b"/>
                </a:tc>
                <a:extLst>
                  <a:ext uri="{0D108BD9-81ED-4DB2-BD59-A6C34878D82A}">
                    <a16:rowId xmlns:a16="http://schemas.microsoft.com/office/drawing/2014/main" val="4284843084"/>
                  </a:ext>
                </a:extLst>
              </a:tr>
              <a:tr h="380174">
                <a:tc>
                  <a:txBody>
                    <a:bodyPr/>
                    <a:lstStyle/>
                    <a:p>
                      <a:pPr algn="l" fontAlgn="b"/>
                      <a:r>
                        <a:rPr lang="tr-TR" sz="1200" b="0" i="0" u="none" strike="noStrike" dirty="0">
                          <a:solidFill>
                            <a:schemeClr val="tx1">
                              <a:lumMod val="50000"/>
                              <a:lumOff val="50000"/>
                            </a:schemeClr>
                          </a:solidFill>
                          <a:effectLst/>
                          <a:latin typeface="Calibri" panose="020F0502020204030204" pitchFamily="34" charset="0"/>
                        </a:rPr>
                        <a:t>No</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27,6</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26</a:t>
                      </a:r>
                      <a:r>
                        <a:rPr lang="tr-TR" sz="1200" u="none" strike="noStrike" dirty="0">
                          <a:solidFill>
                            <a:schemeClr val="tx1">
                              <a:lumMod val="50000"/>
                              <a:lumOff val="50000"/>
                            </a:schemeClr>
                          </a:solidFill>
                          <a:effectLst/>
                          <a:latin typeface="+mn-lt"/>
                          <a:ea typeface="+mn-ea"/>
                          <a:cs typeface="+mn-cs"/>
                        </a:rPr>
                        <a:t>,</a:t>
                      </a:r>
                      <a:r>
                        <a:rPr lang="en-US" sz="1200" u="none" strike="noStrike" dirty="0">
                          <a:solidFill>
                            <a:schemeClr val="tx1">
                              <a:lumMod val="50000"/>
                              <a:lumOff val="50000"/>
                            </a:schemeClr>
                          </a:solidFill>
                          <a:effectLst/>
                          <a:latin typeface="+mn-lt"/>
                          <a:ea typeface="+mn-ea"/>
                          <a:cs typeface="+mn-cs"/>
                        </a:rPr>
                        <a:t>8</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26</a:t>
                      </a:r>
                      <a:r>
                        <a:rPr lang="tr-TR" sz="1200" u="none" strike="noStrike" dirty="0">
                          <a:solidFill>
                            <a:schemeClr val="tx1">
                              <a:lumMod val="50000"/>
                              <a:lumOff val="50000"/>
                            </a:schemeClr>
                          </a:solidFill>
                          <a:effectLst/>
                          <a:latin typeface="+mn-lt"/>
                          <a:ea typeface="+mn-ea"/>
                          <a:cs typeface="+mn-cs"/>
                        </a:rPr>
                        <a:t>,</a:t>
                      </a:r>
                      <a:r>
                        <a:rPr lang="en-US" sz="1200" u="none" strike="noStrike" dirty="0">
                          <a:solidFill>
                            <a:schemeClr val="tx1">
                              <a:lumMod val="50000"/>
                              <a:lumOff val="50000"/>
                            </a:schemeClr>
                          </a:solidFill>
                          <a:effectLst/>
                          <a:latin typeface="+mn-lt"/>
                          <a:ea typeface="+mn-ea"/>
                          <a:cs typeface="+mn-cs"/>
                        </a:rPr>
                        <a:t>6</a:t>
                      </a:r>
                    </a:p>
                  </a:txBody>
                  <a:tcPr marL="6350" marR="6350" marT="6350" marB="0" anchor="b"/>
                </a:tc>
                <a:extLst>
                  <a:ext uri="{0D108BD9-81ED-4DB2-BD59-A6C34878D82A}">
                    <a16:rowId xmlns:a16="http://schemas.microsoft.com/office/drawing/2014/main" val="4136209343"/>
                  </a:ext>
                </a:extLst>
              </a:tr>
              <a:tr h="380174">
                <a:tc>
                  <a:txBody>
                    <a:bodyPr/>
                    <a:lstStyle/>
                    <a:p>
                      <a:pPr algn="l" fontAlgn="b"/>
                      <a:r>
                        <a:rPr lang="tr-TR" sz="1200" b="0" i="0" u="none" strike="noStrike" dirty="0">
                          <a:solidFill>
                            <a:schemeClr val="tx1">
                              <a:lumMod val="50000"/>
                              <a:lumOff val="50000"/>
                            </a:schemeClr>
                          </a:solidFill>
                          <a:effectLst/>
                          <a:latin typeface="Calibri" panose="020F0502020204030204" pitchFamily="34" charset="0"/>
                        </a:rPr>
                        <a:t>I </a:t>
                      </a:r>
                      <a:r>
                        <a:rPr lang="tr-TR" sz="1200" b="0" i="0" u="none" strike="noStrike" dirty="0" err="1">
                          <a:solidFill>
                            <a:schemeClr val="tx1">
                              <a:lumMod val="50000"/>
                              <a:lumOff val="50000"/>
                            </a:schemeClr>
                          </a:solidFill>
                          <a:effectLst/>
                          <a:latin typeface="Calibri" panose="020F0502020204030204" pitchFamily="34" charset="0"/>
                        </a:rPr>
                        <a:t>have</a:t>
                      </a:r>
                      <a:r>
                        <a:rPr lang="tr-TR" sz="1200" b="0" i="0" u="none" strike="noStrike" dirty="0">
                          <a:solidFill>
                            <a:schemeClr val="tx1">
                              <a:lumMod val="50000"/>
                              <a:lumOff val="50000"/>
                            </a:schemeClr>
                          </a:solidFill>
                          <a:effectLst/>
                          <a:latin typeface="Calibri" panose="020F0502020204030204" pitchFamily="34" charset="0"/>
                        </a:rPr>
                        <a:t> </a:t>
                      </a:r>
                      <a:r>
                        <a:rPr lang="tr-TR" sz="1200" b="0" i="0" u="none" strike="noStrike" dirty="0" err="1">
                          <a:solidFill>
                            <a:schemeClr val="tx1">
                              <a:lumMod val="50000"/>
                              <a:lumOff val="50000"/>
                            </a:schemeClr>
                          </a:solidFill>
                          <a:effectLst/>
                          <a:latin typeface="Calibri" panose="020F0502020204030204" pitchFamily="34" charset="0"/>
                        </a:rPr>
                        <a:t>no</a:t>
                      </a:r>
                      <a:r>
                        <a:rPr lang="tr-TR" sz="1200" b="0" i="0" u="none" strike="noStrike" dirty="0">
                          <a:solidFill>
                            <a:schemeClr val="tx1">
                              <a:lumMod val="50000"/>
                              <a:lumOff val="50000"/>
                            </a:schemeClr>
                          </a:solidFill>
                          <a:effectLst/>
                          <a:latin typeface="Calibri" panose="020F0502020204030204" pitchFamily="34" charset="0"/>
                        </a:rPr>
                        <a:t> idea/I </a:t>
                      </a:r>
                      <a:r>
                        <a:rPr lang="tr-TR" sz="1200" b="0" i="0" u="none" strike="noStrike" dirty="0" err="1">
                          <a:solidFill>
                            <a:schemeClr val="tx1">
                              <a:lumMod val="50000"/>
                              <a:lumOff val="50000"/>
                            </a:schemeClr>
                          </a:solidFill>
                          <a:effectLst/>
                          <a:latin typeface="Calibri" panose="020F0502020204030204" pitchFamily="34" charset="0"/>
                        </a:rPr>
                        <a:t>don’t</a:t>
                      </a:r>
                      <a:r>
                        <a:rPr lang="tr-TR" sz="1200" b="0" i="0" u="none" strike="noStrike" dirty="0">
                          <a:solidFill>
                            <a:schemeClr val="tx1">
                              <a:lumMod val="50000"/>
                              <a:lumOff val="50000"/>
                            </a:schemeClr>
                          </a:solidFill>
                          <a:effectLst/>
                          <a:latin typeface="Calibri" panose="020F0502020204030204" pitchFamily="34" charset="0"/>
                        </a:rPr>
                        <a:t> </a:t>
                      </a:r>
                      <a:r>
                        <a:rPr lang="tr-TR" sz="1200" b="0" i="0" u="none" strike="noStrike" dirty="0" err="1">
                          <a:solidFill>
                            <a:schemeClr val="tx1">
                              <a:lumMod val="50000"/>
                              <a:lumOff val="50000"/>
                            </a:schemeClr>
                          </a:solidFill>
                          <a:effectLst/>
                          <a:latin typeface="Calibri" panose="020F0502020204030204" pitchFamily="34" charset="0"/>
                        </a:rPr>
                        <a:t>know</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4,5</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3</a:t>
                      </a:r>
                      <a:r>
                        <a:rPr lang="tr-TR" sz="1200" u="none" strike="noStrike" dirty="0">
                          <a:solidFill>
                            <a:schemeClr val="tx1">
                              <a:lumMod val="50000"/>
                              <a:lumOff val="50000"/>
                            </a:schemeClr>
                          </a:solidFill>
                          <a:effectLst/>
                          <a:latin typeface="+mn-lt"/>
                          <a:ea typeface="+mn-ea"/>
                          <a:cs typeface="+mn-cs"/>
                        </a:rPr>
                        <a:t>,</a:t>
                      </a:r>
                      <a:r>
                        <a:rPr lang="en-US" sz="1200" u="none" strike="noStrike" dirty="0">
                          <a:solidFill>
                            <a:schemeClr val="tx1">
                              <a:lumMod val="50000"/>
                              <a:lumOff val="50000"/>
                            </a:schemeClr>
                          </a:solidFill>
                          <a:effectLst/>
                          <a:latin typeface="+mn-lt"/>
                          <a:ea typeface="+mn-ea"/>
                          <a:cs typeface="+mn-cs"/>
                        </a:rPr>
                        <a:t>0</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4</a:t>
                      </a:r>
                      <a:r>
                        <a:rPr lang="tr-TR" sz="1200" u="none" strike="noStrike" dirty="0">
                          <a:solidFill>
                            <a:schemeClr val="tx1">
                              <a:lumMod val="50000"/>
                              <a:lumOff val="50000"/>
                            </a:schemeClr>
                          </a:solidFill>
                          <a:effectLst/>
                          <a:latin typeface="+mn-lt"/>
                          <a:ea typeface="+mn-ea"/>
                          <a:cs typeface="+mn-cs"/>
                        </a:rPr>
                        <a:t>,</a:t>
                      </a:r>
                      <a:r>
                        <a:rPr lang="en-US" sz="1200" u="none" strike="noStrike" dirty="0">
                          <a:solidFill>
                            <a:schemeClr val="tx1">
                              <a:lumMod val="50000"/>
                              <a:lumOff val="50000"/>
                            </a:schemeClr>
                          </a:solidFill>
                          <a:effectLst/>
                          <a:latin typeface="+mn-lt"/>
                          <a:ea typeface="+mn-ea"/>
                          <a:cs typeface="+mn-cs"/>
                        </a:rPr>
                        <a:t>6</a:t>
                      </a:r>
                    </a:p>
                  </a:txBody>
                  <a:tcPr marL="6350" marR="6350" marT="6350" marB="0" anchor="b"/>
                </a:tc>
                <a:extLst>
                  <a:ext uri="{0D108BD9-81ED-4DB2-BD59-A6C34878D82A}">
                    <a16:rowId xmlns:a16="http://schemas.microsoft.com/office/drawing/2014/main" val="1845384133"/>
                  </a:ext>
                </a:extLst>
              </a:tr>
            </a:tbl>
          </a:graphicData>
        </a:graphic>
      </p:graphicFrame>
      <p:sp>
        <p:nvSpPr>
          <p:cNvPr id="8" name="Oval 7">
            <a:extLst>
              <a:ext uri="{FF2B5EF4-FFF2-40B4-BE49-F238E27FC236}">
                <a16:creationId xmlns:a16="http://schemas.microsoft.com/office/drawing/2014/main" id="{7C50926F-5424-2BDF-1597-7E6B4549B827}"/>
              </a:ext>
            </a:extLst>
          </p:cNvPr>
          <p:cNvSpPr/>
          <p:nvPr/>
        </p:nvSpPr>
        <p:spPr>
          <a:xfrm>
            <a:off x="10231842" y="2558673"/>
            <a:ext cx="457200" cy="30379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13">
            <a:extLst>
              <a:ext uri="{FF2B5EF4-FFF2-40B4-BE49-F238E27FC236}">
                <a16:creationId xmlns:a16="http://schemas.microsoft.com/office/drawing/2014/main" id="{041ECDB2-12F3-22F2-6846-01C49BB7FDCD}"/>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11" name="Slayt Numarası Yer Tutucusu 10">
            <a:extLst>
              <a:ext uri="{FF2B5EF4-FFF2-40B4-BE49-F238E27FC236}">
                <a16:creationId xmlns:a16="http://schemas.microsoft.com/office/drawing/2014/main" id="{93186EC5-1C8C-97F0-783A-FDE1C467141C}"/>
              </a:ext>
            </a:extLst>
          </p:cNvPr>
          <p:cNvSpPr>
            <a:spLocks noGrp="1"/>
          </p:cNvSpPr>
          <p:nvPr>
            <p:ph type="sldNum" sz="quarter" idx="7"/>
          </p:nvPr>
        </p:nvSpPr>
        <p:spPr/>
        <p:txBody>
          <a:bodyPr/>
          <a:lstStyle/>
          <a:p>
            <a:fld id="{B6F15528-21DE-4FAA-801E-634DDDAF4B2B}" type="slidenum">
              <a:rPr lang="en-US" smtClean="0"/>
              <a:t>23</a:t>
            </a:fld>
            <a:endParaRPr lang="en-US" dirty="0"/>
          </a:p>
        </p:txBody>
      </p:sp>
      <p:cxnSp>
        <p:nvCxnSpPr>
          <p:cNvPr id="12" name="Düz Bağlayıcı 11">
            <a:extLst>
              <a:ext uri="{FF2B5EF4-FFF2-40B4-BE49-F238E27FC236}">
                <a16:creationId xmlns:a16="http://schemas.microsoft.com/office/drawing/2014/main" id="{76E7DDD0-C42B-8AEA-44A2-9D03936AFA60}"/>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7802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3">
            <a:extLst>
              <a:ext uri="{FF2B5EF4-FFF2-40B4-BE49-F238E27FC236}">
                <a16:creationId xmlns:a16="http://schemas.microsoft.com/office/drawing/2014/main" id="{60CEEECB-DD40-2B39-A7BD-70275035A4A1}"/>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7" name="object 2">
            <a:extLst>
              <a:ext uri="{FF2B5EF4-FFF2-40B4-BE49-F238E27FC236}">
                <a16:creationId xmlns:a16="http://schemas.microsoft.com/office/drawing/2014/main" id="{0D7FA04B-0DEE-CE7A-E36E-69609EDAF38B}"/>
              </a:ext>
            </a:extLst>
          </p:cNvPr>
          <p:cNvSpPr txBox="1">
            <a:spLocks/>
          </p:cNvSpPr>
          <p:nvPr/>
        </p:nvSpPr>
        <p:spPr>
          <a:xfrm>
            <a:off x="2173097" y="2431291"/>
            <a:ext cx="7845806" cy="1367041"/>
          </a:xfrm>
          <a:prstGeom prst="rect">
            <a:avLst/>
          </a:prstGeom>
        </p:spPr>
        <p:txBody>
          <a:bodyPr vert="horz" wrap="square" lIns="0" tIns="12700" rIns="0" bIns="0" rtlCol="0">
            <a:spAutoFit/>
          </a:bodyPr>
          <a:lstStyle>
            <a:lvl1pPr>
              <a:defRPr sz="2000" b="1" i="0">
                <a:solidFill>
                  <a:srgbClr val="001F5F"/>
                </a:solidFill>
                <a:latin typeface="Carlito"/>
                <a:ea typeface="+mj-ea"/>
                <a:cs typeface="Carlito"/>
              </a:defRPr>
            </a:lvl1pPr>
          </a:lstStyle>
          <a:p>
            <a:pPr marL="12700" algn="ctr">
              <a:spcBef>
                <a:spcPts val="100"/>
              </a:spcBef>
            </a:pPr>
            <a:r>
              <a:rPr lang="tr-TR" sz="4000" kern="0" dirty="0">
                <a:solidFill>
                  <a:srgbClr val="0070C0"/>
                </a:solidFill>
              </a:rPr>
              <a:t>FINDINGS</a:t>
            </a:r>
            <a:br>
              <a:rPr lang="tr-TR" sz="4000" kern="0" dirty="0">
                <a:solidFill>
                  <a:srgbClr val="0070C0"/>
                </a:solidFill>
              </a:rPr>
            </a:br>
            <a:r>
              <a:rPr lang="en-US" sz="2400" dirty="0">
                <a:solidFill>
                  <a:srgbClr val="0070C0"/>
                </a:solidFill>
              </a:rPr>
              <a:t>Appreciation/Trust for Institutions Playing a Role in Disaster Management</a:t>
            </a:r>
            <a:endParaRPr lang="tr-TR" sz="4000" kern="1200" dirty="0">
              <a:solidFill>
                <a:srgbClr val="0070C0"/>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3851539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751415"/>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r>
              <a:rPr lang="en-US" sz="1800" b="1" i="1" dirty="0">
                <a:solidFill>
                  <a:srgbClr val="00B0F0"/>
                </a:solidFill>
                <a:latin typeface="Century Gothic" panose="020B0502020202020204" pitchFamily="34" charset="0"/>
              </a:rPr>
              <a:t>Performance of Organizations Taking Role in Disaster Management</a:t>
            </a:r>
            <a:endParaRPr lang="tr-TR" sz="1800"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19200" y="1066800"/>
            <a:ext cx="10324730" cy="523220"/>
          </a:xfrm>
          <a:prstGeom prst="rect">
            <a:avLst/>
          </a:prstGeom>
          <a:solidFill>
            <a:schemeClr val="bg1">
              <a:lumMod val="95000"/>
            </a:schemeClr>
          </a:solidFill>
        </p:spPr>
        <p:txBody>
          <a:bodyPr wrap="square">
            <a:spAutoFit/>
          </a:bodyPr>
          <a:lstStyle/>
          <a:p>
            <a:pPr algn="just"/>
            <a:r>
              <a:rPr lang="en-US" sz="1400" dirty="0">
                <a:solidFill>
                  <a:schemeClr val="tx1">
                    <a:lumMod val="50000"/>
                    <a:lumOff val="50000"/>
                  </a:schemeClr>
                </a:solidFill>
                <a:latin typeface="Calibri" panose="020F0502020204030204" pitchFamily="34" charset="0"/>
                <a:cs typeface="Calibri" panose="020F0502020204030204" pitchFamily="34" charset="0"/>
              </a:rPr>
              <a:t>When the performance of organizations involved in disaster management is evaluated, mine rescue teams have the highest level of appreciation with 93.5%. This is followed by voluntary citizen rescue teams with 91.5% and rescue teams from abroad with 91.3%.</a:t>
            </a:r>
            <a:endParaRPr lang="tr-TR" sz="14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6" name="Metin kutusu 5">
            <a:extLst>
              <a:ext uri="{FF2B5EF4-FFF2-40B4-BE49-F238E27FC236}">
                <a16:creationId xmlns:a16="http://schemas.microsoft.com/office/drawing/2014/main" id="{AC461AD9-FAA6-943B-2A69-4B50C65C52D8}"/>
              </a:ext>
            </a:extLst>
          </p:cNvPr>
          <p:cNvSpPr txBox="1"/>
          <p:nvPr/>
        </p:nvSpPr>
        <p:spPr>
          <a:xfrm>
            <a:off x="1219200" y="6627167"/>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N:800</a:t>
            </a:r>
          </a:p>
        </p:txBody>
      </p:sp>
      <p:sp>
        <p:nvSpPr>
          <p:cNvPr id="2" name="Text Box 6">
            <a:extLst>
              <a:ext uri="{FF2B5EF4-FFF2-40B4-BE49-F238E27FC236}">
                <a16:creationId xmlns:a16="http://schemas.microsoft.com/office/drawing/2014/main" id="{B3415BA6-2359-7AC0-2923-C9B0E4FA901C}"/>
              </a:ext>
            </a:extLst>
          </p:cNvPr>
          <p:cNvSpPr txBox="1">
            <a:spLocks noChangeArrowheads="1"/>
          </p:cNvSpPr>
          <p:nvPr/>
        </p:nvSpPr>
        <p:spPr bwMode="auto">
          <a:xfrm>
            <a:off x="7848600" y="6396335"/>
            <a:ext cx="3695330" cy="461665"/>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DI24. How successful do you find the organizations that take a role in DISASTER MANAGEMENT, which I will list now? When giving your answer, use a scale where 5 is "I like it very much" and 1 is "I don't like it at all".</a:t>
            </a:r>
            <a:endParaRPr lang="tr-TR" sz="800" dirty="0">
              <a:solidFill>
                <a:srgbClr val="808080"/>
              </a:solidFill>
              <a:latin typeface="Century Gothic" panose="020B0502020202020204" pitchFamily="34" charset="0"/>
              <a:ea typeface="Verdana" panose="020B0604030504040204" pitchFamily="34" charset="0"/>
            </a:endParaRPr>
          </a:p>
        </p:txBody>
      </p:sp>
      <p:sp>
        <p:nvSpPr>
          <p:cNvPr id="5" name="Metin kutusu 4">
            <a:extLst>
              <a:ext uri="{FF2B5EF4-FFF2-40B4-BE49-F238E27FC236}">
                <a16:creationId xmlns:a16="http://schemas.microsoft.com/office/drawing/2014/main" id="{91AAA2A6-5482-CCC9-E74A-6E9157F7D6BA}"/>
              </a:ext>
            </a:extLst>
          </p:cNvPr>
          <p:cNvSpPr txBox="1"/>
          <p:nvPr/>
        </p:nvSpPr>
        <p:spPr>
          <a:xfrm>
            <a:off x="7696200" y="2392272"/>
            <a:ext cx="2667000" cy="923330"/>
          </a:xfrm>
          <a:prstGeom prst="rect">
            <a:avLst/>
          </a:prstGeom>
          <a:noFill/>
        </p:spPr>
        <p:txBody>
          <a:bodyPr wrap="square" rtlCol="0">
            <a:spAutoFit/>
          </a:bodyPr>
          <a:lstStyle/>
          <a:p>
            <a:r>
              <a:rPr lang="tr-TR" dirty="0">
                <a:solidFill>
                  <a:schemeClr val="bg1"/>
                </a:solidFill>
              </a:rPr>
              <a:t>Hareket etme rahatlığı sağlama</a:t>
            </a:r>
          </a:p>
          <a:p>
            <a:r>
              <a:rPr lang="tr-TR" dirty="0">
                <a:solidFill>
                  <a:schemeClr val="bg1"/>
                </a:solidFill>
              </a:rPr>
              <a:t>Tahriş etmeme</a:t>
            </a:r>
          </a:p>
        </p:txBody>
      </p:sp>
      <p:graphicFrame>
        <p:nvGraphicFramePr>
          <p:cNvPr id="8" name="Tablo 7">
            <a:extLst>
              <a:ext uri="{FF2B5EF4-FFF2-40B4-BE49-F238E27FC236}">
                <a16:creationId xmlns:a16="http://schemas.microsoft.com/office/drawing/2014/main" id="{6BB45885-C740-F87A-F94D-EE0FD62D1B97}"/>
              </a:ext>
            </a:extLst>
          </p:cNvPr>
          <p:cNvGraphicFramePr>
            <a:graphicFrameLocks noGrp="1"/>
          </p:cNvGraphicFramePr>
          <p:nvPr>
            <p:extLst>
              <p:ext uri="{D42A27DB-BD31-4B8C-83A1-F6EECF244321}">
                <p14:modId xmlns:p14="http://schemas.microsoft.com/office/powerpoint/2010/main" val="1259292855"/>
              </p:ext>
            </p:extLst>
          </p:nvPr>
        </p:nvGraphicFramePr>
        <p:xfrm>
          <a:off x="1219200" y="2120318"/>
          <a:ext cx="10324731" cy="4114513"/>
        </p:xfrm>
        <a:graphic>
          <a:graphicData uri="http://schemas.openxmlformats.org/drawingml/2006/table">
            <a:tbl>
              <a:tblPr>
                <a:tableStyleId>{B301B821-A1FF-4177-AEE7-76D212191A09}</a:tableStyleId>
              </a:tblPr>
              <a:tblGrid>
                <a:gridCol w="3105669">
                  <a:extLst>
                    <a:ext uri="{9D8B030D-6E8A-4147-A177-3AD203B41FA5}">
                      <a16:colId xmlns:a16="http://schemas.microsoft.com/office/drawing/2014/main" val="2109557295"/>
                    </a:ext>
                  </a:extLst>
                </a:gridCol>
                <a:gridCol w="1217254">
                  <a:extLst>
                    <a:ext uri="{9D8B030D-6E8A-4147-A177-3AD203B41FA5}">
                      <a16:colId xmlns:a16="http://schemas.microsoft.com/office/drawing/2014/main" val="1124192285"/>
                    </a:ext>
                  </a:extLst>
                </a:gridCol>
                <a:gridCol w="1217254">
                  <a:extLst>
                    <a:ext uri="{9D8B030D-6E8A-4147-A177-3AD203B41FA5}">
                      <a16:colId xmlns:a16="http://schemas.microsoft.com/office/drawing/2014/main" val="2085362516"/>
                    </a:ext>
                  </a:extLst>
                </a:gridCol>
                <a:gridCol w="936823">
                  <a:extLst>
                    <a:ext uri="{9D8B030D-6E8A-4147-A177-3AD203B41FA5}">
                      <a16:colId xmlns:a16="http://schemas.microsoft.com/office/drawing/2014/main" val="2162776160"/>
                    </a:ext>
                  </a:extLst>
                </a:gridCol>
                <a:gridCol w="685800">
                  <a:extLst>
                    <a:ext uri="{9D8B030D-6E8A-4147-A177-3AD203B41FA5}">
                      <a16:colId xmlns:a16="http://schemas.microsoft.com/office/drawing/2014/main" val="856850553"/>
                    </a:ext>
                  </a:extLst>
                </a:gridCol>
                <a:gridCol w="1524000">
                  <a:extLst>
                    <a:ext uri="{9D8B030D-6E8A-4147-A177-3AD203B41FA5}">
                      <a16:colId xmlns:a16="http://schemas.microsoft.com/office/drawing/2014/main" val="1964313947"/>
                    </a:ext>
                  </a:extLst>
                </a:gridCol>
                <a:gridCol w="1637931">
                  <a:extLst>
                    <a:ext uri="{9D8B030D-6E8A-4147-A177-3AD203B41FA5}">
                      <a16:colId xmlns:a16="http://schemas.microsoft.com/office/drawing/2014/main" val="3667271478"/>
                    </a:ext>
                  </a:extLst>
                </a:gridCol>
              </a:tblGrid>
              <a:tr h="699082">
                <a:tc>
                  <a:txBody>
                    <a:bodyPr/>
                    <a:lstStyle/>
                    <a:p>
                      <a:pPr algn="ctr" fontAlgn="b"/>
                      <a:endParaRPr lang="tr-TR" sz="1100" b="1" i="0" u="none" strike="noStrike" dirty="0">
                        <a:solidFill>
                          <a:schemeClr val="tx1">
                            <a:lumMod val="50000"/>
                            <a:lumOff val="50000"/>
                          </a:schemeClr>
                        </a:solidFill>
                        <a:effectLst/>
                        <a:latin typeface="Calibri" panose="020F0502020204030204" pitchFamily="34" charset="0"/>
                      </a:endParaRPr>
                    </a:p>
                  </a:txBody>
                  <a:tcPr marL="4557" marR="4557" marT="4557" marB="0" anchor="ctr"/>
                </a:tc>
                <a:tc gridSpan="4">
                  <a:txBody>
                    <a:bodyPr/>
                    <a:lstStyle/>
                    <a:p>
                      <a:pPr algn="ctr" fontAlgn="b"/>
                      <a:r>
                        <a:rPr lang="tr-TR" sz="1100" b="1" u="none" strike="noStrike" dirty="0">
                          <a:solidFill>
                            <a:schemeClr val="tx1">
                              <a:lumMod val="50000"/>
                              <a:lumOff val="50000"/>
                            </a:schemeClr>
                          </a:solidFill>
                          <a:effectLst/>
                        </a:rPr>
                        <a:t>General</a:t>
                      </a:r>
                      <a:endParaRPr lang="tr-TR" sz="1100" b="1"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hMerge="1">
                  <a:txBody>
                    <a:bodyPr/>
                    <a:lstStyle/>
                    <a:p>
                      <a:pPr algn="ctr" fontAlgn="b"/>
                      <a:endParaRPr lang="tr-TR" sz="1100" b="1"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hMerge="1">
                  <a:txBody>
                    <a:bodyPr/>
                    <a:lstStyle/>
                    <a:p>
                      <a:pPr algn="ctr" fontAlgn="b"/>
                      <a:endParaRPr lang="tr-TR" sz="1100" b="1"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hMerge="1">
                  <a:txBody>
                    <a:bodyPr/>
                    <a:lstStyle/>
                    <a:p>
                      <a:pPr algn="ctr" fontAlgn="b"/>
                      <a:r>
                        <a:rPr lang="tr-TR" sz="1100" b="1" i="0" u="none" strike="noStrike" dirty="0">
                          <a:solidFill>
                            <a:schemeClr val="tx1">
                              <a:lumMod val="50000"/>
                              <a:lumOff val="50000"/>
                            </a:schemeClr>
                          </a:solidFill>
                          <a:effectLst/>
                          <a:latin typeface="Calibri" panose="020F0502020204030204" pitchFamily="34" charset="0"/>
                        </a:rPr>
                        <a:t>Genel</a:t>
                      </a:r>
                    </a:p>
                  </a:txBody>
                  <a:tcPr marL="6350" marR="6350" marT="6350" marB="0" anchor="ctr"/>
                </a:tc>
                <a:tc>
                  <a:txBody>
                    <a:bodyPr/>
                    <a:lstStyle/>
                    <a:p>
                      <a:pPr algn="ctr" fontAlgn="b"/>
                      <a:r>
                        <a:rPr lang="tr-TR" sz="1100" b="1" u="none" strike="noStrike" dirty="0" err="1">
                          <a:solidFill>
                            <a:schemeClr val="tx1">
                              <a:lumMod val="50000"/>
                              <a:lumOff val="50000"/>
                            </a:schemeClr>
                          </a:solidFill>
                          <a:effectLst/>
                        </a:rPr>
                        <a:t>Were</a:t>
                      </a:r>
                      <a:r>
                        <a:rPr lang="en-US" sz="1100" b="1" u="none" strike="noStrike" dirty="0">
                          <a:solidFill>
                            <a:schemeClr val="tx1">
                              <a:lumMod val="50000"/>
                              <a:lumOff val="50000"/>
                            </a:schemeClr>
                          </a:solidFill>
                          <a:effectLst/>
                        </a:rPr>
                        <a:t> in the earthquake zone at the earthquake</a:t>
                      </a:r>
                      <a:r>
                        <a:rPr lang="tr-TR" sz="1100" b="1" u="none" strike="noStrike" dirty="0">
                          <a:solidFill>
                            <a:schemeClr val="tx1">
                              <a:lumMod val="50000"/>
                              <a:lumOff val="50000"/>
                            </a:schemeClr>
                          </a:solidFill>
                          <a:effectLst/>
                        </a:rPr>
                        <a:t> moment</a:t>
                      </a:r>
                      <a:endParaRPr lang="pt-BR" sz="1100" b="1" i="0" u="none" strike="noStrike" dirty="0">
                        <a:solidFill>
                          <a:schemeClr val="tx1">
                            <a:lumMod val="50000"/>
                            <a:lumOff val="50000"/>
                          </a:schemeClr>
                        </a:solidFill>
                        <a:effectLst/>
                        <a:latin typeface="Calibri" panose="020F0502020204030204" pitchFamily="34" charset="0"/>
                      </a:endParaRPr>
                    </a:p>
                  </a:txBody>
                  <a:tcPr marL="4229" marR="4229" marT="4229" marB="0" anchor="ctr"/>
                </a:tc>
                <a:tc>
                  <a:txBody>
                    <a:bodyPr/>
                    <a:lstStyle/>
                    <a:p>
                      <a:pPr algn="ctr" fontAlgn="b"/>
                      <a:r>
                        <a:rPr lang="tr-TR" sz="1100" b="1" u="none" strike="noStrike" dirty="0" err="1">
                          <a:solidFill>
                            <a:schemeClr val="tx1">
                              <a:lumMod val="50000"/>
                              <a:lumOff val="50000"/>
                            </a:schemeClr>
                          </a:solidFill>
                          <a:effectLst/>
                        </a:rPr>
                        <a:t>Were</a:t>
                      </a:r>
                      <a:r>
                        <a:rPr lang="tr-TR" sz="1100" b="1" u="none" strike="noStrike" dirty="0">
                          <a:solidFill>
                            <a:schemeClr val="tx1">
                              <a:lumMod val="50000"/>
                              <a:lumOff val="50000"/>
                            </a:schemeClr>
                          </a:solidFill>
                          <a:effectLst/>
                        </a:rPr>
                        <a:t> not </a:t>
                      </a:r>
                      <a:r>
                        <a:rPr lang="en-US" sz="1100" b="1" u="none" strike="noStrike" dirty="0">
                          <a:solidFill>
                            <a:schemeClr val="tx1">
                              <a:lumMod val="50000"/>
                              <a:lumOff val="50000"/>
                            </a:schemeClr>
                          </a:solidFill>
                          <a:effectLst/>
                        </a:rPr>
                        <a:t> in the earthquake region at the earthquake</a:t>
                      </a:r>
                      <a:r>
                        <a:rPr lang="tr-TR" sz="1100" b="1" u="none" strike="noStrike" dirty="0">
                          <a:solidFill>
                            <a:schemeClr val="tx1">
                              <a:lumMod val="50000"/>
                              <a:lumOff val="50000"/>
                            </a:schemeClr>
                          </a:solidFill>
                          <a:effectLst/>
                        </a:rPr>
                        <a:t> moment</a:t>
                      </a:r>
                      <a:endParaRPr lang="pt-BR" sz="1100" b="1" i="0" u="none" strike="noStrike" dirty="0">
                        <a:solidFill>
                          <a:schemeClr val="tx1">
                            <a:lumMod val="50000"/>
                            <a:lumOff val="50000"/>
                          </a:schemeClr>
                        </a:solidFill>
                        <a:effectLst/>
                        <a:latin typeface="Calibri" panose="020F0502020204030204" pitchFamily="34" charset="0"/>
                      </a:endParaRPr>
                    </a:p>
                  </a:txBody>
                  <a:tcPr marL="4229" marR="4229" marT="4229" marB="0" anchor="ctr"/>
                </a:tc>
                <a:extLst>
                  <a:ext uri="{0D108BD9-81ED-4DB2-BD59-A6C34878D82A}">
                    <a16:rowId xmlns:a16="http://schemas.microsoft.com/office/drawing/2014/main" val="3867987068"/>
                  </a:ext>
                </a:extLst>
              </a:tr>
              <a:tr h="384004">
                <a:tc>
                  <a:txBody>
                    <a:bodyPr/>
                    <a:lstStyle/>
                    <a:p>
                      <a:pPr algn="l" fontAlgn="b"/>
                      <a:endParaRPr lang="tr-TR" sz="1100" b="1" i="0" u="none" strike="noStrike" dirty="0">
                        <a:solidFill>
                          <a:schemeClr val="tx1">
                            <a:lumMod val="50000"/>
                            <a:lumOff val="50000"/>
                          </a:schemeClr>
                        </a:solidFill>
                        <a:effectLst/>
                        <a:latin typeface="Calibri" panose="020F0502020204030204" pitchFamily="34" charset="0"/>
                      </a:endParaRPr>
                    </a:p>
                  </a:txBody>
                  <a:tcPr marL="4557" marR="4557" marT="4557" marB="0" anchor="ctr"/>
                </a:tc>
                <a:tc>
                  <a:txBody>
                    <a:bodyPr/>
                    <a:lstStyle/>
                    <a:p>
                      <a:pPr algn="ctr" fontAlgn="b"/>
                      <a:r>
                        <a:rPr lang="tr-TR" sz="1100" b="1" u="none" strike="noStrike" dirty="0" err="1">
                          <a:solidFill>
                            <a:schemeClr val="tx1">
                              <a:lumMod val="50000"/>
                              <a:lumOff val="50000"/>
                            </a:schemeClr>
                          </a:solidFill>
                          <a:effectLst/>
                        </a:rPr>
                        <a:t>Liked</a:t>
                      </a:r>
                      <a:r>
                        <a:rPr lang="tr-TR" sz="1100" b="1" u="none" strike="noStrike" dirty="0">
                          <a:solidFill>
                            <a:schemeClr val="tx1">
                              <a:lumMod val="50000"/>
                              <a:lumOff val="50000"/>
                            </a:schemeClr>
                          </a:solidFill>
                          <a:effectLst/>
                        </a:rPr>
                        <a:t> (%)</a:t>
                      </a:r>
                      <a:endParaRPr lang="tr-TR" sz="1100" b="1" i="0" u="none" strike="noStrike" dirty="0">
                        <a:solidFill>
                          <a:schemeClr val="tx1">
                            <a:lumMod val="50000"/>
                            <a:lumOff val="50000"/>
                          </a:schemeClr>
                        </a:solidFill>
                        <a:effectLst/>
                        <a:latin typeface="Calibri" panose="020F0502020204030204" pitchFamily="34" charset="0"/>
                      </a:endParaRPr>
                    </a:p>
                  </a:txBody>
                  <a:tcPr marL="4171" marR="4171" marT="4171" marB="0" anchor="ctr"/>
                </a:tc>
                <a:tc>
                  <a:txBody>
                    <a:bodyPr/>
                    <a:lstStyle/>
                    <a:p>
                      <a:pPr algn="ctr" fontAlgn="b"/>
                      <a:r>
                        <a:rPr lang="tr-TR" sz="1100" b="1" u="none" strike="noStrike" dirty="0" err="1">
                          <a:solidFill>
                            <a:schemeClr val="tx1">
                              <a:lumMod val="50000"/>
                              <a:lumOff val="50000"/>
                            </a:schemeClr>
                          </a:solidFill>
                          <a:effectLst/>
                        </a:rPr>
                        <a:t>Disliked</a:t>
                      </a:r>
                      <a:r>
                        <a:rPr lang="tr-TR" sz="1100" b="1" u="none" strike="noStrike" dirty="0">
                          <a:solidFill>
                            <a:schemeClr val="tx1">
                              <a:lumMod val="50000"/>
                              <a:lumOff val="50000"/>
                            </a:schemeClr>
                          </a:solidFill>
                          <a:effectLst/>
                        </a:rPr>
                        <a:t> (%)</a:t>
                      </a:r>
                      <a:endParaRPr lang="tr-TR" sz="1100" b="1" i="0" u="none" strike="noStrike" dirty="0">
                        <a:solidFill>
                          <a:schemeClr val="tx1">
                            <a:lumMod val="50000"/>
                            <a:lumOff val="50000"/>
                          </a:schemeClr>
                        </a:solidFill>
                        <a:effectLst/>
                        <a:latin typeface="Calibri" panose="020F0502020204030204" pitchFamily="34" charset="0"/>
                      </a:endParaRPr>
                    </a:p>
                  </a:txBody>
                  <a:tcPr marL="4171" marR="4171" marT="4171" marB="0" anchor="ctr"/>
                </a:tc>
                <a:tc>
                  <a:txBody>
                    <a:bodyPr/>
                    <a:lstStyle/>
                    <a:p>
                      <a:pPr algn="ctr" fontAlgn="b"/>
                      <a:r>
                        <a:rPr lang="tr-TR" sz="1100" b="1" i="0" u="none" strike="noStrike" dirty="0" err="1">
                          <a:solidFill>
                            <a:schemeClr val="tx1">
                              <a:lumMod val="50000"/>
                              <a:lumOff val="50000"/>
                            </a:schemeClr>
                          </a:solidFill>
                          <a:effectLst/>
                          <a:latin typeface="Calibri" panose="020F0502020204030204" pitchFamily="34" charset="0"/>
                        </a:rPr>
                        <a:t>Undecided</a:t>
                      </a:r>
                      <a:r>
                        <a:rPr lang="tr-TR" sz="1100" b="1" i="0" u="none" strike="noStrike" dirty="0">
                          <a:solidFill>
                            <a:schemeClr val="tx1">
                              <a:lumMod val="50000"/>
                              <a:lumOff val="50000"/>
                            </a:schemeClr>
                          </a:solidFill>
                          <a:effectLst/>
                          <a:latin typeface="Calibri" panose="020F0502020204030204" pitchFamily="34" charset="0"/>
                        </a:rPr>
                        <a:t> (%)</a:t>
                      </a:r>
                    </a:p>
                  </a:txBody>
                  <a:tcPr marL="4171" marR="4171" marT="4171" marB="0" anchor="ctr"/>
                </a:tc>
                <a:tc>
                  <a:txBody>
                    <a:bodyPr/>
                    <a:lstStyle/>
                    <a:p>
                      <a:pPr algn="ctr" fontAlgn="b"/>
                      <a:r>
                        <a:rPr lang="tr-TR" sz="1100" b="1" i="0" u="none" strike="noStrike" dirty="0" err="1">
                          <a:solidFill>
                            <a:schemeClr val="tx1">
                              <a:lumMod val="50000"/>
                              <a:lumOff val="50000"/>
                            </a:schemeClr>
                          </a:solidFill>
                          <a:effectLst/>
                          <a:latin typeface="Calibri" panose="020F0502020204030204" pitchFamily="34" charset="0"/>
                        </a:rPr>
                        <a:t>Average</a:t>
                      </a:r>
                      <a:r>
                        <a:rPr lang="tr-TR" sz="1100" b="1" i="0" u="none" strike="noStrike" dirty="0">
                          <a:solidFill>
                            <a:schemeClr val="tx1">
                              <a:lumMod val="50000"/>
                              <a:lumOff val="50000"/>
                            </a:schemeClr>
                          </a:solidFill>
                          <a:effectLst/>
                          <a:latin typeface="Calibri" panose="020F0502020204030204" pitchFamily="34" charset="0"/>
                        </a:rPr>
                        <a:t>/5</a:t>
                      </a:r>
                    </a:p>
                  </a:txBody>
                  <a:tcPr marL="4171" marR="4171" marT="4171" marB="0" anchor="ctr"/>
                </a:tc>
                <a:tc>
                  <a:txBody>
                    <a:bodyPr/>
                    <a:lstStyle/>
                    <a:p>
                      <a:pPr algn="ctr" fontAlgn="b"/>
                      <a:r>
                        <a:rPr lang="tr-TR" sz="1100" b="1" i="0" u="none" strike="noStrike" dirty="0" err="1">
                          <a:solidFill>
                            <a:schemeClr val="tx1">
                              <a:lumMod val="50000"/>
                              <a:lumOff val="50000"/>
                            </a:schemeClr>
                          </a:solidFill>
                          <a:effectLst/>
                          <a:latin typeface="Calibri" panose="020F0502020204030204" pitchFamily="34" charset="0"/>
                        </a:rPr>
                        <a:t>Average</a:t>
                      </a:r>
                      <a:r>
                        <a:rPr lang="tr-TR" sz="1100" b="1" u="none" strike="noStrike" dirty="0">
                          <a:solidFill>
                            <a:schemeClr val="tx1">
                              <a:lumMod val="50000"/>
                              <a:lumOff val="50000"/>
                            </a:schemeClr>
                          </a:solidFill>
                          <a:effectLst/>
                        </a:rPr>
                        <a:t>/5</a:t>
                      </a:r>
                      <a:endParaRPr lang="tr-TR" sz="1100" b="1" i="0" u="none" strike="noStrike" dirty="0">
                        <a:solidFill>
                          <a:schemeClr val="tx1">
                            <a:lumMod val="50000"/>
                            <a:lumOff val="50000"/>
                          </a:schemeClr>
                        </a:solidFill>
                        <a:effectLst/>
                        <a:latin typeface="Calibri" panose="020F0502020204030204" pitchFamily="34" charset="0"/>
                      </a:endParaRPr>
                    </a:p>
                  </a:txBody>
                  <a:tcPr marL="4171" marR="4171" marT="4171" marB="0" anchor="ctr"/>
                </a:tc>
                <a:tc>
                  <a:txBody>
                    <a:bodyPr/>
                    <a:lstStyle/>
                    <a:p>
                      <a:pPr algn="ctr" fontAlgn="b"/>
                      <a:r>
                        <a:rPr lang="tr-TR" sz="1100" b="1" i="0" u="none" strike="noStrike" dirty="0" err="1">
                          <a:solidFill>
                            <a:schemeClr val="tx1">
                              <a:lumMod val="50000"/>
                              <a:lumOff val="50000"/>
                            </a:schemeClr>
                          </a:solidFill>
                          <a:effectLst/>
                          <a:latin typeface="Calibri" panose="020F0502020204030204" pitchFamily="34" charset="0"/>
                        </a:rPr>
                        <a:t>Average</a:t>
                      </a:r>
                      <a:r>
                        <a:rPr lang="tr-TR" sz="1100" b="1" u="none" strike="noStrike" dirty="0">
                          <a:solidFill>
                            <a:schemeClr val="tx1">
                              <a:lumMod val="50000"/>
                              <a:lumOff val="50000"/>
                            </a:schemeClr>
                          </a:solidFill>
                          <a:effectLst/>
                        </a:rPr>
                        <a:t>/5</a:t>
                      </a:r>
                      <a:endParaRPr lang="tr-TR" sz="1100" b="1" i="0" u="none" strike="noStrike" dirty="0">
                        <a:solidFill>
                          <a:schemeClr val="tx1">
                            <a:lumMod val="50000"/>
                            <a:lumOff val="50000"/>
                          </a:schemeClr>
                        </a:solidFill>
                        <a:effectLst/>
                        <a:latin typeface="Calibri" panose="020F0502020204030204" pitchFamily="34" charset="0"/>
                      </a:endParaRPr>
                    </a:p>
                  </a:txBody>
                  <a:tcPr marL="4171" marR="4171" marT="4171" marB="0" anchor="ctr"/>
                </a:tc>
                <a:extLst>
                  <a:ext uri="{0D108BD9-81ED-4DB2-BD59-A6C34878D82A}">
                    <a16:rowId xmlns:a16="http://schemas.microsoft.com/office/drawing/2014/main" val="938787501"/>
                  </a:ext>
                </a:extLst>
              </a:tr>
              <a:tr h="195886">
                <a:tc>
                  <a:txBody>
                    <a:bodyPr/>
                    <a:lstStyle/>
                    <a:p>
                      <a:pPr algn="l" fontAlgn="b"/>
                      <a:r>
                        <a:rPr lang="tr-TR" sz="1100" b="0" i="0" u="none" strike="noStrike" dirty="0">
                          <a:solidFill>
                            <a:schemeClr val="tx1">
                              <a:lumMod val="50000"/>
                              <a:lumOff val="50000"/>
                            </a:schemeClr>
                          </a:solidFill>
                          <a:effectLst/>
                          <a:latin typeface="Calibri" panose="020F0502020204030204" pitchFamily="34" charset="0"/>
                        </a:rPr>
                        <a:t>Mine </a:t>
                      </a:r>
                      <a:r>
                        <a:rPr lang="tr-TR" sz="1100" b="0" i="0" u="none" strike="noStrike" dirty="0" err="1">
                          <a:solidFill>
                            <a:schemeClr val="tx1">
                              <a:lumMod val="50000"/>
                              <a:lumOff val="50000"/>
                            </a:schemeClr>
                          </a:solidFill>
                          <a:effectLst/>
                          <a:latin typeface="Calibri" panose="020F0502020204030204" pitchFamily="34" charset="0"/>
                        </a:rPr>
                        <a:t>Rescue</a:t>
                      </a:r>
                      <a:r>
                        <a:rPr lang="tr-TR" sz="1100" b="0" i="0" u="none" strike="noStrike" dirty="0">
                          <a:solidFill>
                            <a:schemeClr val="tx1">
                              <a:lumMod val="50000"/>
                              <a:lumOff val="50000"/>
                            </a:schemeClr>
                          </a:solidFill>
                          <a:effectLst/>
                          <a:latin typeface="Calibri" panose="020F0502020204030204" pitchFamily="34" charset="0"/>
                        </a:rPr>
                        <a:t> </a:t>
                      </a:r>
                      <a:r>
                        <a:rPr lang="tr-TR" sz="1100" b="0" i="0" u="none" strike="noStrike" dirty="0" err="1">
                          <a:solidFill>
                            <a:schemeClr val="tx1">
                              <a:lumMod val="50000"/>
                              <a:lumOff val="50000"/>
                            </a:schemeClr>
                          </a:solidFill>
                          <a:effectLst/>
                          <a:latin typeface="Calibri" panose="020F0502020204030204" pitchFamily="34" charset="0"/>
                        </a:rPr>
                        <a:t>Teams</a:t>
                      </a:r>
                      <a:endParaRPr lang="tr-TR" sz="11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93,5</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2,0</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3,8</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4,6</a:t>
                      </a:r>
                    </a:p>
                  </a:txBody>
                  <a:tcPr marL="6350" marR="6350" marT="6350" marB="0" anchor="ctr"/>
                </a:tc>
                <a:tc>
                  <a:txBody>
                    <a:bodyPr/>
                    <a:lstStyle/>
                    <a:p>
                      <a:pPr algn="ctr" fontAlgn="b"/>
                      <a:r>
                        <a:rPr lang="tr-TR" sz="1100" b="0" i="0" u="none" strike="noStrike">
                          <a:solidFill>
                            <a:schemeClr val="tx1">
                              <a:lumMod val="50000"/>
                              <a:lumOff val="50000"/>
                            </a:schemeClr>
                          </a:solidFill>
                          <a:effectLst/>
                          <a:latin typeface="Coiny"/>
                        </a:rPr>
                        <a:t>4,2</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4,6</a:t>
                      </a:r>
                    </a:p>
                  </a:txBody>
                  <a:tcPr marL="6350" marR="6350" marT="6350" marB="0" anchor="ctr"/>
                </a:tc>
                <a:extLst>
                  <a:ext uri="{0D108BD9-81ED-4DB2-BD59-A6C34878D82A}">
                    <a16:rowId xmlns:a16="http://schemas.microsoft.com/office/drawing/2014/main" val="861363093"/>
                  </a:ext>
                </a:extLst>
              </a:tr>
              <a:tr h="195886">
                <a:tc>
                  <a:txBody>
                    <a:bodyPr/>
                    <a:lstStyle/>
                    <a:p>
                      <a:pPr algn="l" fontAlgn="b"/>
                      <a:r>
                        <a:rPr lang="tr-TR" sz="1100" b="0" i="0" u="none" strike="noStrike" dirty="0" err="1">
                          <a:solidFill>
                            <a:schemeClr val="tx1">
                              <a:lumMod val="50000"/>
                              <a:lumOff val="50000"/>
                            </a:schemeClr>
                          </a:solidFill>
                          <a:effectLst/>
                          <a:latin typeface="Calibri" panose="020F0502020204030204" pitchFamily="34" charset="0"/>
                        </a:rPr>
                        <a:t>Firefighter</a:t>
                      </a:r>
                      <a:r>
                        <a:rPr lang="tr-TR" sz="1100" b="0" i="0" u="none" strike="noStrike" dirty="0">
                          <a:solidFill>
                            <a:schemeClr val="tx1">
                              <a:lumMod val="50000"/>
                              <a:lumOff val="50000"/>
                            </a:schemeClr>
                          </a:solidFill>
                          <a:effectLst/>
                          <a:latin typeface="Calibri" panose="020F0502020204030204" pitchFamily="34" charset="0"/>
                        </a:rPr>
                        <a:t> </a:t>
                      </a:r>
                      <a:r>
                        <a:rPr lang="tr-TR" sz="1100" b="0" i="0" u="none" strike="noStrike" dirty="0" err="1">
                          <a:solidFill>
                            <a:schemeClr val="tx1">
                              <a:lumMod val="50000"/>
                              <a:lumOff val="50000"/>
                            </a:schemeClr>
                          </a:solidFill>
                          <a:effectLst/>
                          <a:latin typeface="Calibri" panose="020F0502020204030204" pitchFamily="34" charset="0"/>
                        </a:rPr>
                        <a:t>Rescue</a:t>
                      </a:r>
                      <a:r>
                        <a:rPr lang="tr-TR" sz="1100" b="0" i="0" u="none" strike="noStrike" dirty="0">
                          <a:solidFill>
                            <a:schemeClr val="tx1">
                              <a:lumMod val="50000"/>
                              <a:lumOff val="50000"/>
                            </a:schemeClr>
                          </a:solidFill>
                          <a:effectLst/>
                          <a:latin typeface="Calibri" panose="020F0502020204030204" pitchFamily="34" charset="0"/>
                        </a:rPr>
                        <a:t> </a:t>
                      </a:r>
                      <a:r>
                        <a:rPr lang="tr-TR" sz="1100" b="0" i="0" u="none" strike="noStrike" dirty="0" err="1">
                          <a:solidFill>
                            <a:schemeClr val="tx1">
                              <a:lumMod val="50000"/>
                              <a:lumOff val="50000"/>
                            </a:schemeClr>
                          </a:solidFill>
                          <a:effectLst/>
                          <a:latin typeface="Calibri" panose="020F0502020204030204" pitchFamily="34" charset="0"/>
                        </a:rPr>
                        <a:t>Teams</a:t>
                      </a:r>
                      <a:endParaRPr lang="tr-TR" sz="11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90,4</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2,8</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5,6</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4,5</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3,9</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4,6</a:t>
                      </a:r>
                    </a:p>
                  </a:txBody>
                  <a:tcPr marL="6350" marR="6350" marT="6350" marB="0" anchor="ctr"/>
                </a:tc>
                <a:extLst>
                  <a:ext uri="{0D108BD9-81ED-4DB2-BD59-A6C34878D82A}">
                    <a16:rowId xmlns:a16="http://schemas.microsoft.com/office/drawing/2014/main" val="1591956388"/>
                  </a:ext>
                </a:extLst>
              </a:tr>
              <a:tr h="195886">
                <a:tc>
                  <a:txBody>
                    <a:bodyPr/>
                    <a:lstStyle/>
                    <a:p>
                      <a:pPr algn="l" fontAlgn="b"/>
                      <a:r>
                        <a:rPr lang="tr-TR" sz="1100" b="0" i="0" u="none" strike="noStrike" dirty="0">
                          <a:solidFill>
                            <a:schemeClr val="tx1">
                              <a:lumMod val="50000"/>
                              <a:lumOff val="50000"/>
                            </a:schemeClr>
                          </a:solidFill>
                          <a:effectLst/>
                          <a:latin typeface="Calibri" panose="020F0502020204030204" pitchFamily="34" charset="0"/>
                        </a:rPr>
                        <a:t>TAF /</a:t>
                      </a:r>
                      <a:r>
                        <a:rPr lang="tr-TR" sz="1100" b="0" i="0" u="none" strike="noStrike" dirty="0" err="1">
                          <a:solidFill>
                            <a:schemeClr val="tx1">
                              <a:lumMod val="50000"/>
                              <a:lumOff val="50000"/>
                            </a:schemeClr>
                          </a:solidFill>
                          <a:effectLst/>
                          <a:latin typeface="Calibri" panose="020F0502020204030204" pitchFamily="34" charset="0"/>
                        </a:rPr>
                        <a:t>Army</a:t>
                      </a:r>
                      <a:endParaRPr lang="tr-TR" sz="11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86,9</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3,4</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8,3</a:t>
                      </a:r>
                    </a:p>
                  </a:txBody>
                  <a:tcPr marL="6350" marR="6350" marT="6350" marB="0" anchor="ctr"/>
                </a:tc>
                <a:tc>
                  <a:txBody>
                    <a:bodyPr/>
                    <a:lstStyle/>
                    <a:p>
                      <a:pPr algn="ctr" fontAlgn="b"/>
                      <a:r>
                        <a:rPr lang="tr-TR" sz="1100" b="0" i="0" u="none" strike="noStrike">
                          <a:solidFill>
                            <a:schemeClr val="tx1">
                              <a:lumMod val="50000"/>
                              <a:lumOff val="50000"/>
                            </a:schemeClr>
                          </a:solidFill>
                          <a:effectLst/>
                          <a:latin typeface="Coiny"/>
                        </a:rPr>
                        <a:t>4,4</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4,0</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4,4</a:t>
                      </a:r>
                    </a:p>
                  </a:txBody>
                  <a:tcPr marL="6350" marR="6350" marT="6350" marB="0" anchor="ctr"/>
                </a:tc>
                <a:extLst>
                  <a:ext uri="{0D108BD9-81ED-4DB2-BD59-A6C34878D82A}">
                    <a16:rowId xmlns:a16="http://schemas.microsoft.com/office/drawing/2014/main" val="1471071822"/>
                  </a:ext>
                </a:extLst>
              </a:tr>
              <a:tr h="291772">
                <a:tc>
                  <a:txBody>
                    <a:bodyPr/>
                    <a:lstStyle/>
                    <a:p>
                      <a:pPr algn="l" fontAlgn="b"/>
                      <a:r>
                        <a:rPr lang="tr-TR" sz="1100" b="0" i="0" u="none" strike="noStrike" dirty="0" err="1">
                          <a:solidFill>
                            <a:schemeClr val="tx1">
                              <a:lumMod val="50000"/>
                              <a:lumOff val="50000"/>
                            </a:schemeClr>
                          </a:solidFill>
                          <a:effectLst/>
                          <a:latin typeface="Calibri" panose="020F0502020204030204" pitchFamily="34" charset="0"/>
                        </a:rPr>
                        <a:t>Rescue</a:t>
                      </a:r>
                      <a:r>
                        <a:rPr lang="tr-TR" sz="1100" b="0" i="0" u="none" strike="noStrike" dirty="0">
                          <a:solidFill>
                            <a:schemeClr val="tx1">
                              <a:lumMod val="50000"/>
                              <a:lumOff val="50000"/>
                            </a:schemeClr>
                          </a:solidFill>
                          <a:effectLst/>
                          <a:latin typeface="Calibri" panose="020F0502020204030204" pitchFamily="34" charset="0"/>
                        </a:rPr>
                        <a:t> </a:t>
                      </a:r>
                      <a:r>
                        <a:rPr lang="tr-TR" sz="1100" b="0" i="0" u="none" strike="noStrike" dirty="0" err="1">
                          <a:solidFill>
                            <a:schemeClr val="tx1">
                              <a:lumMod val="50000"/>
                              <a:lumOff val="50000"/>
                            </a:schemeClr>
                          </a:solidFill>
                          <a:effectLst/>
                          <a:latin typeface="Calibri" panose="020F0502020204030204" pitchFamily="34" charset="0"/>
                        </a:rPr>
                        <a:t>Teams</a:t>
                      </a:r>
                      <a:r>
                        <a:rPr lang="tr-TR" sz="1100" b="0" i="0" u="none" strike="noStrike" dirty="0">
                          <a:solidFill>
                            <a:schemeClr val="tx1">
                              <a:lumMod val="50000"/>
                              <a:lumOff val="50000"/>
                            </a:schemeClr>
                          </a:solidFill>
                          <a:effectLst/>
                          <a:latin typeface="Calibri" panose="020F0502020204030204" pitchFamily="34" charset="0"/>
                        </a:rPr>
                        <a:t> </a:t>
                      </a:r>
                      <a:r>
                        <a:rPr lang="tr-TR" sz="1100" b="0" i="0" u="none" strike="noStrike" dirty="0" err="1">
                          <a:solidFill>
                            <a:schemeClr val="tx1">
                              <a:lumMod val="50000"/>
                              <a:lumOff val="50000"/>
                            </a:schemeClr>
                          </a:solidFill>
                          <a:effectLst/>
                          <a:latin typeface="Calibri" panose="020F0502020204030204" pitchFamily="34" charset="0"/>
                        </a:rPr>
                        <a:t>From</a:t>
                      </a:r>
                      <a:r>
                        <a:rPr lang="tr-TR" sz="1100" b="0" i="0" u="none" strike="noStrike" dirty="0">
                          <a:solidFill>
                            <a:schemeClr val="tx1">
                              <a:lumMod val="50000"/>
                              <a:lumOff val="50000"/>
                            </a:schemeClr>
                          </a:solidFill>
                          <a:effectLst/>
                          <a:latin typeface="Calibri" panose="020F0502020204030204" pitchFamily="34" charset="0"/>
                        </a:rPr>
                        <a:t> </a:t>
                      </a:r>
                      <a:r>
                        <a:rPr lang="tr-TR" sz="1100" b="0" i="0" u="none" strike="noStrike" dirty="0" err="1">
                          <a:solidFill>
                            <a:schemeClr val="tx1">
                              <a:lumMod val="50000"/>
                              <a:lumOff val="50000"/>
                            </a:schemeClr>
                          </a:solidFill>
                          <a:effectLst/>
                          <a:latin typeface="Calibri" panose="020F0502020204030204" pitchFamily="34" charset="0"/>
                        </a:rPr>
                        <a:t>Abroad</a:t>
                      </a:r>
                      <a:endParaRPr lang="tr-TR" sz="11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91,3</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1,9</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5,5</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4,4</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3,9</a:t>
                      </a:r>
                    </a:p>
                  </a:txBody>
                  <a:tcPr marL="6350" marR="6350" marT="6350" marB="0" anchor="ctr"/>
                </a:tc>
                <a:tc>
                  <a:txBody>
                    <a:bodyPr/>
                    <a:lstStyle/>
                    <a:p>
                      <a:pPr algn="ctr" fontAlgn="b"/>
                      <a:r>
                        <a:rPr lang="tr-TR" sz="1100" b="0" i="0" u="none" strike="noStrike">
                          <a:solidFill>
                            <a:schemeClr val="tx1">
                              <a:lumMod val="50000"/>
                              <a:lumOff val="50000"/>
                            </a:schemeClr>
                          </a:solidFill>
                          <a:effectLst/>
                          <a:latin typeface="Coiny"/>
                        </a:rPr>
                        <a:t>4,4</a:t>
                      </a:r>
                    </a:p>
                  </a:txBody>
                  <a:tcPr marL="6350" marR="6350" marT="6350" marB="0" anchor="ctr"/>
                </a:tc>
                <a:extLst>
                  <a:ext uri="{0D108BD9-81ED-4DB2-BD59-A6C34878D82A}">
                    <a16:rowId xmlns:a16="http://schemas.microsoft.com/office/drawing/2014/main" val="3951724339"/>
                  </a:ext>
                </a:extLst>
              </a:tr>
              <a:tr h="195886">
                <a:tc>
                  <a:txBody>
                    <a:bodyPr/>
                    <a:lstStyle/>
                    <a:p>
                      <a:pPr algn="l" fontAlgn="b"/>
                      <a:r>
                        <a:rPr lang="tr-TR" sz="1100" b="0" i="0" u="none" strike="noStrike" dirty="0" err="1">
                          <a:solidFill>
                            <a:schemeClr val="tx1">
                              <a:lumMod val="50000"/>
                              <a:lumOff val="50000"/>
                            </a:schemeClr>
                          </a:solidFill>
                          <a:effectLst/>
                          <a:latin typeface="Calibri" panose="020F0502020204030204" pitchFamily="34" charset="0"/>
                        </a:rPr>
                        <a:t>Police</a:t>
                      </a:r>
                      <a:r>
                        <a:rPr lang="tr-TR" sz="1100" b="0" i="0" u="none" strike="noStrike" dirty="0">
                          <a:solidFill>
                            <a:schemeClr val="tx1">
                              <a:lumMod val="50000"/>
                              <a:lumOff val="50000"/>
                            </a:schemeClr>
                          </a:solidFill>
                          <a:effectLst/>
                          <a:latin typeface="Calibri" panose="020F0502020204030204" pitchFamily="34" charset="0"/>
                        </a:rPr>
                        <a:t> </a:t>
                      </a:r>
                      <a:r>
                        <a:rPr lang="tr-TR" sz="1100" b="0" i="0" u="none" strike="noStrike" dirty="0" err="1">
                          <a:solidFill>
                            <a:schemeClr val="tx1">
                              <a:lumMod val="50000"/>
                              <a:lumOff val="50000"/>
                            </a:schemeClr>
                          </a:solidFill>
                          <a:effectLst/>
                          <a:latin typeface="Calibri" panose="020F0502020204030204" pitchFamily="34" charset="0"/>
                        </a:rPr>
                        <a:t>Rescue</a:t>
                      </a:r>
                      <a:r>
                        <a:rPr lang="tr-TR" sz="1100" b="0" i="0" u="none" strike="noStrike" dirty="0">
                          <a:solidFill>
                            <a:schemeClr val="tx1">
                              <a:lumMod val="50000"/>
                              <a:lumOff val="50000"/>
                            </a:schemeClr>
                          </a:solidFill>
                          <a:effectLst/>
                          <a:latin typeface="Calibri" panose="020F0502020204030204" pitchFamily="34" charset="0"/>
                        </a:rPr>
                        <a:t> </a:t>
                      </a:r>
                      <a:r>
                        <a:rPr lang="tr-TR" sz="1100" b="0" i="0" u="none" strike="noStrike" dirty="0" err="1">
                          <a:solidFill>
                            <a:schemeClr val="tx1">
                              <a:lumMod val="50000"/>
                              <a:lumOff val="50000"/>
                            </a:schemeClr>
                          </a:solidFill>
                          <a:effectLst/>
                          <a:latin typeface="Calibri" panose="020F0502020204030204" pitchFamily="34" charset="0"/>
                        </a:rPr>
                        <a:t>Teams</a:t>
                      </a:r>
                      <a:endParaRPr lang="tr-TR" sz="11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86,8</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2,6</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9,5</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4,4</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3,9</a:t>
                      </a:r>
                    </a:p>
                  </a:txBody>
                  <a:tcPr marL="6350" marR="6350" marT="6350" marB="0" anchor="ctr"/>
                </a:tc>
                <a:tc>
                  <a:txBody>
                    <a:bodyPr/>
                    <a:lstStyle/>
                    <a:p>
                      <a:pPr algn="ctr" fontAlgn="b"/>
                      <a:r>
                        <a:rPr lang="tr-TR" sz="1100" b="0" i="0" u="none" strike="noStrike">
                          <a:solidFill>
                            <a:schemeClr val="tx1">
                              <a:lumMod val="50000"/>
                              <a:lumOff val="50000"/>
                            </a:schemeClr>
                          </a:solidFill>
                          <a:effectLst/>
                          <a:latin typeface="Coiny"/>
                        </a:rPr>
                        <a:t>4,4</a:t>
                      </a:r>
                    </a:p>
                  </a:txBody>
                  <a:tcPr marL="6350" marR="6350" marT="6350" marB="0" anchor="ctr"/>
                </a:tc>
                <a:extLst>
                  <a:ext uri="{0D108BD9-81ED-4DB2-BD59-A6C34878D82A}">
                    <a16:rowId xmlns:a16="http://schemas.microsoft.com/office/drawing/2014/main" val="514268246"/>
                  </a:ext>
                </a:extLst>
              </a:tr>
              <a:tr h="291772">
                <a:tc>
                  <a:txBody>
                    <a:bodyPr/>
                    <a:lstStyle/>
                    <a:p>
                      <a:pPr algn="l" fontAlgn="b"/>
                      <a:r>
                        <a:rPr lang="tr-TR" sz="1100" b="0" i="0" u="none" strike="noStrike" dirty="0" err="1">
                          <a:solidFill>
                            <a:schemeClr val="tx1">
                              <a:lumMod val="50000"/>
                              <a:lumOff val="50000"/>
                            </a:schemeClr>
                          </a:solidFill>
                          <a:effectLst/>
                          <a:latin typeface="Calibri" panose="020F0502020204030204" pitchFamily="34" charset="0"/>
                        </a:rPr>
                        <a:t>Volunteer</a:t>
                      </a:r>
                      <a:r>
                        <a:rPr lang="tr-TR" sz="1100" b="0" i="0" u="none" strike="noStrike" dirty="0">
                          <a:solidFill>
                            <a:schemeClr val="tx1">
                              <a:lumMod val="50000"/>
                              <a:lumOff val="50000"/>
                            </a:schemeClr>
                          </a:solidFill>
                          <a:effectLst/>
                          <a:latin typeface="Calibri" panose="020F0502020204030204" pitchFamily="34" charset="0"/>
                        </a:rPr>
                        <a:t> </a:t>
                      </a:r>
                      <a:r>
                        <a:rPr lang="tr-TR" sz="1100" b="0" i="0" u="none" strike="noStrike" dirty="0" err="1">
                          <a:solidFill>
                            <a:schemeClr val="tx1">
                              <a:lumMod val="50000"/>
                              <a:lumOff val="50000"/>
                            </a:schemeClr>
                          </a:solidFill>
                          <a:effectLst/>
                          <a:latin typeface="Calibri" panose="020F0502020204030204" pitchFamily="34" charset="0"/>
                        </a:rPr>
                        <a:t>Citizen</a:t>
                      </a:r>
                      <a:r>
                        <a:rPr lang="tr-TR" sz="1100" b="0" i="0" u="none" strike="noStrike" dirty="0">
                          <a:solidFill>
                            <a:schemeClr val="tx1">
                              <a:lumMod val="50000"/>
                              <a:lumOff val="50000"/>
                            </a:schemeClr>
                          </a:solidFill>
                          <a:effectLst/>
                          <a:latin typeface="Calibri" panose="020F0502020204030204" pitchFamily="34" charset="0"/>
                        </a:rPr>
                        <a:t> </a:t>
                      </a:r>
                      <a:r>
                        <a:rPr lang="tr-TR" sz="1100" b="0" i="0" u="none" strike="noStrike" dirty="0" err="1">
                          <a:solidFill>
                            <a:schemeClr val="tx1">
                              <a:lumMod val="50000"/>
                              <a:lumOff val="50000"/>
                            </a:schemeClr>
                          </a:solidFill>
                          <a:effectLst/>
                          <a:latin typeface="Calibri" panose="020F0502020204030204" pitchFamily="34" charset="0"/>
                        </a:rPr>
                        <a:t>Rescue</a:t>
                      </a:r>
                      <a:r>
                        <a:rPr lang="tr-TR" sz="1100" b="0" i="0" u="none" strike="noStrike" dirty="0">
                          <a:solidFill>
                            <a:schemeClr val="tx1">
                              <a:lumMod val="50000"/>
                              <a:lumOff val="50000"/>
                            </a:schemeClr>
                          </a:solidFill>
                          <a:effectLst/>
                          <a:latin typeface="Calibri" panose="020F0502020204030204" pitchFamily="34" charset="0"/>
                        </a:rPr>
                        <a:t> </a:t>
                      </a:r>
                      <a:r>
                        <a:rPr lang="tr-TR" sz="1100" b="0" i="0" u="none" strike="noStrike" dirty="0" err="1">
                          <a:solidFill>
                            <a:schemeClr val="tx1">
                              <a:lumMod val="50000"/>
                              <a:lumOff val="50000"/>
                            </a:schemeClr>
                          </a:solidFill>
                          <a:effectLst/>
                          <a:latin typeface="Calibri" panose="020F0502020204030204" pitchFamily="34" charset="0"/>
                        </a:rPr>
                        <a:t>Teams</a:t>
                      </a:r>
                      <a:endParaRPr lang="tr-TR" sz="11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91,5</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2,1</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5,6</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4,4</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3,9</a:t>
                      </a:r>
                    </a:p>
                  </a:txBody>
                  <a:tcPr marL="6350" marR="6350" marT="6350" marB="0" anchor="ctr"/>
                </a:tc>
                <a:tc>
                  <a:txBody>
                    <a:bodyPr/>
                    <a:lstStyle/>
                    <a:p>
                      <a:pPr algn="ctr" fontAlgn="b"/>
                      <a:r>
                        <a:rPr lang="tr-TR" sz="1100" b="0" i="0" u="none" strike="noStrike">
                          <a:solidFill>
                            <a:schemeClr val="tx1">
                              <a:lumMod val="50000"/>
                              <a:lumOff val="50000"/>
                            </a:schemeClr>
                          </a:solidFill>
                          <a:effectLst/>
                          <a:latin typeface="Coiny"/>
                        </a:rPr>
                        <a:t>4,4</a:t>
                      </a:r>
                    </a:p>
                  </a:txBody>
                  <a:tcPr marL="6350" marR="6350" marT="6350" marB="0" anchor="ctr"/>
                </a:tc>
                <a:extLst>
                  <a:ext uri="{0D108BD9-81ED-4DB2-BD59-A6C34878D82A}">
                    <a16:rowId xmlns:a16="http://schemas.microsoft.com/office/drawing/2014/main" val="2027427468"/>
                  </a:ext>
                </a:extLst>
              </a:tr>
              <a:tr h="195886">
                <a:tc>
                  <a:txBody>
                    <a:bodyPr/>
                    <a:lstStyle/>
                    <a:p>
                      <a:pPr algn="l" fontAlgn="b"/>
                      <a:r>
                        <a:rPr lang="tr-TR" sz="1100" b="0" i="0" u="none" strike="noStrike" dirty="0">
                          <a:solidFill>
                            <a:schemeClr val="tx1">
                              <a:lumMod val="50000"/>
                              <a:lumOff val="50000"/>
                            </a:schemeClr>
                          </a:solidFill>
                          <a:effectLst/>
                          <a:latin typeface="Calibri" panose="020F0502020204030204" pitchFamily="34" charset="0"/>
                        </a:rPr>
                        <a:t>Ahbap </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88,1</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3,1</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7,8</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4,2</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4,2</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4,2</a:t>
                      </a:r>
                    </a:p>
                  </a:txBody>
                  <a:tcPr marL="6350" marR="6350" marT="6350" marB="0" anchor="ctr"/>
                </a:tc>
                <a:extLst>
                  <a:ext uri="{0D108BD9-81ED-4DB2-BD59-A6C34878D82A}">
                    <a16:rowId xmlns:a16="http://schemas.microsoft.com/office/drawing/2014/main" val="2138875226"/>
                  </a:ext>
                </a:extLst>
              </a:tr>
              <a:tr h="195886">
                <a:tc>
                  <a:txBody>
                    <a:bodyPr/>
                    <a:lstStyle/>
                    <a:p>
                      <a:pPr algn="l" fontAlgn="b"/>
                      <a:r>
                        <a:rPr lang="tr-TR" sz="1100" b="0" i="0" u="none" strike="noStrike" dirty="0" err="1">
                          <a:solidFill>
                            <a:schemeClr val="tx1">
                              <a:lumMod val="50000"/>
                              <a:lumOff val="50000"/>
                            </a:schemeClr>
                          </a:solidFill>
                          <a:effectLst/>
                          <a:latin typeface="Calibri" panose="020F0502020204030204" pitchFamily="34" charset="0"/>
                        </a:rPr>
                        <a:t>Babala</a:t>
                      </a:r>
                      <a:r>
                        <a:rPr lang="tr-TR" sz="1100" b="0" i="0" u="none" strike="noStrike" dirty="0">
                          <a:solidFill>
                            <a:schemeClr val="tx1">
                              <a:lumMod val="50000"/>
                              <a:lumOff val="50000"/>
                            </a:schemeClr>
                          </a:solidFill>
                          <a:effectLst/>
                          <a:latin typeface="Calibri" panose="020F0502020204030204" pitchFamily="34" charset="0"/>
                        </a:rPr>
                        <a:t> TV</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74,9</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6,8</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13,5</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4,1</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3,8</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4,1</a:t>
                      </a:r>
                    </a:p>
                  </a:txBody>
                  <a:tcPr marL="6350" marR="6350" marT="6350" marB="0" anchor="ctr"/>
                </a:tc>
                <a:extLst>
                  <a:ext uri="{0D108BD9-81ED-4DB2-BD59-A6C34878D82A}">
                    <a16:rowId xmlns:a16="http://schemas.microsoft.com/office/drawing/2014/main" val="754521832"/>
                  </a:ext>
                </a:extLst>
              </a:tr>
              <a:tr h="301052">
                <a:tc>
                  <a:txBody>
                    <a:bodyPr/>
                    <a:lstStyle/>
                    <a:p>
                      <a:pPr algn="l" fontAlgn="b"/>
                      <a:r>
                        <a:rPr lang="tr-TR" sz="1100" b="0" i="0" u="none" strike="noStrike" dirty="0" err="1">
                          <a:solidFill>
                            <a:schemeClr val="tx1">
                              <a:lumMod val="50000"/>
                              <a:lumOff val="50000"/>
                            </a:schemeClr>
                          </a:solidFill>
                          <a:effectLst/>
                          <a:latin typeface="Calibri" panose="020F0502020204030204" pitchFamily="34" charset="0"/>
                        </a:rPr>
                        <a:t>Municipal</a:t>
                      </a:r>
                      <a:r>
                        <a:rPr lang="tr-TR" sz="1100" b="0" i="0" u="none" strike="noStrike" dirty="0">
                          <a:solidFill>
                            <a:schemeClr val="tx1">
                              <a:lumMod val="50000"/>
                              <a:lumOff val="50000"/>
                            </a:schemeClr>
                          </a:solidFill>
                          <a:effectLst/>
                          <a:latin typeface="Calibri" panose="020F0502020204030204" pitchFamily="34" charset="0"/>
                        </a:rPr>
                        <a:t> </a:t>
                      </a:r>
                      <a:r>
                        <a:rPr lang="tr-TR" sz="1100" b="0" i="0" u="none" strike="noStrike" dirty="0" err="1">
                          <a:solidFill>
                            <a:schemeClr val="tx1">
                              <a:lumMod val="50000"/>
                              <a:lumOff val="50000"/>
                            </a:schemeClr>
                          </a:solidFill>
                          <a:effectLst/>
                          <a:latin typeface="Calibri" panose="020F0502020204030204" pitchFamily="34" charset="0"/>
                        </a:rPr>
                        <a:t>Rescue</a:t>
                      </a:r>
                      <a:r>
                        <a:rPr lang="tr-TR" sz="1100" b="0" i="0" u="none" strike="noStrike" dirty="0">
                          <a:solidFill>
                            <a:schemeClr val="tx1">
                              <a:lumMod val="50000"/>
                              <a:lumOff val="50000"/>
                            </a:schemeClr>
                          </a:solidFill>
                          <a:effectLst/>
                          <a:latin typeface="Calibri" panose="020F0502020204030204" pitchFamily="34" charset="0"/>
                        </a:rPr>
                        <a:t> </a:t>
                      </a:r>
                      <a:r>
                        <a:rPr lang="tr-TR" sz="1100" b="0" i="0" u="none" strike="noStrike" dirty="0" err="1">
                          <a:solidFill>
                            <a:schemeClr val="tx1">
                              <a:lumMod val="50000"/>
                              <a:lumOff val="50000"/>
                            </a:schemeClr>
                          </a:solidFill>
                          <a:effectLst/>
                          <a:latin typeface="Calibri" panose="020F0502020204030204" pitchFamily="34" charset="0"/>
                        </a:rPr>
                        <a:t>Teams</a:t>
                      </a:r>
                      <a:r>
                        <a:rPr lang="tr-TR" sz="1100" b="0" i="0" u="none" strike="noStrike" dirty="0">
                          <a:solidFill>
                            <a:schemeClr val="tx1">
                              <a:lumMod val="50000"/>
                              <a:lumOff val="50000"/>
                            </a:schemeClr>
                          </a:solidFill>
                          <a:effectLst/>
                          <a:latin typeface="Calibri" panose="020F0502020204030204" pitchFamily="34" charset="0"/>
                        </a:rPr>
                        <a:t> – IBB / Ankara</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58,6</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25,1</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12,5</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4,0</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4,0</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4,0</a:t>
                      </a:r>
                    </a:p>
                  </a:txBody>
                  <a:tcPr marL="6350" marR="6350" marT="6350" marB="0" anchor="ctr"/>
                </a:tc>
                <a:extLst>
                  <a:ext uri="{0D108BD9-81ED-4DB2-BD59-A6C34878D82A}">
                    <a16:rowId xmlns:a16="http://schemas.microsoft.com/office/drawing/2014/main" val="1992741581"/>
                  </a:ext>
                </a:extLst>
              </a:tr>
              <a:tr h="284715">
                <a:tc>
                  <a:txBody>
                    <a:bodyPr/>
                    <a:lstStyle/>
                    <a:p>
                      <a:pPr algn="l" fontAlgn="b"/>
                      <a:r>
                        <a:rPr lang="tr-TR" sz="1100" b="0" i="0" u="none" strike="noStrike" dirty="0">
                          <a:solidFill>
                            <a:schemeClr val="tx1">
                              <a:lumMod val="50000"/>
                              <a:lumOff val="50000"/>
                            </a:schemeClr>
                          </a:solidFill>
                          <a:effectLst/>
                          <a:latin typeface="Calibri" panose="020F0502020204030204" pitchFamily="34" charset="0"/>
                        </a:rPr>
                        <a:t>Akut</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78,6</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7,6</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12,1</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3,9</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3,6</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3,9</a:t>
                      </a:r>
                    </a:p>
                  </a:txBody>
                  <a:tcPr marL="6350" marR="6350" marT="6350" marB="0" anchor="ctr"/>
                </a:tc>
                <a:extLst>
                  <a:ext uri="{0D108BD9-81ED-4DB2-BD59-A6C34878D82A}">
                    <a16:rowId xmlns:a16="http://schemas.microsoft.com/office/drawing/2014/main" val="2423736755"/>
                  </a:ext>
                </a:extLst>
              </a:tr>
              <a:tr h="195886">
                <a:tc>
                  <a:txBody>
                    <a:bodyPr/>
                    <a:lstStyle/>
                    <a:p>
                      <a:pPr algn="l" fontAlgn="b"/>
                      <a:r>
                        <a:rPr lang="tr-TR" sz="1100" b="0" i="0" u="none" strike="noStrike" dirty="0" err="1">
                          <a:solidFill>
                            <a:schemeClr val="tx1">
                              <a:lumMod val="50000"/>
                              <a:lumOff val="50000"/>
                            </a:schemeClr>
                          </a:solidFill>
                          <a:effectLst/>
                          <a:latin typeface="Calibri" panose="020F0502020204030204" pitchFamily="34" charset="0"/>
                        </a:rPr>
                        <a:t>Afad</a:t>
                      </a:r>
                      <a:r>
                        <a:rPr lang="tr-TR" sz="1100" b="0" i="0" u="none" strike="noStrike" dirty="0">
                          <a:solidFill>
                            <a:schemeClr val="tx1">
                              <a:lumMod val="50000"/>
                              <a:lumOff val="50000"/>
                            </a:schemeClr>
                          </a:solidFill>
                          <a:effectLst/>
                          <a:latin typeface="Calibri" panose="020F0502020204030204" pitchFamily="34" charset="0"/>
                        </a:rPr>
                        <a:t> </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79,3</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8,9</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11,3</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3,9</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3,3</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3,9</a:t>
                      </a:r>
                    </a:p>
                  </a:txBody>
                  <a:tcPr marL="6350" marR="6350" marT="6350" marB="0" anchor="ctr"/>
                </a:tc>
                <a:extLst>
                  <a:ext uri="{0D108BD9-81ED-4DB2-BD59-A6C34878D82A}">
                    <a16:rowId xmlns:a16="http://schemas.microsoft.com/office/drawing/2014/main" val="48486172"/>
                  </a:ext>
                </a:extLst>
              </a:tr>
              <a:tr h="295028">
                <a:tc>
                  <a:txBody>
                    <a:bodyPr/>
                    <a:lstStyle/>
                    <a:p>
                      <a:pPr algn="l" fontAlgn="b"/>
                      <a:r>
                        <a:rPr lang="tr-TR" sz="1100" b="0" i="0" u="none" strike="noStrike" dirty="0">
                          <a:solidFill>
                            <a:schemeClr val="tx1">
                              <a:lumMod val="50000"/>
                              <a:lumOff val="50000"/>
                            </a:schemeClr>
                          </a:solidFill>
                          <a:effectLst/>
                          <a:latin typeface="Calibri" panose="020F0502020204030204" pitchFamily="34" charset="0"/>
                        </a:rPr>
                        <a:t>Kızılay</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70,8</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18,8</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9,9</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3,6</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3,0</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3,6</a:t>
                      </a:r>
                    </a:p>
                  </a:txBody>
                  <a:tcPr marL="6350" marR="6350" marT="6350" marB="0" anchor="ctr"/>
                </a:tc>
                <a:extLst>
                  <a:ext uri="{0D108BD9-81ED-4DB2-BD59-A6C34878D82A}">
                    <a16:rowId xmlns:a16="http://schemas.microsoft.com/office/drawing/2014/main" val="3547184048"/>
                  </a:ext>
                </a:extLst>
              </a:tr>
              <a:tr h="195886">
                <a:tc>
                  <a:txBody>
                    <a:bodyPr/>
                    <a:lstStyle/>
                    <a:p>
                      <a:pPr algn="l" fontAlgn="b"/>
                      <a:r>
                        <a:rPr lang="tr-TR" sz="1100" b="0" i="0" u="none" strike="noStrike" dirty="0" err="1">
                          <a:solidFill>
                            <a:schemeClr val="tx1">
                              <a:lumMod val="50000"/>
                              <a:lumOff val="50000"/>
                            </a:schemeClr>
                          </a:solidFill>
                          <a:effectLst/>
                          <a:latin typeface="Calibri" panose="020F0502020204030204" pitchFamily="34" charset="0"/>
                        </a:rPr>
                        <a:t>Religious</a:t>
                      </a:r>
                      <a:r>
                        <a:rPr lang="tr-TR" sz="1100" b="0" i="0" u="none" strike="noStrike" dirty="0">
                          <a:solidFill>
                            <a:schemeClr val="tx1">
                              <a:lumMod val="50000"/>
                              <a:lumOff val="50000"/>
                            </a:schemeClr>
                          </a:solidFill>
                          <a:effectLst/>
                          <a:latin typeface="Calibri" panose="020F0502020204030204" pitchFamily="34" charset="0"/>
                        </a:rPr>
                        <a:t> </a:t>
                      </a:r>
                      <a:r>
                        <a:rPr lang="tr-TR" sz="1100" b="0" i="0" u="none" strike="noStrike" dirty="0" err="1">
                          <a:solidFill>
                            <a:schemeClr val="tx1">
                              <a:lumMod val="50000"/>
                              <a:lumOff val="50000"/>
                            </a:schemeClr>
                          </a:solidFill>
                          <a:effectLst/>
                          <a:latin typeface="Calibri" panose="020F0502020204030204" pitchFamily="34" charset="0"/>
                        </a:rPr>
                        <a:t>Foundations</a:t>
                      </a:r>
                      <a:r>
                        <a:rPr lang="tr-TR" sz="1100" b="0" i="0" u="none" strike="noStrike" dirty="0">
                          <a:solidFill>
                            <a:schemeClr val="tx1">
                              <a:lumMod val="50000"/>
                              <a:lumOff val="50000"/>
                            </a:schemeClr>
                          </a:solidFill>
                          <a:effectLst/>
                          <a:latin typeface="Calibri" panose="020F0502020204030204" pitchFamily="34" charset="0"/>
                        </a:rPr>
                        <a:t>/</a:t>
                      </a:r>
                      <a:r>
                        <a:rPr lang="tr-TR" sz="1100" b="0" i="0" u="none" strike="noStrike" dirty="0" err="1">
                          <a:solidFill>
                            <a:schemeClr val="tx1">
                              <a:lumMod val="50000"/>
                              <a:lumOff val="50000"/>
                            </a:schemeClr>
                          </a:solidFill>
                          <a:effectLst/>
                          <a:latin typeface="Calibri" panose="020F0502020204030204" pitchFamily="34" charset="0"/>
                        </a:rPr>
                        <a:t>Associations</a:t>
                      </a:r>
                      <a:r>
                        <a:rPr lang="tr-TR" sz="1100" b="0" i="0" u="none" strike="noStrike" dirty="0">
                          <a:solidFill>
                            <a:schemeClr val="tx1">
                              <a:lumMod val="50000"/>
                              <a:lumOff val="50000"/>
                            </a:schemeClr>
                          </a:solidFill>
                          <a:effectLst/>
                          <a:latin typeface="Calibri" panose="020F0502020204030204" pitchFamily="34" charset="0"/>
                        </a:rPr>
                        <a:t>/</a:t>
                      </a:r>
                      <a:r>
                        <a:rPr lang="tr-TR" sz="1100" b="0" i="0" u="none" strike="noStrike" dirty="0" err="1">
                          <a:solidFill>
                            <a:schemeClr val="tx1">
                              <a:lumMod val="50000"/>
                              <a:lumOff val="50000"/>
                            </a:schemeClr>
                          </a:solidFill>
                          <a:effectLst/>
                          <a:latin typeface="Calibri" panose="020F0502020204030204" pitchFamily="34" charset="0"/>
                        </a:rPr>
                        <a:t>Congregations</a:t>
                      </a:r>
                      <a:endParaRPr lang="tr-TR" sz="11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58,5</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25,1</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12,5</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3,4</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3,1</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3,4</a:t>
                      </a:r>
                    </a:p>
                  </a:txBody>
                  <a:tcPr marL="6350" marR="6350" marT="6350" marB="0" anchor="ctr"/>
                </a:tc>
                <a:extLst>
                  <a:ext uri="{0D108BD9-81ED-4DB2-BD59-A6C34878D82A}">
                    <a16:rowId xmlns:a16="http://schemas.microsoft.com/office/drawing/2014/main" val="2975549931"/>
                  </a:ext>
                </a:extLst>
              </a:tr>
            </a:tbl>
          </a:graphicData>
        </a:graphic>
      </p:graphicFrame>
      <p:sp>
        <p:nvSpPr>
          <p:cNvPr id="4" name="Oval 3">
            <a:extLst>
              <a:ext uri="{FF2B5EF4-FFF2-40B4-BE49-F238E27FC236}">
                <a16:creationId xmlns:a16="http://schemas.microsoft.com/office/drawing/2014/main" id="{71179AB4-ADDA-3A3D-279D-AD0E675428BF}"/>
              </a:ext>
            </a:extLst>
          </p:cNvPr>
          <p:cNvSpPr/>
          <p:nvPr/>
        </p:nvSpPr>
        <p:spPr>
          <a:xfrm>
            <a:off x="9005069" y="3203536"/>
            <a:ext cx="328521" cy="18637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EC66CA3-7B95-090B-BCBF-F82009D8DF06}"/>
              </a:ext>
            </a:extLst>
          </p:cNvPr>
          <p:cNvSpPr/>
          <p:nvPr/>
        </p:nvSpPr>
        <p:spPr>
          <a:xfrm>
            <a:off x="8988740" y="3414751"/>
            <a:ext cx="353152" cy="16003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96DED2E-F4BF-E2C6-B278-C389843AB74A}"/>
              </a:ext>
            </a:extLst>
          </p:cNvPr>
          <p:cNvSpPr/>
          <p:nvPr/>
        </p:nvSpPr>
        <p:spPr>
          <a:xfrm>
            <a:off x="8974816" y="3595615"/>
            <a:ext cx="381000" cy="18286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3CC4CE6-1193-00A1-133E-A9AD43EDC0B8}"/>
              </a:ext>
            </a:extLst>
          </p:cNvPr>
          <p:cNvSpPr/>
          <p:nvPr/>
        </p:nvSpPr>
        <p:spPr>
          <a:xfrm>
            <a:off x="8978716" y="3802892"/>
            <a:ext cx="378595" cy="19843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B3AF8FD-8320-0E9C-D4CD-2F19DC7B5EFC}"/>
              </a:ext>
            </a:extLst>
          </p:cNvPr>
          <p:cNvSpPr/>
          <p:nvPr/>
        </p:nvSpPr>
        <p:spPr>
          <a:xfrm>
            <a:off x="8979349" y="5785290"/>
            <a:ext cx="3810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387EA71-B6BA-C47A-2310-17948302EF70}"/>
              </a:ext>
            </a:extLst>
          </p:cNvPr>
          <p:cNvSpPr/>
          <p:nvPr/>
        </p:nvSpPr>
        <p:spPr>
          <a:xfrm>
            <a:off x="8974816" y="5271689"/>
            <a:ext cx="3810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49C7BAC-1114-00AF-485B-502AB18CE413}"/>
              </a:ext>
            </a:extLst>
          </p:cNvPr>
          <p:cNvSpPr/>
          <p:nvPr/>
        </p:nvSpPr>
        <p:spPr>
          <a:xfrm>
            <a:off x="8974816" y="5509486"/>
            <a:ext cx="3810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4218680-89BE-1B3F-50F5-75BBFE4690C3}"/>
              </a:ext>
            </a:extLst>
          </p:cNvPr>
          <p:cNvSpPr/>
          <p:nvPr/>
        </p:nvSpPr>
        <p:spPr>
          <a:xfrm>
            <a:off x="8977221" y="4333141"/>
            <a:ext cx="378595" cy="19843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2EF570E-9A55-18FB-F880-5C559BECC352}"/>
              </a:ext>
            </a:extLst>
          </p:cNvPr>
          <p:cNvSpPr/>
          <p:nvPr/>
        </p:nvSpPr>
        <p:spPr>
          <a:xfrm>
            <a:off x="8977221" y="4072422"/>
            <a:ext cx="378595" cy="19843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13">
            <a:extLst>
              <a:ext uri="{FF2B5EF4-FFF2-40B4-BE49-F238E27FC236}">
                <a16:creationId xmlns:a16="http://schemas.microsoft.com/office/drawing/2014/main" id="{C32D047F-181B-050F-0B4F-58F7BDCF29D8}"/>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14" name="Slayt Numarası Yer Tutucusu 13">
            <a:extLst>
              <a:ext uri="{FF2B5EF4-FFF2-40B4-BE49-F238E27FC236}">
                <a16:creationId xmlns:a16="http://schemas.microsoft.com/office/drawing/2014/main" id="{BC7E16E9-53A6-C6E7-A5A0-4972457DB2B7}"/>
              </a:ext>
            </a:extLst>
          </p:cNvPr>
          <p:cNvSpPr>
            <a:spLocks noGrp="1"/>
          </p:cNvSpPr>
          <p:nvPr>
            <p:ph type="sldNum" sz="quarter" idx="7"/>
          </p:nvPr>
        </p:nvSpPr>
        <p:spPr/>
        <p:txBody>
          <a:bodyPr/>
          <a:lstStyle/>
          <a:p>
            <a:fld id="{B6F15528-21DE-4FAA-801E-634DDDAF4B2B}" type="slidenum">
              <a:rPr lang="en-US" smtClean="0"/>
              <a:t>25</a:t>
            </a:fld>
            <a:endParaRPr lang="en-US" dirty="0"/>
          </a:p>
        </p:txBody>
      </p:sp>
      <p:cxnSp>
        <p:nvCxnSpPr>
          <p:cNvPr id="18" name="Düz Bağlayıcı 17">
            <a:extLst>
              <a:ext uri="{FF2B5EF4-FFF2-40B4-BE49-F238E27FC236}">
                <a16:creationId xmlns:a16="http://schemas.microsoft.com/office/drawing/2014/main" id="{8F0FF6DC-ADA5-0CD4-CB8D-A755E0270007}"/>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693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10324730" cy="751415"/>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r>
              <a:rPr lang="tr-TR" sz="1800" b="1" i="1" dirty="0" err="1">
                <a:solidFill>
                  <a:srgbClr val="00B0F0"/>
                </a:solidFill>
                <a:latin typeface="Century Gothic" panose="020B0502020202020204" pitchFamily="34" charset="0"/>
              </a:rPr>
              <a:t>Trust</a:t>
            </a:r>
            <a:endParaRPr lang="tr-TR" sz="1800"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19200" y="1109246"/>
            <a:ext cx="10324730" cy="523220"/>
          </a:xfrm>
          <a:prstGeom prst="rect">
            <a:avLst/>
          </a:prstGeom>
          <a:solidFill>
            <a:schemeClr val="bg1">
              <a:lumMod val="95000"/>
            </a:schemeClr>
          </a:solidFill>
        </p:spPr>
        <p:txBody>
          <a:bodyPr wrap="square">
            <a:spAutoFit/>
          </a:bodyPr>
          <a:lstStyle/>
          <a:p>
            <a:pPr algn="just"/>
            <a:r>
              <a:rPr lang="tr-TR" sz="1400" dirty="0" err="1">
                <a:solidFill>
                  <a:schemeClr val="tx1">
                    <a:lumMod val="50000"/>
                    <a:lumOff val="50000"/>
                  </a:schemeClr>
                </a:solidFill>
                <a:latin typeface="Calibri" panose="020F0502020204030204" pitchFamily="34" charset="0"/>
                <a:cs typeface="Calibri" panose="020F0502020204030204" pitchFamily="34" charset="0"/>
              </a:rPr>
              <a:t>Participants</a:t>
            </a:r>
            <a:r>
              <a:rPr lang="tr-TR" sz="1400" dirty="0">
                <a:solidFill>
                  <a:schemeClr val="tx1">
                    <a:lumMod val="50000"/>
                    <a:lumOff val="50000"/>
                  </a:schemeClr>
                </a:solidFill>
                <a:latin typeface="Calibri" panose="020F0502020204030204" pitchFamily="34" charset="0"/>
                <a:cs typeface="Calibri" panose="020F0502020204030204" pitchFamily="34" charset="0"/>
              </a:rPr>
              <a:t> </a:t>
            </a:r>
            <a:r>
              <a:rPr lang="tr-TR" sz="1400" dirty="0" err="1">
                <a:solidFill>
                  <a:schemeClr val="tx1">
                    <a:lumMod val="50000"/>
                    <a:lumOff val="50000"/>
                  </a:schemeClr>
                </a:solidFill>
                <a:latin typeface="Calibri" panose="020F0502020204030204" pitchFamily="34" charset="0"/>
                <a:cs typeface="Calibri" panose="020F0502020204030204" pitchFamily="34" charset="0"/>
              </a:rPr>
              <a:t>believe</a:t>
            </a:r>
            <a:r>
              <a:rPr lang="tr-TR" sz="1400" dirty="0">
                <a:solidFill>
                  <a:schemeClr val="tx1">
                    <a:lumMod val="50000"/>
                    <a:lumOff val="50000"/>
                  </a:schemeClr>
                </a:solidFill>
                <a:latin typeface="Calibri" panose="020F0502020204030204" pitchFamily="34" charset="0"/>
                <a:cs typeface="Calibri" panose="020F0502020204030204" pitchFamily="34" charset="0"/>
              </a:rPr>
              <a:t> </a:t>
            </a:r>
            <a:r>
              <a:rPr lang="tr-TR" sz="1400" dirty="0" err="1">
                <a:solidFill>
                  <a:schemeClr val="tx1">
                    <a:lumMod val="50000"/>
                    <a:lumOff val="50000"/>
                  </a:schemeClr>
                </a:solidFill>
                <a:latin typeface="Calibri" panose="020F0502020204030204" pitchFamily="34" charset="0"/>
                <a:cs typeface="Calibri" panose="020F0502020204030204" pitchFamily="34" charset="0"/>
              </a:rPr>
              <a:t>that</a:t>
            </a:r>
            <a:r>
              <a:rPr lang="tr-TR" sz="1400" dirty="0">
                <a:solidFill>
                  <a:schemeClr val="tx1">
                    <a:lumMod val="50000"/>
                    <a:lumOff val="50000"/>
                  </a:schemeClr>
                </a:solidFill>
                <a:latin typeface="Calibri" panose="020F0502020204030204" pitchFamily="34" charset="0"/>
                <a:cs typeface="Calibri" panose="020F0502020204030204" pitchFamily="34" charset="0"/>
              </a:rPr>
              <a:t> AHBAP is </a:t>
            </a:r>
            <a:r>
              <a:rPr lang="tr-TR" sz="1400" dirty="0" err="1">
                <a:solidFill>
                  <a:schemeClr val="tx1">
                    <a:lumMod val="50000"/>
                    <a:lumOff val="50000"/>
                  </a:schemeClr>
                </a:solidFill>
                <a:latin typeface="Calibri" panose="020F0502020204030204" pitchFamily="34" charset="0"/>
                <a:cs typeface="Calibri" panose="020F0502020204030204" pitchFamily="34" charset="0"/>
              </a:rPr>
              <a:t>the</a:t>
            </a:r>
            <a:r>
              <a:rPr lang="tr-TR" sz="1400" dirty="0">
                <a:solidFill>
                  <a:schemeClr val="tx1">
                    <a:lumMod val="50000"/>
                    <a:lumOff val="50000"/>
                  </a:schemeClr>
                </a:solidFill>
                <a:latin typeface="Calibri" panose="020F0502020204030204" pitchFamily="34" charset="0"/>
                <a:cs typeface="Calibri" panose="020F0502020204030204" pitchFamily="34" charset="0"/>
              </a:rPr>
              <a:t> </a:t>
            </a:r>
            <a:r>
              <a:rPr lang="tr-TR" sz="1400" dirty="0" err="1">
                <a:solidFill>
                  <a:schemeClr val="tx1">
                    <a:lumMod val="50000"/>
                    <a:lumOff val="50000"/>
                  </a:schemeClr>
                </a:solidFill>
                <a:latin typeface="Calibri" panose="020F0502020204030204" pitchFamily="34" charset="0"/>
                <a:cs typeface="Calibri" panose="020F0502020204030204" pitchFamily="34" charset="0"/>
              </a:rPr>
              <a:t>most</a:t>
            </a:r>
            <a:r>
              <a:rPr lang="tr-TR" sz="1400" dirty="0">
                <a:solidFill>
                  <a:schemeClr val="tx1">
                    <a:lumMod val="50000"/>
                    <a:lumOff val="50000"/>
                  </a:schemeClr>
                </a:solidFill>
                <a:latin typeface="Calibri" panose="020F0502020204030204" pitchFamily="34" charset="0"/>
                <a:cs typeface="Calibri" panose="020F0502020204030204" pitchFamily="34" charset="0"/>
              </a:rPr>
              <a:t> </a:t>
            </a:r>
            <a:r>
              <a:rPr lang="tr-TR" sz="1400" dirty="0" err="1">
                <a:solidFill>
                  <a:schemeClr val="tx1">
                    <a:lumMod val="50000"/>
                    <a:lumOff val="50000"/>
                  </a:schemeClr>
                </a:solidFill>
                <a:latin typeface="Calibri" panose="020F0502020204030204" pitchFamily="34" charset="0"/>
                <a:cs typeface="Calibri" panose="020F0502020204030204" pitchFamily="34" charset="0"/>
              </a:rPr>
              <a:t>trusted</a:t>
            </a:r>
            <a:r>
              <a:rPr lang="tr-TR" sz="1400" dirty="0">
                <a:solidFill>
                  <a:schemeClr val="tx1">
                    <a:lumMod val="50000"/>
                    <a:lumOff val="50000"/>
                  </a:schemeClr>
                </a:solidFill>
                <a:latin typeface="Calibri" panose="020F0502020204030204" pitchFamily="34" charset="0"/>
                <a:cs typeface="Calibri" panose="020F0502020204030204" pitchFamily="34" charset="0"/>
              </a:rPr>
              <a:t> </a:t>
            </a:r>
            <a:r>
              <a:rPr lang="tr-TR" sz="1400" dirty="0" err="1">
                <a:solidFill>
                  <a:schemeClr val="tx1">
                    <a:lumMod val="50000"/>
                    <a:lumOff val="50000"/>
                  </a:schemeClr>
                </a:solidFill>
                <a:latin typeface="Calibri" panose="020F0502020204030204" pitchFamily="34" charset="0"/>
                <a:cs typeface="Calibri" panose="020F0502020204030204" pitchFamily="34" charset="0"/>
              </a:rPr>
              <a:t>organisation</a:t>
            </a:r>
            <a:r>
              <a:rPr lang="en-US" sz="1400" dirty="0">
                <a:solidFill>
                  <a:schemeClr val="tx1">
                    <a:lumMod val="50000"/>
                    <a:lumOff val="50000"/>
                  </a:schemeClr>
                </a:solidFill>
                <a:latin typeface="Calibri" panose="020F0502020204030204" pitchFamily="34" charset="0"/>
                <a:cs typeface="Calibri" panose="020F0502020204030204" pitchFamily="34" charset="0"/>
              </a:rPr>
              <a:t>, </a:t>
            </a:r>
            <a:r>
              <a:rPr lang="tr-TR" sz="1400" dirty="0">
                <a:solidFill>
                  <a:schemeClr val="tx1">
                    <a:lumMod val="50000"/>
                    <a:lumOff val="50000"/>
                  </a:schemeClr>
                </a:solidFill>
                <a:latin typeface="Calibri" panose="020F0502020204030204" pitchFamily="34" charset="0"/>
                <a:cs typeface="Calibri" panose="020F0502020204030204" pitchFamily="34" charset="0"/>
              </a:rPr>
              <a:t>AHBAP</a:t>
            </a:r>
            <a:r>
              <a:rPr lang="en-US" sz="1400" dirty="0">
                <a:solidFill>
                  <a:schemeClr val="tx1">
                    <a:lumMod val="50000"/>
                    <a:lumOff val="50000"/>
                  </a:schemeClr>
                </a:solidFill>
                <a:latin typeface="Calibri" panose="020F0502020204030204" pitchFamily="34" charset="0"/>
                <a:cs typeface="Calibri" panose="020F0502020204030204" pitchFamily="34" charset="0"/>
              </a:rPr>
              <a:t> comes first with 84.6%. This is followed by AFAD with 77% and </a:t>
            </a:r>
            <a:r>
              <a:rPr lang="tr-TR" sz="1400" dirty="0">
                <a:solidFill>
                  <a:schemeClr val="tx1">
                    <a:lumMod val="50000"/>
                    <a:lumOff val="50000"/>
                  </a:schemeClr>
                </a:solidFill>
                <a:latin typeface="Calibri" panose="020F0502020204030204" pitchFamily="34" charset="0"/>
                <a:cs typeface="Calibri" panose="020F0502020204030204" pitchFamily="34" charset="0"/>
              </a:rPr>
              <a:t>AKUT</a:t>
            </a:r>
            <a:r>
              <a:rPr lang="en-US" sz="1400" dirty="0">
                <a:solidFill>
                  <a:schemeClr val="tx1">
                    <a:lumMod val="50000"/>
                    <a:lumOff val="50000"/>
                  </a:schemeClr>
                </a:solidFill>
                <a:latin typeface="Calibri" panose="020F0502020204030204" pitchFamily="34" charset="0"/>
                <a:cs typeface="Calibri" panose="020F0502020204030204" pitchFamily="34" charset="0"/>
              </a:rPr>
              <a:t> with 76.6%. </a:t>
            </a:r>
            <a:endParaRPr lang="tr-TR" sz="14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6" name="Metin kutusu 5">
            <a:extLst>
              <a:ext uri="{FF2B5EF4-FFF2-40B4-BE49-F238E27FC236}">
                <a16:creationId xmlns:a16="http://schemas.microsoft.com/office/drawing/2014/main" id="{AC461AD9-FAA6-943B-2A69-4B50C65C52D8}"/>
              </a:ext>
            </a:extLst>
          </p:cNvPr>
          <p:cNvSpPr txBox="1"/>
          <p:nvPr/>
        </p:nvSpPr>
        <p:spPr>
          <a:xfrm>
            <a:off x="1219200" y="6636218"/>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N:800</a:t>
            </a:r>
          </a:p>
        </p:txBody>
      </p:sp>
      <p:sp>
        <p:nvSpPr>
          <p:cNvPr id="2" name="Text Box 6">
            <a:extLst>
              <a:ext uri="{FF2B5EF4-FFF2-40B4-BE49-F238E27FC236}">
                <a16:creationId xmlns:a16="http://schemas.microsoft.com/office/drawing/2014/main" id="{B3415BA6-2359-7AC0-2923-C9B0E4FA901C}"/>
              </a:ext>
            </a:extLst>
          </p:cNvPr>
          <p:cNvSpPr txBox="1">
            <a:spLocks noChangeArrowheads="1"/>
          </p:cNvSpPr>
          <p:nvPr/>
        </p:nvSpPr>
        <p:spPr bwMode="auto">
          <a:xfrm>
            <a:off x="7238998" y="6386698"/>
            <a:ext cx="4304930" cy="461665"/>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DI25.How much do you trust that the organizations that take a role in DISASTER MANAGEMENT, which I will list now, will use their donations efficiently? When answering, use a scale where 5 is "I totally trust" and 1 is "I totally don't trust you".</a:t>
            </a:r>
            <a:endParaRPr lang="tr-TR" sz="800" dirty="0">
              <a:solidFill>
                <a:srgbClr val="808080"/>
              </a:solidFill>
              <a:latin typeface="Century Gothic" panose="020B0502020202020204" pitchFamily="34" charset="0"/>
              <a:ea typeface="Verdana" panose="020B0604030504040204" pitchFamily="34" charset="0"/>
            </a:endParaRPr>
          </a:p>
        </p:txBody>
      </p:sp>
      <p:sp>
        <p:nvSpPr>
          <p:cNvPr id="5" name="Metin kutusu 4">
            <a:extLst>
              <a:ext uri="{FF2B5EF4-FFF2-40B4-BE49-F238E27FC236}">
                <a16:creationId xmlns:a16="http://schemas.microsoft.com/office/drawing/2014/main" id="{91AAA2A6-5482-CCC9-E74A-6E9157F7D6BA}"/>
              </a:ext>
            </a:extLst>
          </p:cNvPr>
          <p:cNvSpPr txBox="1"/>
          <p:nvPr/>
        </p:nvSpPr>
        <p:spPr>
          <a:xfrm>
            <a:off x="7696200" y="2392272"/>
            <a:ext cx="2667000" cy="923330"/>
          </a:xfrm>
          <a:prstGeom prst="rect">
            <a:avLst/>
          </a:prstGeom>
          <a:noFill/>
        </p:spPr>
        <p:txBody>
          <a:bodyPr wrap="square" rtlCol="0">
            <a:spAutoFit/>
          </a:bodyPr>
          <a:lstStyle/>
          <a:p>
            <a:r>
              <a:rPr lang="tr-TR" dirty="0">
                <a:solidFill>
                  <a:schemeClr val="bg1"/>
                </a:solidFill>
              </a:rPr>
              <a:t>Hareket etme rahatlığı sağlama</a:t>
            </a:r>
          </a:p>
          <a:p>
            <a:r>
              <a:rPr lang="tr-TR" dirty="0">
                <a:solidFill>
                  <a:schemeClr val="bg1"/>
                </a:solidFill>
              </a:rPr>
              <a:t>Tahriş etmeme</a:t>
            </a:r>
          </a:p>
        </p:txBody>
      </p:sp>
      <p:graphicFrame>
        <p:nvGraphicFramePr>
          <p:cNvPr id="4" name="Tablo 3">
            <a:extLst>
              <a:ext uri="{FF2B5EF4-FFF2-40B4-BE49-F238E27FC236}">
                <a16:creationId xmlns:a16="http://schemas.microsoft.com/office/drawing/2014/main" id="{EDE10E49-2A64-CB4E-BFCC-A99FFBEFB6F3}"/>
              </a:ext>
            </a:extLst>
          </p:cNvPr>
          <p:cNvGraphicFramePr>
            <a:graphicFrameLocks noGrp="1"/>
          </p:cNvGraphicFramePr>
          <p:nvPr>
            <p:extLst>
              <p:ext uri="{D42A27DB-BD31-4B8C-83A1-F6EECF244321}">
                <p14:modId xmlns:p14="http://schemas.microsoft.com/office/powerpoint/2010/main" val="2772433377"/>
              </p:ext>
            </p:extLst>
          </p:nvPr>
        </p:nvGraphicFramePr>
        <p:xfrm>
          <a:off x="1219200" y="2133603"/>
          <a:ext cx="10324728" cy="3855499"/>
        </p:xfrm>
        <a:graphic>
          <a:graphicData uri="http://schemas.openxmlformats.org/drawingml/2006/table">
            <a:tbl>
              <a:tblPr>
                <a:tableStyleId>{B301B821-A1FF-4177-AEE7-76D212191A09}</a:tableStyleId>
              </a:tblPr>
              <a:tblGrid>
                <a:gridCol w="2116201">
                  <a:extLst>
                    <a:ext uri="{9D8B030D-6E8A-4147-A177-3AD203B41FA5}">
                      <a16:colId xmlns:a16="http://schemas.microsoft.com/office/drawing/2014/main" val="1951244006"/>
                    </a:ext>
                  </a:extLst>
                </a:gridCol>
                <a:gridCol w="1410800">
                  <a:extLst>
                    <a:ext uri="{9D8B030D-6E8A-4147-A177-3AD203B41FA5}">
                      <a16:colId xmlns:a16="http://schemas.microsoft.com/office/drawing/2014/main" val="97384204"/>
                    </a:ext>
                  </a:extLst>
                </a:gridCol>
                <a:gridCol w="1410800">
                  <a:extLst>
                    <a:ext uri="{9D8B030D-6E8A-4147-A177-3AD203B41FA5}">
                      <a16:colId xmlns:a16="http://schemas.microsoft.com/office/drawing/2014/main" val="3510737646"/>
                    </a:ext>
                  </a:extLst>
                </a:gridCol>
                <a:gridCol w="1410800">
                  <a:extLst>
                    <a:ext uri="{9D8B030D-6E8A-4147-A177-3AD203B41FA5}">
                      <a16:colId xmlns:a16="http://schemas.microsoft.com/office/drawing/2014/main" val="2786788697"/>
                    </a:ext>
                  </a:extLst>
                </a:gridCol>
                <a:gridCol w="1410800">
                  <a:extLst>
                    <a:ext uri="{9D8B030D-6E8A-4147-A177-3AD203B41FA5}">
                      <a16:colId xmlns:a16="http://schemas.microsoft.com/office/drawing/2014/main" val="1973419717"/>
                    </a:ext>
                  </a:extLst>
                </a:gridCol>
                <a:gridCol w="1410800">
                  <a:extLst>
                    <a:ext uri="{9D8B030D-6E8A-4147-A177-3AD203B41FA5}">
                      <a16:colId xmlns:a16="http://schemas.microsoft.com/office/drawing/2014/main" val="3283371857"/>
                    </a:ext>
                  </a:extLst>
                </a:gridCol>
                <a:gridCol w="1154527">
                  <a:extLst>
                    <a:ext uri="{9D8B030D-6E8A-4147-A177-3AD203B41FA5}">
                      <a16:colId xmlns:a16="http://schemas.microsoft.com/office/drawing/2014/main" val="198757564"/>
                    </a:ext>
                  </a:extLst>
                </a:gridCol>
              </a:tblGrid>
              <a:tr h="476887">
                <a:tc>
                  <a:txBody>
                    <a:bodyPr/>
                    <a:lstStyle/>
                    <a:p>
                      <a:pPr algn="ctr" fontAlgn="b"/>
                      <a:endParaRPr lang="tr-TR" sz="1100" b="1"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gridSpan="4">
                  <a:txBody>
                    <a:bodyPr/>
                    <a:lstStyle/>
                    <a:p>
                      <a:pPr algn="ctr" fontAlgn="b"/>
                      <a:r>
                        <a:rPr lang="tr-TR" sz="1100" b="1" u="none" strike="noStrike" dirty="0">
                          <a:solidFill>
                            <a:schemeClr val="tx1">
                              <a:lumMod val="50000"/>
                              <a:lumOff val="50000"/>
                            </a:schemeClr>
                          </a:solidFill>
                          <a:effectLst/>
                        </a:rPr>
                        <a:t>General</a:t>
                      </a:r>
                      <a:endParaRPr lang="tr-TR" sz="1100" b="1"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hMerge="1">
                  <a:txBody>
                    <a:bodyPr/>
                    <a:lstStyle/>
                    <a:p>
                      <a:pPr algn="ctr" fontAlgn="b"/>
                      <a:r>
                        <a:rPr lang="tr-TR" sz="1100" b="1" i="0" u="none" strike="noStrike" dirty="0">
                          <a:solidFill>
                            <a:schemeClr val="tx1">
                              <a:lumMod val="50000"/>
                              <a:lumOff val="50000"/>
                            </a:schemeClr>
                          </a:solidFill>
                          <a:effectLst/>
                          <a:latin typeface="Calibri" panose="020F0502020204030204" pitchFamily="34" charset="0"/>
                        </a:rPr>
                        <a:t>Genel</a:t>
                      </a:r>
                    </a:p>
                  </a:txBody>
                  <a:tcPr marL="6350" marR="6350" marT="6350" marB="0" anchor="ctr"/>
                </a:tc>
                <a:tc hMerge="1">
                  <a:txBody>
                    <a:bodyPr/>
                    <a:lstStyle/>
                    <a:p>
                      <a:endParaRPr lang="en-US"/>
                    </a:p>
                  </a:txBody>
                  <a:tcPr/>
                </a:tc>
                <a:tc hMerge="1">
                  <a:txBody>
                    <a:bodyPr/>
                    <a:lstStyle/>
                    <a:p>
                      <a:pPr algn="ctr" fontAlgn="b"/>
                      <a:endParaRPr lang="tr-TR" sz="1100" b="1"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100" b="1" u="none" strike="noStrike" dirty="0" err="1">
                          <a:solidFill>
                            <a:schemeClr val="tx1">
                              <a:lumMod val="50000"/>
                              <a:lumOff val="50000"/>
                            </a:schemeClr>
                          </a:solidFill>
                          <a:effectLst/>
                        </a:rPr>
                        <a:t>Was</a:t>
                      </a:r>
                      <a:r>
                        <a:rPr lang="en-US" sz="1100" b="1" u="none" strike="noStrike" dirty="0">
                          <a:solidFill>
                            <a:schemeClr val="tx1">
                              <a:lumMod val="50000"/>
                              <a:lumOff val="50000"/>
                            </a:schemeClr>
                          </a:solidFill>
                          <a:effectLst/>
                        </a:rPr>
                        <a:t> in the earthquake zone at the earthquake</a:t>
                      </a:r>
                      <a:r>
                        <a:rPr lang="tr-TR" sz="1100" b="1" u="none" strike="noStrike" dirty="0">
                          <a:solidFill>
                            <a:schemeClr val="tx1">
                              <a:lumMod val="50000"/>
                              <a:lumOff val="50000"/>
                            </a:schemeClr>
                          </a:solidFill>
                          <a:effectLst/>
                        </a:rPr>
                        <a:t> moment (%)</a:t>
                      </a:r>
                      <a:endParaRPr lang="pt-BR" sz="1100" b="1" i="0" u="none" strike="noStrike" dirty="0">
                        <a:solidFill>
                          <a:schemeClr val="tx1">
                            <a:lumMod val="50000"/>
                            <a:lumOff val="50000"/>
                          </a:schemeClr>
                        </a:solidFill>
                        <a:effectLst/>
                        <a:latin typeface="Calibri" panose="020F0502020204030204" pitchFamily="34" charset="0"/>
                      </a:endParaRPr>
                    </a:p>
                  </a:txBody>
                  <a:tcPr marL="4229" marR="4229" marT="4229" marB="0" anchor="ctr"/>
                </a:tc>
                <a:tc>
                  <a:txBody>
                    <a:bodyPr/>
                    <a:lstStyle/>
                    <a:p>
                      <a:pPr algn="ctr" fontAlgn="b"/>
                      <a:r>
                        <a:rPr lang="tr-TR" sz="1100" b="1" u="none" strike="noStrike" dirty="0" err="1">
                          <a:solidFill>
                            <a:schemeClr val="tx1">
                              <a:lumMod val="50000"/>
                              <a:lumOff val="50000"/>
                            </a:schemeClr>
                          </a:solidFill>
                          <a:effectLst/>
                        </a:rPr>
                        <a:t>Was</a:t>
                      </a:r>
                      <a:r>
                        <a:rPr lang="tr-TR" sz="1100" b="1" u="none" strike="noStrike" dirty="0">
                          <a:solidFill>
                            <a:schemeClr val="tx1">
                              <a:lumMod val="50000"/>
                              <a:lumOff val="50000"/>
                            </a:schemeClr>
                          </a:solidFill>
                          <a:effectLst/>
                        </a:rPr>
                        <a:t> not </a:t>
                      </a:r>
                      <a:r>
                        <a:rPr lang="en-US" sz="1100" b="1" u="none" strike="noStrike" dirty="0">
                          <a:solidFill>
                            <a:schemeClr val="tx1">
                              <a:lumMod val="50000"/>
                              <a:lumOff val="50000"/>
                            </a:schemeClr>
                          </a:solidFill>
                          <a:effectLst/>
                        </a:rPr>
                        <a:t> in the earthquake region at the earthquake</a:t>
                      </a:r>
                      <a:r>
                        <a:rPr lang="tr-TR" sz="1100" b="1" u="none" strike="noStrike" dirty="0">
                          <a:solidFill>
                            <a:schemeClr val="tx1">
                              <a:lumMod val="50000"/>
                              <a:lumOff val="50000"/>
                            </a:schemeClr>
                          </a:solidFill>
                          <a:effectLst/>
                        </a:rPr>
                        <a:t> moment</a:t>
                      </a:r>
                      <a:r>
                        <a:rPr lang="en-US" sz="1100" b="1" u="none" strike="noStrike" dirty="0">
                          <a:solidFill>
                            <a:schemeClr val="tx1">
                              <a:lumMod val="50000"/>
                              <a:lumOff val="50000"/>
                            </a:schemeClr>
                          </a:solidFill>
                          <a:effectLst/>
                        </a:rPr>
                        <a:t> (%)</a:t>
                      </a:r>
                      <a:endParaRPr lang="pt-BR" sz="1100" b="1" i="0" u="none" strike="noStrike" dirty="0">
                        <a:solidFill>
                          <a:schemeClr val="tx1">
                            <a:lumMod val="50000"/>
                            <a:lumOff val="50000"/>
                          </a:schemeClr>
                        </a:solidFill>
                        <a:effectLst/>
                        <a:latin typeface="Calibri" panose="020F0502020204030204" pitchFamily="34" charset="0"/>
                      </a:endParaRPr>
                    </a:p>
                  </a:txBody>
                  <a:tcPr marL="4229" marR="4229" marT="4229" marB="0" anchor="ctr"/>
                </a:tc>
                <a:extLst>
                  <a:ext uri="{0D108BD9-81ED-4DB2-BD59-A6C34878D82A}">
                    <a16:rowId xmlns:a16="http://schemas.microsoft.com/office/drawing/2014/main" val="1771956023"/>
                  </a:ext>
                </a:extLst>
              </a:tr>
              <a:tr h="778920">
                <a:tc>
                  <a:txBody>
                    <a:bodyPr/>
                    <a:lstStyle/>
                    <a:p>
                      <a:pPr algn="ctr" fontAlgn="b"/>
                      <a:endParaRPr lang="tr-TR" sz="1100" b="1"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100" b="1" i="0" u="none" strike="noStrike" dirty="0" err="1">
                          <a:solidFill>
                            <a:schemeClr val="tx1">
                              <a:lumMod val="50000"/>
                              <a:lumOff val="50000"/>
                            </a:schemeClr>
                          </a:solidFill>
                          <a:effectLst/>
                          <a:latin typeface="Calibri" panose="020F0502020204030204" pitchFamily="34" charset="0"/>
                        </a:rPr>
                        <a:t>Trust</a:t>
                      </a:r>
                      <a:r>
                        <a:rPr lang="tr-TR" sz="1100" b="1" i="0" u="none" strike="noStrike" dirty="0">
                          <a:solidFill>
                            <a:schemeClr val="tx1">
                              <a:lumMod val="50000"/>
                              <a:lumOff val="50000"/>
                            </a:schemeClr>
                          </a:solidFill>
                          <a:effectLst/>
                          <a:latin typeface="Calibri" panose="020F0502020204030204" pitchFamily="34" charset="0"/>
                        </a:rPr>
                        <a:t> total (%)</a:t>
                      </a:r>
                    </a:p>
                  </a:txBody>
                  <a:tcPr marL="6350" marR="6350" marT="6350" marB="0" anchor="ctr"/>
                </a:tc>
                <a:tc>
                  <a:txBody>
                    <a:bodyPr/>
                    <a:lstStyle/>
                    <a:p>
                      <a:pPr algn="ctr" fontAlgn="b"/>
                      <a:r>
                        <a:rPr lang="tr-TR" sz="1100" b="1" i="0" u="none" strike="noStrike" dirty="0" err="1">
                          <a:solidFill>
                            <a:schemeClr val="tx1">
                              <a:lumMod val="50000"/>
                              <a:lumOff val="50000"/>
                            </a:schemeClr>
                          </a:solidFill>
                          <a:effectLst/>
                          <a:latin typeface="Calibri" panose="020F0502020204030204" pitchFamily="34" charset="0"/>
                        </a:rPr>
                        <a:t>Distrust</a:t>
                      </a:r>
                      <a:r>
                        <a:rPr lang="tr-TR" sz="1100" b="1" i="0" u="none" strike="noStrike" dirty="0">
                          <a:solidFill>
                            <a:schemeClr val="tx1">
                              <a:lumMod val="50000"/>
                              <a:lumOff val="50000"/>
                            </a:schemeClr>
                          </a:solidFill>
                          <a:effectLst/>
                          <a:latin typeface="Calibri" panose="020F0502020204030204" pitchFamily="34" charset="0"/>
                        </a:rPr>
                        <a:t> total (%)</a:t>
                      </a:r>
                    </a:p>
                  </a:txBody>
                  <a:tcPr marL="6350" marR="6350" marT="6350" marB="0" anchor="ctr"/>
                </a:tc>
                <a:tc>
                  <a:txBody>
                    <a:bodyPr/>
                    <a:lstStyle/>
                    <a:p>
                      <a:pPr algn="ctr" fontAlgn="b"/>
                      <a:r>
                        <a:rPr lang="tr-TR" sz="1100" b="1" i="0" u="none" strike="noStrike" dirty="0" err="1">
                          <a:solidFill>
                            <a:schemeClr val="tx1">
                              <a:lumMod val="50000"/>
                              <a:lumOff val="50000"/>
                            </a:schemeClr>
                          </a:solidFill>
                          <a:effectLst/>
                          <a:latin typeface="Calibri" panose="020F0502020204030204" pitchFamily="34" charset="0"/>
                        </a:rPr>
                        <a:t>Undecided</a:t>
                      </a:r>
                      <a:endParaRPr lang="tr-TR" sz="1100" b="1"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100" b="1" i="0" u="none" strike="noStrike" dirty="0" err="1">
                          <a:solidFill>
                            <a:schemeClr val="tx1">
                              <a:lumMod val="50000"/>
                              <a:lumOff val="50000"/>
                            </a:schemeClr>
                          </a:solidFill>
                          <a:effectLst/>
                          <a:latin typeface="Calibri" panose="020F0502020204030204" pitchFamily="34" charset="0"/>
                        </a:rPr>
                        <a:t>Average</a:t>
                      </a:r>
                      <a:r>
                        <a:rPr lang="tr-TR" sz="1100" b="1" i="0" u="none" strike="noStrike" dirty="0">
                          <a:solidFill>
                            <a:schemeClr val="tx1">
                              <a:lumMod val="50000"/>
                              <a:lumOff val="50000"/>
                            </a:schemeClr>
                          </a:solidFill>
                          <a:effectLst/>
                          <a:latin typeface="Calibri" panose="020F0502020204030204" pitchFamily="34" charset="0"/>
                        </a:rPr>
                        <a:t>/5</a:t>
                      </a:r>
                    </a:p>
                  </a:txBody>
                  <a:tcPr marL="4171" marR="4171" marT="4171" marB="0" anchor="ctr"/>
                </a:tc>
                <a:tc>
                  <a:txBody>
                    <a:bodyPr/>
                    <a:lstStyle/>
                    <a:p>
                      <a:pPr algn="ctr" fontAlgn="b"/>
                      <a:r>
                        <a:rPr lang="tr-TR" sz="1100" b="1" i="0" u="none" strike="noStrike" dirty="0" err="1">
                          <a:solidFill>
                            <a:schemeClr val="tx1">
                              <a:lumMod val="50000"/>
                              <a:lumOff val="50000"/>
                            </a:schemeClr>
                          </a:solidFill>
                          <a:effectLst/>
                          <a:latin typeface="Calibri" panose="020F0502020204030204" pitchFamily="34" charset="0"/>
                        </a:rPr>
                        <a:t>Average</a:t>
                      </a:r>
                      <a:r>
                        <a:rPr lang="tr-TR" sz="1100" b="1" u="none" strike="noStrike" dirty="0">
                          <a:solidFill>
                            <a:schemeClr val="tx1">
                              <a:lumMod val="50000"/>
                              <a:lumOff val="50000"/>
                            </a:schemeClr>
                          </a:solidFill>
                          <a:effectLst/>
                        </a:rPr>
                        <a:t>/5</a:t>
                      </a:r>
                      <a:endParaRPr lang="tr-TR" sz="1100" b="1" i="0" u="none" strike="noStrike" dirty="0">
                        <a:solidFill>
                          <a:schemeClr val="tx1">
                            <a:lumMod val="50000"/>
                            <a:lumOff val="50000"/>
                          </a:schemeClr>
                        </a:solidFill>
                        <a:effectLst/>
                        <a:latin typeface="Calibri" panose="020F0502020204030204" pitchFamily="34" charset="0"/>
                      </a:endParaRPr>
                    </a:p>
                  </a:txBody>
                  <a:tcPr marL="4171" marR="4171" marT="4171" marB="0" anchor="ctr"/>
                </a:tc>
                <a:tc>
                  <a:txBody>
                    <a:bodyPr/>
                    <a:lstStyle/>
                    <a:p>
                      <a:pPr algn="ctr" fontAlgn="b"/>
                      <a:r>
                        <a:rPr lang="tr-TR" sz="1100" b="1" i="0" u="none" strike="noStrike" dirty="0" err="1">
                          <a:solidFill>
                            <a:schemeClr val="tx1">
                              <a:lumMod val="50000"/>
                              <a:lumOff val="50000"/>
                            </a:schemeClr>
                          </a:solidFill>
                          <a:effectLst/>
                          <a:latin typeface="Calibri" panose="020F0502020204030204" pitchFamily="34" charset="0"/>
                        </a:rPr>
                        <a:t>Average</a:t>
                      </a:r>
                      <a:r>
                        <a:rPr lang="tr-TR" sz="1100" b="1" u="none" strike="noStrike" dirty="0">
                          <a:solidFill>
                            <a:schemeClr val="tx1">
                              <a:lumMod val="50000"/>
                              <a:lumOff val="50000"/>
                            </a:schemeClr>
                          </a:solidFill>
                          <a:effectLst/>
                        </a:rPr>
                        <a:t>/5</a:t>
                      </a:r>
                      <a:endParaRPr lang="tr-TR" sz="1100" b="1" i="0" u="none" strike="noStrike" dirty="0">
                        <a:solidFill>
                          <a:schemeClr val="tx1">
                            <a:lumMod val="50000"/>
                            <a:lumOff val="50000"/>
                          </a:schemeClr>
                        </a:solidFill>
                        <a:effectLst/>
                        <a:latin typeface="Calibri" panose="020F0502020204030204" pitchFamily="34" charset="0"/>
                      </a:endParaRPr>
                    </a:p>
                  </a:txBody>
                  <a:tcPr marL="4171" marR="4171" marT="4171" marB="0" anchor="ctr"/>
                </a:tc>
                <a:extLst>
                  <a:ext uri="{0D108BD9-81ED-4DB2-BD59-A6C34878D82A}">
                    <a16:rowId xmlns:a16="http://schemas.microsoft.com/office/drawing/2014/main" val="3654398744"/>
                  </a:ext>
                </a:extLst>
              </a:tr>
              <a:tr h="476887">
                <a:tc>
                  <a:txBody>
                    <a:bodyPr/>
                    <a:lstStyle/>
                    <a:p>
                      <a:pPr algn="l" fontAlgn="b"/>
                      <a:r>
                        <a:rPr lang="tr-TR" sz="1100" b="0" u="none" strike="noStrike" dirty="0">
                          <a:solidFill>
                            <a:schemeClr val="tx1">
                              <a:lumMod val="50000"/>
                              <a:lumOff val="50000"/>
                            </a:schemeClr>
                          </a:solidFill>
                          <a:effectLst/>
                        </a:rPr>
                        <a:t>Ahbap </a:t>
                      </a:r>
                      <a:endParaRPr lang="tr-TR" sz="11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alibri" panose="020F0502020204030204" pitchFamily="34" charset="0"/>
                        </a:rPr>
                        <a:t>84,6</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alibri" panose="020F0502020204030204" pitchFamily="34" charset="0"/>
                        </a:rPr>
                        <a:t>4,0</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0,0</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4,2</a:t>
                      </a:r>
                    </a:p>
                  </a:txBody>
                  <a:tcPr marL="6350" marR="6350" marT="6350" marB="0" anchor="ctr"/>
                </a:tc>
                <a:tc>
                  <a:txBody>
                    <a:bodyPr/>
                    <a:lstStyle/>
                    <a:p>
                      <a:pPr algn="ctr" fontAlgn="b"/>
                      <a:r>
                        <a:rPr lang="tr-TR" sz="1100" u="none" strike="noStrike" dirty="0">
                          <a:solidFill>
                            <a:schemeClr val="tx1">
                              <a:lumMod val="50000"/>
                              <a:lumOff val="50000"/>
                            </a:schemeClr>
                          </a:solidFill>
                          <a:effectLst/>
                        </a:rPr>
                        <a:t>3,8</a:t>
                      </a:r>
                      <a:endParaRPr lang="tr-TR" sz="1100" b="0" i="0" u="none" strike="noStrike" dirty="0">
                        <a:solidFill>
                          <a:schemeClr val="tx1">
                            <a:lumMod val="50000"/>
                            <a:lumOff val="50000"/>
                          </a:schemeClr>
                        </a:solidFill>
                        <a:effectLst/>
                        <a:latin typeface="Coiny"/>
                      </a:endParaRPr>
                    </a:p>
                  </a:txBody>
                  <a:tcPr marL="6350" marR="6350" marT="6350" marB="0" anchor="ctr"/>
                </a:tc>
                <a:tc>
                  <a:txBody>
                    <a:bodyPr/>
                    <a:lstStyle/>
                    <a:p>
                      <a:pPr algn="ctr" fontAlgn="b"/>
                      <a:r>
                        <a:rPr lang="tr-TR" sz="1100" u="none" strike="noStrike" dirty="0">
                          <a:solidFill>
                            <a:schemeClr val="tx1">
                              <a:lumMod val="50000"/>
                              <a:lumOff val="50000"/>
                            </a:schemeClr>
                          </a:solidFill>
                          <a:effectLst/>
                        </a:rPr>
                        <a:t>4,2</a:t>
                      </a:r>
                      <a:endParaRPr lang="tr-TR" sz="1100" b="0" i="0" u="none" strike="noStrike" dirty="0">
                        <a:solidFill>
                          <a:schemeClr val="tx1">
                            <a:lumMod val="50000"/>
                            <a:lumOff val="50000"/>
                          </a:schemeClr>
                        </a:solidFill>
                        <a:effectLst/>
                        <a:latin typeface="Coiny"/>
                      </a:endParaRPr>
                    </a:p>
                  </a:txBody>
                  <a:tcPr marL="6350" marR="6350" marT="6350" marB="0" anchor="ctr"/>
                </a:tc>
                <a:extLst>
                  <a:ext uri="{0D108BD9-81ED-4DB2-BD59-A6C34878D82A}">
                    <a16:rowId xmlns:a16="http://schemas.microsoft.com/office/drawing/2014/main" val="2018595947"/>
                  </a:ext>
                </a:extLst>
              </a:tr>
              <a:tr h="476887">
                <a:tc>
                  <a:txBody>
                    <a:bodyPr/>
                    <a:lstStyle/>
                    <a:p>
                      <a:pPr algn="l" fontAlgn="b"/>
                      <a:r>
                        <a:rPr lang="tr-TR" sz="1100" b="0" u="none" strike="noStrike" dirty="0">
                          <a:solidFill>
                            <a:schemeClr val="tx1">
                              <a:lumMod val="50000"/>
                              <a:lumOff val="50000"/>
                            </a:schemeClr>
                          </a:solidFill>
                          <a:effectLst/>
                        </a:rPr>
                        <a:t>AKUT</a:t>
                      </a:r>
                      <a:endParaRPr lang="tr-TR" sz="11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alibri" panose="020F0502020204030204" pitchFamily="34" charset="0"/>
                        </a:rPr>
                        <a:t>76,6</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alibri" panose="020F0502020204030204" pitchFamily="34" charset="0"/>
                        </a:rPr>
                        <a:t>8,9</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0,0</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3,8</a:t>
                      </a:r>
                    </a:p>
                  </a:txBody>
                  <a:tcPr marL="6350" marR="6350" marT="6350" marB="0" anchor="ctr"/>
                </a:tc>
                <a:tc>
                  <a:txBody>
                    <a:bodyPr/>
                    <a:lstStyle/>
                    <a:p>
                      <a:pPr algn="ctr" fontAlgn="b"/>
                      <a:r>
                        <a:rPr lang="tr-TR" sz="1100" u="none" strike="noStrike" dirty="0">
                          <a:solidFill>
                            <a:schemeClr val="tx1">
                              <a:lumMod val="50000"/>
                              <a:lumOff val="50000"/>
                            </a:schemeClr>
                          </a:solidFill>
                          <a:effectLst/>
                        </a:rPr>
                        <a:t>3,4</a:t>
                      </a:r>
                      <a:endParaRPr lang="tr-TR" sz="1100" b="0" i="0" u="none" strike="noStrike" dirty="0">
                        <a:solidFill>
                          <a:schemeClr val="tx1">
                            <a:lumMod val="50000"/>
                            <a:lumOff val="50000"/>
                          </a:schemeClr>
                        </a:solidFill>
                        <a:effectLst/>
                        <a:latin typeface="Coiny"/>
                      </a:endParaRPr>
                    </a:p>
                  </a:txBody>
                  <a:tcPr marL="6350" marR="6350" marT="6350" marB="0" anchor="ctr"/>
                </a:tc>
                <a:tc>
                  <a:txBody>
                    <a:bodyPr/>
                    <a:lstStyle/>
                    <a:p>
                      <a:pPr algn="ctr" fontAlgn="b"/>
                      <a:r>
                        <a:rPr lang="tr-TR" sz="1100" u="none" strike="noStrike">
                          <a:solidFill>
                            <a:schemeClr val="tx1">
                              <a:lumMod val="50000"/>
                              <a:lumOff val="50000"/>
                            </a:schemeClr>
                          </a:solidFill>
                          <a:effectLst/>
                        </a:rPr>
                        <a:t>3,9</a:t>
                      </a:r>
                      <a:endParaRPr lang="tr-TR" sz="1100" b="0" i="0" u="none" strike="noStrike">
                        <a:solidFill>
                          <a:schemeClr val="tx1">
                            <a:lumMod val="50000"/>
                            <a:lumOff val="50000"/>
                          </a:schemeClr>
                        </a:solidFill>
                        <a:effectLst/>
                        <a:latin typeface="Coiny"/>
                      </a:endParaRPr>
                    </a:p>
                  </a:txBody>
                  <a:tcPr marL="6350" marR="6350" marT="6350" marB="0" anchor="ctr"/>
                </a:tc>
                <a:extLst>
                  <a:ext uri="{0D108BD9-81ED-4DB2-BD59-A6C34878D82A}">
                    <a16:rowId xmlns:a16="http://schemas.microsoft.com/office/drawing/2014/main" val="1639731002"/>
                  </a:ext>
                </a:extLst>
              </a:tr>
              <a:tr h="476887">
                <a:tc>
                  <a:txBody>
                    <a:bodyPr/>
                    <a:lstStyle/>
                    <a:p>
                      <a:pPr algn="l" fontAlgn="b"/>
                      <a:r>
                        <a:rPr lang="tr-TR" sz="1100" b="0" u="none" strike="noStrike" dirty="0">
                          <a:solidFill>
                            <a:schemeClr val="tx1">
                              <a:lumMod val="50000"/>
                              <a:lumOff val="50000"/>
                            </a:schemeClr>
                          </a:solidFill>
                          <a:effectLst/>
                        </a:rPr>
                        <a:t>AFAD </a:t>
                      </a:r>
                      <a:endParaRPr lang="tr-TR" sz="11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alibri" panose="020F0502020204030204" pitchFamily="34" charset="0"/>
                        </a:rPr>
                        <a:t>77,0</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alibri" panose="020F0502020204030204" pitchFamily="34" charset="0"/>
                        </a:rPr>
                        <a:t>10,4</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0,0</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3,8</a:t>
                      </a:r>
                    </a:p>
                  </a:txBody>
                  <a:tcPr marL="6350" marR="6350" marT="6350" marB="0" anchor="ctr"/>
                </a:tc>
                <a:tc>
                  <a:txBody>
                    <a:bodyPr/>
                    <a:lstStyle/>
                    <a:p>
                      <a:pPr algn="ctr" fontAlgn="b"/>
                      <a:r>
                        <a:rPr lang="tr-TR" sz="1100" u="none" strike="noStrike" dirty="0">
                          <a:solidFill>
                            <a:schemeClr val="tx1">
                              <a:lumMod val="50000"/>
                              <a:lumOff val="50000"/>
                            </a:schemeClr>
                          </a:solidFill>
                          <a:effectLst/>
                        </a:rPr>
                        <a:t>3,3</a:t>
                      </a:r>
                      <a:endParaRPr lang="tr-TR" sz="1100" b="0" i="0" u="none" strike="noStrike" dirty="0">
                        <a:solidFill>
                          <a:schemeClr val="tx1">
                            <a:lumMod val="50000"/>
                            <a:lumOff val="50000"/>
                          </a:schemeClr>
                        </a:solidFill>
                        <a:effectLst/>
                        <a:latin typeface="Coiny"/>
                      </a:endParaRPr>
                    </a:p>
                  </a:txBody>
                  <a:tcPr marL="6350" marR="6350" marT="6350" marB="0" anchor="ctr"/>
                </a:tc>
                <a:tc>
                  <a:txBody>
                    <a:bodyPr/>
                    <a:lstStyle/>
                    <a:p>
                      <a:pPr algn="ctr" fontAlgn="b"/>
                      <a:r>
                        <a:rPr lang="tr-TR" sz="1100" u="none" strike="noStrike" dirty="0">
                          <a:solidFill>
                            <a:schemeClr val="tx1">
                              <a:lumMod val="50000"/>
                              <a:lumOff val="50000"/>
                            </a:schemeClr>
                          </a:solidFill>
                          <a:effectLst/>
                        </a:rPr>
                        <a:t>3,9</a:t>
                      </a:r>
                      <a:endParaRPr lang="tr-TR" sz="1100" b="0" i="0" u="none" strike="noStrike" dirty="0">
                        <a:solidFill>
                          <a:schemeClr val="tx1">
                            <a:lumMod val="50000"/>
                            <a:lumOff val="50000"/>
                          </a:schemeClr>
                        </a:solidFill>
                        <a:effectLst/>
                        <a:latin typeface="Coiny"/>
                      </a:endParaRPr>
                    </a:p>
                  </a:txBody>
                  <a:tcPr marL="6350" marR="6350" marT="6350" marB="0" anchor="ctr"/>
                </a:tc>
                <a:extLst>
                  <a:ext uri="{0D108BD9-81ED-4DB2-BD59-A6C34878D82A}">
                    <a16:rowId xmlns:a16="http://schemas.microsoft.com/office/drawing/2014/main" val="1228739599"/>
                  </a:ext>
                </a:extLst>
              </a:tr>
              <a:tr h="494242">
                <a:tc>
                  <a:txBody>
                    <a:bodyPr/>
                    <a:lstStyle/>
                    <a:p>
                      <a:pPr algn="l" fontAlgn="b"/>
                      <a:r>
                        <a:rPr lang="tr-TR" sz="1100" b="0" u="none" strike="noStrike" dirty="0">
                          <a:solidFill>
                            <a:schemeClr val="tx1">
                              <a:lumMod val="50000"/>
                              <a:lumOff val="50000"/>
                            </a:schemeClr>
                          </a:solidFill>
                          <a:effectLst/>
                        </a:rPr>
                        <a:t>Kızılay</a:t>
                      </a:r>
                      <a:endParaRPr lang="tr-TR" sz="11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alibri" panose="020F0502020204030204" pitchFamily="34" charset="0"/>
                        </a:rPr>
                        <a:t>69,3</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alibri" panose="020F0502020204030204" pitchFamily="34" charset="0"/>
                        </a:rPr>
                        <a:t>21,8</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8,9</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3,7</a:t>
                      </a:r>
                    </a:p>
                  </a:txBody>
                  <a:tcPr marL="6350" marR="6350" marT="6350" marB="0" anchor="ctr"/>
                </a:tc>
                <a:tc>
                  <a:txBody>
                    <a:bodyPr/>
                    <a:lstStyle/>
                    <a:p>
                      <a:pPr algn="ctr" fontAlgn="b"/>
                      <a:r>
                        <a:rPr lang="tr-TR" sz="1100" u="none" strike="noStrike">
                          <a:solidFill>
                            <a:schemeClr val="tx1">
                              <a:lumMod val="50000"/>
                              <a:lumOff val="50000"/>
                            </a:schemeClr>
                          </a:solidFill>
                          <a:effectLst/>
                        </a:rPr>
                        <a:t>3,0</a:t>
                      </a:r>
                      <a:endParaRPr lang="tr-TR" sz="1100" b="0" i="0" u="none" strike="noStrike">
                        <a:solidFill>
                          <a:schemeClr val="tx1">
                            <a:lumMod val="50000"/>
                            <a:lumOff val="50000"/>
                          </a:schemeClr>
                        </a:solidFill>
                        <a:effectLst/>
                        <a:latin typeface="Coiny"/>
                      </a:endParaRPr>
                    </a:p>
                  </a:txBody>
                  <a:tcPr marL="6350" marR="6350" marT="6350" marB="0" anchor="ctr"/>
                </a:tc>
                <a:tc>
                  <a:txBody>
                    <a:bodyPr/>
                    <a:lstStyle/>
                    <a:p>
                      <a:pPr algn="ctr" fontAlgn="b"/>
                      <a:r>
                        <a:rPr lang="tr-TR" sz="1100" u="none" strike="noStrike" dirty="0">
                          <a:solidFill>
                            <a:schemeClr val="tx1">
                              <a:lumMod val="50000"/>
                              <a:lumOff val="50000"/>
                            </a:schemeClr>
                          </a:solidFill>
                          <a:effectLst/>
                        </a:rPr>
                        <a:t>3,7</a:t>
                      </a:r>
                      <a:endParaRPr lang="tr-TR" sz="1100" b="0" i="0" u="none" strike="noStrike" dirty="0">
                        <a:solidFill>
                          <a:schemeClr val="tx1">
                            <a:lumMod val="50000"/>
                            <a:lumOff val="50000"/>
                          </a:schemeClr>
                        </a:solidFill>
                        <a:effectLst/>
                        <a:latin typeface="Coiny"/>
                      </a:endParaRPr>
                    </a:p>
                  </a:txBody>
                  <a:tcPr marL="6350" marR="6350" marT="6350" marB="0" anchor="ctr"/>
                </a:tc>
                <a:extLst>
                  <a:ext uri="{0D108BD9-81ED-4DB2-BD59-A6C34878D82A}">
                    <a16:rowId xmlns:a16="http://schemas.microsoft.com/office/drawing/2014/main" val="3371867304"/>
                  </a:ext>
                </a:extLst>
              </a:tr>
              <a:tr h="476887">
                <a:tc>
                  <a:txBody>
                    <a:bodyPr/>
                    <a:lstStyle/>
                    <a:p>
                      <a:pPr algn="l" fontAlgn="b"/>
                      <a:r>
                        <a:rPr lang="tr-TR" sz="1100" b="0" u="none" strike="noStrike" dirty="0" err="1">
                          <a:solidFill>
                            <a:schemeClr val="tx1">
                              <a:lumMod val="50000"/>
                              <a:lumOff val="50000"/>
                            </a:schemeClr>
                          </a:solidFill>
                          <a:effectLst/>
                        </a:rPr>
                        <a:t>Religious</a:t>
                      </a:r>
                      <a:r>
                        <a:rPr lang="tr-TR" sz="1100" b="0" u="none" strike="noStrike" dirty="0">
                          <a:solidFill>
                            <a:schemeClr val="tx1">
                              <a:lumMod val="50000"/>
                              <a:lumOff val="50000"/>
                            </a:schemeClr>
                          </a:solidFill>
                          <a:effectLst/>
                        </a:rPr>
                        <a:t> </a:t>
                      </a:r>
                      <a:r>
                        <a:rPr lang="tr-TR" sz="1100" b="0" u="none" strike="noStrike" dirty="0" err="1">
                          <a:solidFill>
                            <a:schemeClr val="tx1">
                              <a:lumMod val="50000"/>
                              <a:lumOff val="50000"/>
                            </a:schemeClr>
                          </a:solidFill>
                          <a:effectLst/>
                        </a:rPr>
                        <a:t>Foundations</a:t>
                      </a:r>
                      <a:r>
                        <a:rPr lang="tr-TR" sz="1100" b="0" u="none" strike="noStrike" dirty="0">
                          <a:solidFill>
                            <a:schemeClr val="tx1">
                              <a:lumMod val="50000"/>
                              <a:lumOff val="50000"/>
                            </a:schemeClr>
                          </a:solidFill>
                          <a:effectLst/>
                        </a:rPr>
                        <a:t>/</a:t>
                      </a:r>
                      <a:r>
                        <a:rPr lang="tr-TR" sz="1100" b="0" u="none" strike="noStrike" dirty="0" err="1">
                          <a:solidFill>
                            <a:schemeClr val="tx1">
                              <a:lumMod val="50000"/>
                              <a:lumOff val="50000"/>
                            </a:schemeClr>
                          </a:solidFill>
                          <a:effectLst/>
                        </a:rPr>
                        <a:t>Associations</a:t>
                      </a:r>
                      <a:endParaRPr lang="tr-TR" sz="1100" b="0" u="none" strike="noStrike" dirty="0">
                        <a:solidFill>
                          <a:schemeClr val="tx1">
                            <a:lumMod val="50000"/>
                            <a:lumOff val="50000"/>
                          </a:schemeClr>
                        </a:solidFill>
                        <a:effectLst/>
                      </a:endParaRPr>
                    </a:p>
                    <a:p>
                      <a:pPr algn="l" fontAlgn="b"/>
                      <a:r>
                        <a:rPr lang="tr-TR" sz="1100" b="0" u="none" strike="noStrike" dirty="0">
                          <a:solidFill>
                            <a:schemeClr val="tx1">
                              <a:lumMod val="50000"/>
                              <a:lumOff val="50000"/>
                            </a:schemeClr>
                          </a:solidFill>
                          <a:effectLst/>
                        </a:rPr>
                        <a:t>/</a:t>
                      </a:r>
                      <a:r>
                        <a:rPr lang="tr-TR" sz="1100" b="0" u="none" strike="noStrike" dirty="0" err="1">
                          <a:solidFill>
                            <a:schemeClr val="tx1">
                              <a:lumMod val="50000"/>
                              <a:lumOff val="50000"/>
                            </a:schemeClr>
                          </a:solidFill>
                          <a:effectLst/>
                        </a:rPr>
                        <a:t>Congregations</a:t>
                      </a:r>
                      <a:endParaRPr lang="tr-TR" sz="11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alibri" panose="020F0502020204030204" pitchFamily="34" charset="0"/>
                        </a:rPr>
                        <a:t>50,9</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alibri" panose="020F0502020204030204" pitchFamily="34" charset="0"/>
                        </a:rPr>
                        <a:t>29,8</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17,4</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3,3</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2,8</a:t>
                      </a:r>
                    </a:p>
                  </a:txBody>
                  <a:tcPr marL="6350" marR="6350" marT="6350" marB="0" anchor="ctr"/>
                </a:tc>
                <a:tc>
                  <a:txBody>
                    <a:bodyPr/>
                    <a:lstStyle/>
                    <a:p>
                      <a:pPr algn="ctr" fontAlgn="b"/>
                      <a:r>
                        <a:rPr lang="tr-TR" sz="1100" u="none" strike="noStrike" dirty="0">
                          <a:solidFill>
                            <a:schemeClr val="tx1">
                              <a:lumMod val="50000"/>
                              <a:lumOff val="50000"/>
                            </a:schemeClr>
                          </a:solidFill>
                          <a:effectLst/>
                        </a:rPr>
                        <a:t>3,3</a:t>
                      </a:r>
                      <a:endParaRPr lang="tr-TR" sz="1100" b="0" i="0" u="none" strike="noStrike" dirty="0">
                        <a:solidFill>
                          <a:schemeClr val="tx1">
                            <a:lumMod val="50000"/>
                            <a:lumOff val="50000"/>
                          </a:schemeClr>
                        </a:solidFill>
                        <a:effectLst/>
                        <a:latin typeface="Coiny"/>
                      </a:endParaRPr>
                    </a:p>
                  </a:txBody>
                  <a:tcPr marL="6350" marR="6350" marT="6350" marB="0" anchor="ctr"/>
                </a:tc>
                <a:extLst>
                  <a:ext uri="{0D108BD9-81ED-4DB2-BD59-A6C34878D82A}">
                    <a16:rowId xmlns:a16="http://schemas.microsoft.com/office/drawing/2014/main" val="2078038466"/>
                  </a:ext>
                </a:extLst>
              </a:tr>
            </a:tbl>
          </a:graphicData>
        </a:graphic>
      </p:graphicFrame>
      <p:sp>
        <p:nvSpPr>
          <p:cNvPr id="9" name="Oval 8">
            <a:extLst>
              <a:ext uri="{FF2B5EF4-FFF2-40B4-BE49-F238E27FC236}">
                <a16:creationId xmlns:a16="http://schemas.microsoft.com/office/drawing/2014/main" id="{FFA16FDE-A3F1-F4DC-3F4E-B46D0B43A74A}"/>
              </a:ext>
            </a:extLst>
          </p:cNvPr>
          <p:cNvSpPr/>
          <p:nvPr/>
        </p:nvSpPr>
        <p:spPr>
          <a:xfrm>
            <a:off x="9519905" y="4219392"/>
            <a:ext cx="360782" cy="2024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80E3885-17D4-6EF7-51E2-495F9E66F741}"/>
              </a:ext>
            </a:extLst>
          </p:cNvPr>
          <p:cNvSpPr/>
          <p:nvPr/>
        </p:nvSpPr>
        <p:spPr>
          <a:xfrm>
            <a:off x="9509480" y="4675436"/>
            <a:ext cx="354988" cy="2024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EF2339C-7448-CA59-1EE3-6D2445468D13}"/>
              </a:ext>
            </a:extLst>
          </p:cNvPr>
          <p:cNvSpPr/>
          <p:nvPr/>
        </p:nvSpPr>
        <p:spPr>
          <a:xfrm>
            <a:off x="9498988" y="5181507"/>
            <a:ext cx="360782" cy="2024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ADCD5F3-AC97-8684-8D7F-78F84AA9E17D}"/>
              </a:ext>
            </a:extLst>
          </p:cNvPr>
          <p:cNvSpPr/>
          <p:nvPr/>
        </p:nvSpPr>
        <p:spPr>
          <a:xfrm>
            <a:off x="9498988" y="3745855"/>
            <a:ext cx="365480" cy="22821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30E5C91-CC22-086B-19C3-F68BEA7BD8D6}"/>
              </a:ext>
            </a:extLst>
          </p:cNvPr>
          <p:cNvSpPr/>
          <p:nvPr/>
        </p:nvSpPr>
        <p:spPr>
          <a:xfrm>
            <a:off x="9490113" y="5661717"/>
            <a:ext cx="390574" cy="22821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13">
            <a:extLst>
              <a:ext uri="{FF2B5EF4-FFF2-40B4-BE49-F238E27FC236}">
                <a16:creationId xmlns:a16="http://schemas.microsoft.com/office/drawing/2014/main" id="{EEA794E1-AE9C-1288-8F30-04F511D406F2}"/>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14" name="Slayt Numarası Yer Tutucusu 13">
            <a:extLst>
              <a:ext uri="{FF2B5EF4-FFF2-40B4-BE49-F238E27FC236}">
                <a16:creationId xmlns:a16="http://schemas.microsoft.com/office/drawing/2014/main" id="{CE2E477B-C3A2-5EB8-4555-2664DC40A9B4}"/>
              </a:ext>
            </a:extLst>
          </p:cNvPr>
          <p:cNvSpPr>
            <a:spLocks noGrp="1"/>
          </p:cNvSpPr>
          <p:nvPr>
            <p:ph type="sldNum" sz="quarter" idx="7"/>
          </p:nvPr>
        </p:nvSpPr>
        <p:spPr/>
        <p:txBody>
          <a:bodyPr/>
          <a:lstStyle/>
          <a:p>
            <a:fld id="{B6F15528-21DE-4FAA-801E-634DDDAF4B2B}" type="slidenum">
              <a:rPr lang="en-US" smtClean="0"/>
              <a:t>26</a:t>
            </a:fld>
            <a:endParaRPr lang="en-US" dirty="0"/>
          </a:p>
        </p:txBody>
      </p:sp>
      <p:cxnSp>
        <p:nvCxnSpPr>
          <p:cNvPr id="15" name="Düz Bağlayıcı 14">
            <a:extLst>
              <a:ext uri="{FF2B5EF4-FFF2-40B4-BE49-F238E27FC236}">
                <a16:creationId xmlns:a16="http://schemas.microsoft.com/office/drawing/2014/main" id="{BEC6AB90-FB78-55FE-9CB8-71E85DE46A57}"/>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733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751415"/>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r>
              <a:rPr lang="en-US" b="1" i="1" dirty="0">
                <a:solidFill>
                  <a:srgbClr val="00B0F0"/>
                </a:solidFill>
                <a:latin typeface="Century Gothic" panose="020B0502020202020204" pitchFamily="34" charset="0"/>
              </a:rPr>
              <a:t>Change in Trust in Institutions and Groups After the Earthquake</a:t>
            </a:r>
            <a:endParaRPr lang="tr-TR" sz="1800"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19200" y="1066799"/>
            <a:ext cx="10400930" cy="523220"/>
          </a:xfrm>
          <a:prstGeom prst="rect">
            <a:avLst/>
          </a:prstGeom>
          <a:solidFill>
            <a:schemeClr val="bg1">
              <a:lumMod val="95000"/>
            </a:schemeClr>
          </a:solidFill>
        </p:spPr>
        <p:txBody>
          <a:bodyPr wrap="square">
            <a:spAutoFit/>
          </a:bodyPr>
          <a:lstStyle/>
          <a:p>
            <a:pPr algn="just"/>
            <a:r>
              <a:rPr lang="en-US" sz="1400" dirty="0">
                <a:solidFill>
                  <a:schemeClr val="tx1">
                    <a:lumMod val="50000"/>
                    <a:lumOff val="50000"/>
                  </a:schemeClr>
                </a:solidFill>
                <a:latin typeface="Calibri" panose="020F0502020204030204" pitchFamily="34" charset="0"/>
                <a:cs typeface="Calibri" panose="020F0502020204030204" pitchFamily="34" charset="0"/>
              </a:rPr>
              <a:t>Participants stated that their trust in scientists increased</a:t>
            </a:r>
            <a:r>
              <a:rPr lang="tr-TR"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a:solidFill>
                  <a:schemeClr val="tx1">
                    <a:lumMod val="50000"/>
                    <a:lumOff val="50000"/>
                  </a:schemeClr>
                </a:solidFill>
                <a:latin typeface="Calibri" panose="020F0502020204030204" pitchFamily="34" charset="0"/>
                <a:cs typeface="Calibri" panose="020F0502020204030204" pitchFamily="34" charset="0"/>
              </a:rPr>
              <a:t>the </a:t>
            </a:r>
            <a:r>
              <a:rPr lang="tr-TR" sz="1400" dirty="0" err="1">
                <a:solidFill>
                  <a:schemeClr val="tx1">
                    <a:lumMod val="50000"/>
                    <a:lumOff val="50000"/>
                  </a:schemeClr>
                </a:solidFill>
                <a:latin typeface="Calibri" panose="020F0502020204030204" pitchFamily="34" charset="0"/>
                <a:cs typeface="Calibri" panose="020F0502020204030204" pitchFamily="34" charset="0"/>
              </a:rPr>
              <a:t>most</a:t>
            </a:r>
            <a:r>
              <a:rPr lang="tr-TR"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a:solidFill>
                  <a:schemeClr val="tx1">
                    <a:lumMod val="50000"/>
                    <a:lumOff val="50000"/>
                  </a:schemeClr>
                </a:solidFill>
                <a:latin typeface="Calibri" panose="020F0502020204030204" pitchFamily="34" charset="0"/>
                <a:cs typeface="Calibri" panose="020F0502020204030204" pitchFamily="34" charset="0"/>
              </a:rPr>
              <a:t>(82.4%). This is followed by the Turkish Armed Forces (79.9%) and the outside world (other countries) with 76.9%, respectively. </a:t>
            </a:r>
            <a:endParaRPr lang="tr-TR" sz="14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6" name="Metin kutusu 5">
            <a:extLst>
              <a:ext uri="{FF2B5EF4-FFF2-40B4-BE49-F238E27FC236}">
                <a16:creationId xmlns:a16="http://schemas.microsoft.com/office/drawing/2014/main" id="{AC461AD9-FAA6-943B-2A69-4B50C65C52D8}"/>
              </a:ext>
            </a:extLst>
          </p:cNvPr>
          <p:cNvSpPr txBox="1"/>
          <p:nvPr/>
        </p:nvSpPr>
        <p:spPr>
          <a:xfrm>
            <a:off x="1219200" y="6642556"/>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N:800</a:t>
            </a:r>
          </a:p>
        </p:txBody>
      </p:sp>
      <p:sp>
        <p:nvSpPr>
          <p:cNvPr id="2" name="Text Box 6">
            <a:extLst>
              <a:ext uri="{FF2B5EF4-FFF2-40B4-BE49-F238E27FC236}">
                <a16:creationId xmlns:a16="http://schemas.microsoft.com/office/drawing/2014/main" id="{B3415BA6-2359-7AC0-2923-C9B0E4FA901C}"/>
              </a:ext>
            </a:extLst>
          </p:cNvPr>
          <p:cNvSpPr txBox="1">
            <a:spLocks noChangeArrowheads="1"/>
          </p:cNvSpPr>
          <p:nvPr/>
        </p:nvSpPr>
        <p:spPr bwMode="auto">
          <a:xfrm>
            <a:off x="8458200" y="6396335"/>
            <a:ext cx="3161930" cy="461665"/>
          </a:xfrm>
          <a:prstGeom prst="rect">
            <a:avLst/>
          </a:prstGeom>
          <a:noFill/>
          <a:ln w="9525">
            <a:noFill/>
            <a:miter lim="800000"/>
            <a:headEnd/>
            <a:tailEnd/>
          </a:ln>
        </p:spPr>
        <p:txBody>
          <a:bodyPr wrap="square">
            <a:spAutoFit/>
          </a:bodyPr>
          <a:lstStyle/>
          <a:p>
            <a:pPr marL="0" lvl="1">
              <a:defRPr/>
            </a:pPr>
            <a:r>
              <a:rPr lang="tr-TR" sz="800" dirty="0">
                <a:solidFill>
                  <a:srgbClr val="808080"/>
                </a:solidFill>
                <a:latin typeface="Century Gothic" panose="020B0502020202020204" pitchFamily="34" charset="0"/>
                <a:ea typeface="Verdana" panose="020B0604030504040204" pitchFamily="34" charset="0"/>
              </a:rPr>
              <a:t>DI26.Depremden sonra şimdi sayacağım kurumlara /gruplara güveniniz ne yönde değişti? Cevabınızı verirken 5’in “Çok arttı”, 1’in “Çok azaldı” olduğu bir ölçeği kullanınız. </a:t>
            </a:r>
          </a:p>
        </p:txBody>
      </p:sp>
      <p:sp>
        <p:nvSpPr>
          <p:cNvPr id="5" name="Metin kutusu 4">
            <a:extLst>
              <a:ext uri="{FF2B5EF4-FFF2-40B4-BE49-F238E27FC236}">
                <a16:creationId xmlns:a16="http://schemas.microsoft.com/office/drawing/2014/main" id="{91AAA2A6-5482-CCC9-E74A-6E9157F7D6BA}"/>
              </a:ext>
            </a:extLst>
          </p:cNvPr>
          <p:cNvSpPr txBox="1"/>
          <p:nvPr/>
        </p:nvSpPr>
        <p:spPr>
          <a:xfrm>
            <a:off x="7696200" y="2392272"/>
            <a:ext cx="2667000" cy="923330"/>
          </a:xfrm>
          <a:prstGeom prst="rect">
            <a:avLst/>
          </a:prstGeom>
          <a:noFill/>
        </p:spPr>
        <p:txBody>
          <a:bodyPr wrap="square" rtlCol="0">
            <a:spAutoFit/>
          </a:bodyPr>
          <a:lstStyle/>
          <a:p>
            <a:r>
              <a:rPr lang="tr-TR" dirty="0">
                <a:solidFill>
                  <a:schemeClr val="bg1"/>
                </a:solidFill>
              </a:rPr>
              <a:t>Hareket etme rahatlığı sağlama</a:t>
            </a:r>
          </a:p>
          <a:p>
            <a:r>
              <a:rPr lang="tr-TR" dirty="0">
                <a:solidFill>
                  <a:schemeClr val="bg1"/>
                </a:solidFill>
              </a:rPr>
              <a:t>Tahriş etmeme</a:t>
            </a:r>
          </a:p>
        </p:txBody>
      </p:sp>
      <p:graphicFrame>
        <p:nvGraphicFramePr>
          <p:cNvPr id="8" name="Tablo 7">
            <a:extLst>
              <a:ext uri="{FF2B5EF4-FFF2-40B4-BE49-F238E27FC236}">
                <a16:creationId xmlns:a16="http://schemas.microsoft.com/office/drawing/2014/main" id="{FF89A1D0-913B-F1EC-ED95-AB03ED3754DF}"/>
              </a:ext>
            </a:extLst>
          </p:cNvPr>
          <p:cNvGraphicFramePr>
            <a:graphicFrameLocks noGrp="1"/>
          </p:cNvGraphicFramePr>
          <p:nvPr>
            <p:extLst>
              <p:ext uri="{D42A27DB-BD31-4B8C-83A1-F6EECF244321}">
                <p14:modId xmlns:p14="http://schemas.microsoft.com/office/powerpoint/2010/main" val="2412078281"/>
              </p:ext>
            </p:extLst>
          </p:nvPr>
        </p:nvGraphicFramePr>
        <p:xfrm>
          <a:off x="1209706" y="2179013"/>
          <a:ext cx="10372691" cy="4016590"/>
        </p:xfrm>
        <a:graphic>
          <a:graphicData uri="http://schemas.openxmlformats.org/drawingml/2006/table">
            <a:tbl>
              <a:tblPr>
                <a:tableStyleId>{B301B821-A1FF-4177-AEE7-76D212191A09}</a:tableStyleId>
              </a:tblPr>
              <a:tblGrid>
                <a:gridCol w="1993265">
                  <a:extLst>
                    <a:ext uri="{9D8B030D-6E8A-4147-A177-3AD203B41FA5}">
                      <a16:colId xmlns:a16="http://schemas.microsoft.com/office/drawing/2014/main" val="359523179"/>
                    </a:ext>
                  </a:extLst>
                </a:gridCol>
                <a:gridCol w="1563234">
                  <a:extLst>
                    <a:ext uri="{9D8B030D-6E8A-4147-A177-3AD203B41FA5}">
                      <a16:colId xmlns:a16="http://schemas.microsoft.com/office/drawing/2014/main" val="1832540378"/>
                    </a:ext>
                  </a:extLst>
                </a:gridCol>
                <a:gridCol w="1563234">
                  <a:extLst>
                    <a:ext uri="{9D8B030D-6E8A-4147-A177-3AD203B41FA5}">
                      <a16:colId xmlns:a16="http://schemas.microsoft.com/office/drawing/2014/main" val="956841122"/>
                    </a:ext>
                  </a:extLst>
                </a:gridCol>
                <a:gridCol w="1563234">
                  <a:extLst>
                    <a:ext uri="{9D8B030D-6E8A-4147-A177-3AD203B41FA5}">
                      <a16:colId xmlns:a16="http://schemas.microsoft.com/office/drawing/2014/main" val="816442818"/>
                    </a:ext>
                  </a:extLst>
                </a:gridCol>
                <a:gridCol w="794127">
                  <a:extLst>
                    <a:ext uri="{9D8B030D-6E8A-4147-A177-3AD203B41FA5}">
                      <a16:colId xmlns:a16="http://schemas.microsoft.com/office/drawing/2014/main" val="2325403414"/>
                    </a:ext>
                  </a:extLst>
                </a:gridCol>
                <a:gridCol w="1447800">
                  <a:extLst>
                    <a:ext uri="{9D8B030D-6E8A-4147-A177-3AD203B41FA5}">
                      <a16:colId xmlns:a16="http://schemas.microsoft.com/office/drawing/2014/main" val="2762372615"/>
                    </a:ext>
                  </a:extLst>
                </a:gridCol>
                <a:gridCol w="1447797">
                  <a:extLst>
                    <a:ext uri="{9D8B030D-6E8A-4147-A177-3AD203B41FA5}">
                      <a16:colId xmlns:a16="http://schemas.microsoft.com/office/drawing/2014/main" val="2408673146"/>
                    </a:ext>
                  </a:extLst>
                </a:gridCol>
              </a:tblGrid>
              <a:tr h="716587">
                <a:tc>
                  <a:txBody>
                    <a:bodyPr/>
                    <a:lstStyle/>
                    <a:p>
                      <a:pPr algn="l" fontAlgn="b"/>
                      <a:endParaRPr lang="tr-TR" sz="11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gridSpan="4">
                  <a:txBody>
                    <a:bodyPr/>
                    <a:lstStyle/>
                    <a:p>
                      <a:pPr algn="ctr" fontAlgn="b"/>
                      <a:r>
                        <a:rPr lang="tr-TR" sz="1100" b="1" u="none" strike="noStrike" dirty="0">
                          <a:solidFill>
                            <a:schemeClr val="tx1">
                              <a:lumMod val="50000"/>
                              <a:lumOff val="50000"/>
                            </a:schemeClr>
                          </a:solidFill>
                          <a:effectLst/>
                        </a:rPr>
                        <a:t>General</a:t>
                      </a:r>
                      <a:endParaRPr lang="tr-TR" sz="1100" b="1"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hMerge="1">
                  <a:txBody>
                    <a:bodyPr/>
                    <a:lstStyle/>
                    <a:p>
                      <a:pPr algn="ctr" fontAlgn="b"/>
                      <a:endParaRPr lang="tr-TR" sz="11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hMerge="1">
                  <a:txBody>
                    <a:bodyPr/>
                    <a:lstStyle/>
                    <a:p>
                      <a:pPr algn="ctr" fontAlgn="b"/>
                      <a:endParaRPr lang="tr-TR" sz="11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hMerge="1">
                  <a:txBody>
                    <a:bodyPr/>
                    <a:lstStyle/>
                    <a:p>
                      <a:pPr algn="ctr" fontAlgn="b"/>
                      <a:r>
                        <a:rPr lang="tr-TR" sz="1100" b="1" i="0" u="none" strike="noStrike" dirty="0">
                          <a:solidFill>
                            <a:schemeClr val="tx1">
                              <a:lumMod val="50000"/>
                              <a:lumOff val="50000"/>
                            </a:schemeClr>
                          </a:solidFill>
                          <a:effectLst/>
                          <a:latin typeface="Calibri" panose="020F0502020204030204" pitchFamily="34" charset="0"/>
                        </a:rPr>
                        <a:t>Genel</a:t>
                      </a:r>
                    </a:p>
                  </a:txBody>
                  <a:tcPr marL="6350" marR="6350" marT="6350" marB="0" anchor="b"/>
                </a:tc>
                <a:tc>
                  <a:txBody>
                    <a:bodyPr/>
                    <a:lstStyle/>
                    <a:p>
                      <a:pPr algn="ctr" fontAlgn="b"/>
                      <a:r>
                        <a:rPr lang="tr-TR" sz="1100" b="1" u="none" strike="noStrike" dirty="0" err="1">
                          <a:solidFill>
                            <a:schemeClr val="tx1">
                              <a:lumMod val="50000"/>
                              <a:lumOff val="50000"/>
                            </a:schemeClr>
                          </a:solidFill>
                          <a:effectLst/>
                        </a:rPr>
                        <a:t>Were</a:t>
                      </a:r>
                      <a:r>
                        <a:rPr lang="en-US" sz="1100" b="1" u="none" strike="noStrike" dirty="0">
                          <a:solidFill>
                            <a:schemeClr val="tx1">
                              <a:lumMod val="50000"/>
                              <a:lumOff val="50000"/>
                            </a:schemeClr>
                          </a:solidFill>
                          <a:effectLst/>
                        </a:rPr>
                        <a:t> in the earthquake zone at the earthquake</a:t>
                      </a:r>
                      <a:r>
                        <a:rPr lang="tr-TR" sz="1100" b="1" u="none" strike="noStrike" dirty="0">
                          <a:solidFill>
                            <a:schemeClr val="tx1">
                              <a:lumMod val="50000"/>
                              <a:lumOff val="50000"/>
                            </a:schemeClr>
                          </a:solidFill>
                          <a:effectLst/>
                        </a:rPr>
                        <a:t> moment</a:t>
                      </a:r>
                      <a:endParaRPr lang="pt-BR" sz="1100" b="1" i="0" u="none" strike="noStrike" dirty="0">
                        <a:solidFill>
                          <a:schemeClr val="tx1">
                            <a:lumMod val="50000"/>
                            <a:lumOff val="50000"/>
                          </a:schemeClr>
                        </a:solidFill>
                        <a:effectLst/>
                        <a:latin typeface="Calibri" panose="020F0502020204030204" pitchFamily="34" charset="0"/>
                      </a:endParaRPr>
                    </a:p>
                  </a:txBody>
                  <a:tcPr marL="4229" marR="4229" marT="4229" marB="0" anchor="ctr"/>
                </a:tc>
                <a:tc>
                  <a:txBody>
                    <a:bodyPr/>
                    <a:lstStyle/>
                    <a:p>
                      <a:pPr algn="ctr" fontAlgn="b"/>
                      <a:r>
                        <a:rPr lang="tr-TR" sz="1100" b="1" u="none" strike="noStrike" dirty="0" err="1">
                          <a:solidFill>
                            <a:schemeClr val="tx1">
                              <a:lumMod val="50000"/>
                              <a:lumOff val="50000"/>
                            </a:schemeClr>
                          </a:solidFill>
                          <a:effectLst/>
                        </a:rPr>
                        <a:t>Were</a:t>
                      </a:r>
                      <a:r>
                        <a:rPr lang="tr-TR" sz="1100" b="1" u="none" strike="noStrike" dirty="0">
                          <a:solidFill>
                            <a:schemeClr val="tx1">
                              <a:lumMod val="50000"/>
                              <a:lumOff val="50000"/>
                            </a:schemeClr>
                          </a:solidFill>
                          <a:effectLst/>
                        </a:rPr>
                        <a:t> not </a:t>
                      </a:r>
                      <a:r>
                        <a:rPr lang="en-US" sz="1100" b="1" u="none" strike="noStrike" dirty="0">
                          <a:solidFill>
                            <a:schemeClr val="tx1">
                              <a:lumMod val="50000"/>
                              <a:lumOff val="50000"/>
                            </a:schemeClr>
                          </a:solidFill>
                          <a:effectLst/>
                        </a:rPr>
                        <a:t> in the earthquake region at the earthquake</a:t>
                      </a:r>
                      <a:r>
                        <a:rPr lang="tr-TR" sz="1100" b="1" u="none" strike="noStrike" dirty="0">
                          <a:solidFill>
                            <a:schemeClr val="tx1">
                              <a:lumMod val="50000"/>
                              <a:lumOff val="50000"/>
                            </a:schemeClr>
                          </a:solidFill>
                          <a:effectLst/>
                        </a:rPr>
                        <a:t> moment</a:t>
                      </a:r>
                      <a:endParaRPr lang="pt-BR" sz="1100" b="1" i="0" u="none" strike="noStrike" dirty="0">
                        <a:solidFill>
                          <a:schemeClr val="tx1">
                            <a:lumMod val="50000"/>
                            <a:lumOff val="50000"/>
                          </a:schemeClr>
                        </a:solidFill>
                        <a:effectLst/>
                        <a:latin typeface="Calibri" panose="020F0502020204030204" pitchFamily="34" charset="0"/>
                      </a:endParaRPr>
                    </a:p>
                  </a:txBody>
                  <a:tcPr marL="4229" marR="4229" marT="4229" marB="0" anchor="ctr"/>
                </a:tc>
                <a:extLst>
                  <a:ext uri="{0D108BD9-81ED-4DB2-BD59-A6C34878D82A}">
                    <a16:rowId xmlns:a16="http://schemas.microsoft.com/office/drawing/2014/main" val="3098246418"/>
                  </a:ext>
                </a:extLst>
              </a:tr>
              <a:tr h="409921">
                <a:tc>
                  <a:txBody>
                    <a:bodyPr/>
                    <a:lstStyle/>
                    <a:p>
                      <a:pPr algn="l" fontAlgn="b"/>
                      <a:endParaRPr lang="tr-TR" sz="11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100" b="1" i="0" u="none" strike="noStrike" dirty="0" err="1">
                          <a:solidFill>
                            <a:schemeClr val="tx1">
                              <a:lumMod val="50000"/>
                              <a:lumOff val="50000"/>
                            </a:schemeClr>
                          </a:solidFill>
                          <a:effectLst/>
                          <a:latin typeface="+mn-lt"/>
                        </a:rPr>
                        <a:t>Increased</a:t>
                      </a:r>
                      <a:r>
                        <a:rPr lang="tr-TR" sz="1100" b="1" i="0" u="none" strike="noStrike" dirty="0">
                          <a:solidFill>
                            <a:schemeClr val="tx1">
                              <a:lumMod val="50000"/>
                              <a:lumOff val="50000"/>
                            </a:schemeClr>
                          </a:solidFill>
                          <a:effectLst/>
                          <a:latin typeface="+mn-lt"/>
                        </a:rPr>
                        <a:t> total (%)</a:t>
                      </a:r>
                    </a:p>
                  </a:txBody>
                  <a:tcPr marL="5585" marR="5585" marT="5585" marB="0" anchor="ctr"/>
                </a:tc>
                <a:tc>
                  <a:txBody>
                    <a:bodyPr/>
                    <a:lstStyle/>
                    <a:p>
                      <a:pPr algn="ctr" fontAlgn="b"/>
                      <a:r>
                        <a:rPr lang="tr-TR" sz="1100" b="1" u="none" strike="noStrike" dirty="0" err="1">
                          <a:solidFill>
                            <a:schemeClr val="tx1">
                              <a:lumMod val="50000"/>
                              <a:lumOff val="50000"/>
                            </a:schemeClr>
                          </a:solidFill>
                          <a:effectLst/>
                          <a:latin typeface="+mn-lt"/>
                        </a:rPr>
                        <a:t>Decreased</a:t>
                      </a:r>
                      <a:r>
                        <a:rPr lang="tr-TR" sz="1100" b="1" u="none" strike="noStrike" dirty="0">
                          <a:solidFill>
                            <a:schemeClr val="tx1">
                              <a:lumMod val="50000"/>
                              <a:lumOff val="50000"/>
                            </a:schemeClr>
                          </a:solidFill>
                          <a:effectLst/>
                          <a:latin typeface="+mn-lt"/>
                        </a:rPr>
                        <a:t> total (%)</a:t>
                      </a:r>
                      <a:endParaRPr lang="tr-TR" sz="1100" b="1" i="0" u="none" strike="noStrike" dirty="0">
                        <a:solidFill>
                          <a:schemeClr val="tx1">
                            <a:lumMod val="50000"/>
                            <a:lumOff val="50000"/>
                          </a:schemeClr>
                        </a:solidFill>
                        <a:effectLst/>
                        <a:latin typeface="+mn-lt"/>
                      </a:endParaRPr>
                    </a:p>
                  </a:txBody>
                  <a:tcPr marL="5585" marR="5585" marT="5585" marB="0" anchor="ctr"/>
                </a:tc>
                <a:tc>
                  <a:txBody>
                    <a:bodyPr/>
                    <a:lstStyle/>
                    <a:p>
                      <a:pPr algn="ctr" fontAlgn="b"/>
                      <a:r>
                        <a:rPr lang="tr-TR" sz="1100" b="1" i="0" u="none" strike="noStrike" dirty="0" err="1">
                          <a:solidFill>
                            <a:schemeClr val="tx1">
                              <a:lumMod val="50000"/>
                              <a:lumOff val="50000"/>
                            </a:schemeClr>
                          </a:solidFill>
                          <a:effectLst/>
                          <a:latin typeface="+mn-lt"/>
                        </a:rPr>
                        <a:t>Remained</a:t>
                      </a:r>
                      <a:r>
                        <a:rPr lang="tr-TR" sz="1100" b="1" i="0" u="none" strike="noStrike" dirty="0">
                          <a:solidFill>
                            <a:schemeClr val="tx1">
                              <a:lumMod val="50000"/>
                              <a:lumOff val="50000"/>
                            </a:schemeClr>
                          </a:solidFill>
                          <a:effectLst/>
                          <a:latin typeface="+mn-lt"/>
                        </a:rPr>
                        <a:t> </a:t>
                      </a:r>
                      <a:r>
                        <a:rPr lang="tr-TR" sz="1100" b="1" i="0" u="none" strike="noStrike" dirty="0" err="1">
                          <a:solidFill>
                            <a:schemeClr val="tx1">
                              <a:lumMod val="50000"/>
                              <a:lumOff val="50000"/>
                            </a:schemeClr>
                          </a:solidFill>
                          <a:effectLst/>
                          <a:latin typeface="+mn-lt"/>
                        </a:rPr>
                        <a:t>same</a:t>
                      </a:r>
                      <a:r>
                        <a:rPr lang="tr-TR" sz="1100" b="1" i="0" u="none" strike="noStrike" dirty="0">
                          <a:solidFill>
                            <a:schemeClr val="tx1">
                              <a:lumMod val="50000"/>
                              <a:lumOff val="50000"/>
                            </a:schemeClr>
                          </a:solidFill>
                          <a:effectLst/>
                          <a:latin typeface="+mn-lt"/>
                        </a:rPr>
                        <a:t>(%)</a:t>
                      </a:r>
                    </a:p>
                  </a:txBody>
                  <a:tcPr marL="5585" marR="5585" marT="5585" marB="0" anchor="ctr"/>
                </a:tc>
                <a:tc>
                  <a:txBody>
                    <a:bodyPr/>
                    <a:lstStyle/>
                    <a:p>
                      <a:pPr algn="ctr" fontAlgn="b"/>
                      <a:r>
                        <a:rPr lang="tr-TR" sz="1100" b="1" i="0" u="none" strike="noStrike" dirty="0" err="1">
                          <a:solidFill>
                            <a:schemeClr val="tx1">
                              <a:lumMod val="50000"/>
                              <a:lumOff val="50000"/>
                            </a:schemeClr>
                          </a:solidFill>
                          <a:effectLst/>
                          <a:latin typeface="+mn-lt"/>
                        </a:rPr>
                        <a:t>Average</a:t>
                      </a:r>
                      <a:r>
                        <a:rPr lang="tr-TR" sz="1100" b="1" i="0" u="none" strike="noStrike" dirty="0">
                          <a:solidFill>
                            <a:schemeClr val="tx1">
                              <a:lumMod val="50000"/>
                              <a:lumOff val="50000"/>
                            </a:schemeClr>
                          </a:solidFill>
                          <a:effectLst/>
                          <a:latin typeface="+mn-lt"/>
                        </a:rPr>
                        <a:t>/5</a:t>
                      </a:r>
                    </a:p>
                  </a:txBody>
                  <a:tcPr marL="5585" marR="5585" marT="5585" marB="0" anchor="ctr"/>
                </a:tc>
                <a:tc>
                  <a:txBody>
                    <a:bodyPr/>
                    <a:lstStyle/>
                    <a:p>
                      <a:pPr algn="ctr" fontAlgn="b"/>
                      <a:r>
                        <a:rPr lang="tr-TR" sz="1100" b="1" i="0" u="none" strike="noStrike" dirty="0" err="1">
                          <a:solidFill>
                            <a:schemeClr val="tx1">
                              <a:lumMod val="50000"/>
                              <a:lumOff val="50000"/>
                            </a:schemeClr>
                          </a:solidFill>
                          <a:effectLst/>
                          <a:latin typeface="+mn-lt"/>
                        </a:rPr>
                        <a:t>Average</a:t>
                      </a:r>
                      <a:r>
                        <a:rPr lang="tr-TR" sz="1100" b="1" i="0" u="none" strike="noStrike" dirty="0">
                          <a:solidFill>
                            <a:schemeClr val="tx1">
                              <a:lumMod val="50000"/>
                              <a:lumOff val="50000"/>
                            </a:schemeClr>
                          </a:solidFill>
                          <a:effectLst/>
                          <a:latin typeface="+mn-lt"/>
                        </a:rPr>
                        <a:t>/5</a:t>
                      </a:r>
                    </a:p>
                  </a:txBody>
                  <a:tcPr marL="5585" marR="5585" marT="5585" marB="0" anchor="ctr"/>
                </a:tc>
                <a:tc>
                  <a:txBody>
                    <a:bodyPr/>
                    <a:lstStyle/>
                    <a:p>
                      <a:pPr algn="ctr" fontAlgn="b"/>
                      <a:r>
                        <a:rPr lang="tr-TR" sz="1100" b="1" i="0" u="none" strike="noStrike" dirty="0" err="1">
                          <a:solidFill>
                            <a:schemeClr val="tx1">
                              <a:lumMod val="50000"/>
                              <a:lumOff val="50000"/>
                            </a:schemeClr>
                          </a:solidFill>
                          <a:effectLst/>
                          <a:latin typeface="+mn-lt"/>
                        </a:rPr>
                        <a:t>Average</a:t>
                      </a:r>
                      <a:r>
                        <a:rPr lang="tr-TR" sz="1100" b="1" i="0" u="none" strike="noStrike" dirty="0">
                          <a:solidFill>
                            <a:schemeClr val="tx1">
                              <a:lumMod val="50000"/>
                              <a:lumOff val="50000"/>
                            </a:schemeClr>
                          </a:solidFill>
                          <a:effectLst/>
                          <a:latin typeface="+mn-lt"/>
                        </a:rPr>
                        <a:t>/5</a:t>
                      </a:r>
                    </a:p>
                  </a:txBody>
                  <a:tcPr marL="5585" marR="5585" marT="5585" marB="0" anchor="ctr"/>
                </a:tc>
                <a:extLst>
                  <a:ext uri="{0D108BD9-81ED-4DB2-BD59-A6C34878D82A}">
                    <a16:rowId xmlns:a16="http://schemas.microsoft.com/office/drawing/2014/main" val="2783202937"/>
                  </a:ext>
                </a:extLst>
              </a:tr>
              <a:tr h="202203">
                <a:tc>
                  <a:txBody>
                    <a:bodyPr/>
                    <a:lstStyle/>
                    <a:p>
                      <a:pPr algn="l" fontAlgn="b"/>
                      <a:r>
                        <a:rPr lang="tr-TR" sz="1100" b="0" i="0" u="none" strike="noStrike" dirty="0">
                          <a:solidFill>
                            <a:schemeClr val="tx1">
                              <a:lumMod val="50000"/>
                              <a:lumOff val="50000"/>
                            </a:schemeClr>
                          </a:solidFill>
                          <a:effectLst/>
                          <a:latin typeface="Calibri" panose="020F0502020204030204" pitchFamily="34" charset="0"/>
                        </a:rPr>
                        <a:t>TAF/</a:t>
                      </a:r>
                      <a:r>
                        <a:rPr lang="tr-TR" sz="1100" b="0" i="0" u="none" strike="noStrike" dirty="0" err="1">
                          <a:solidFill>
                            <a:schemeClr val="tx1">
                              <a:lumMod val="50000"/>
                              <a:lumOff val="50000"/>
                            </a:schemeClr>
                          </a:solidFill>
                          <a:effectLst/>
                          <a:latin typeface="Calibri" panose="020F0502020204030204" pitchFamily="34" charset="0"/>
                        </a:rPr>
                        <a:t>Army</a:t>
                      </a:r>
                      <a:endParaRPr lang="tr-TR" sz="11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100" b="0" i="0" u="none" strike="noStrike" dirty="0">
                          <a:solidFill>
                            <a:schemeClr val="tx1">
                              <a:lumMod val="50000"/>
                              <a:lumOff val="50000"/>
                            </a:schemeClr>
                          </a:solidFill>
                          <a:effectLst/>
                          <a:latin typeface="Coiny"/>
                        </a:rPr>
                        <a:t>79,9</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4,5</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14,4</a:t>
                      </a:r>
                    </a:p>
                  </a:txBody>
                  <a:tcPr marL="6350" marR="6350" marT="6350" marB="0" anchor="ctr"/>
                </a:tc>
                <a:tc>
                  <a:txBody>
                    <a:bodyPr/>
                    <a:lstStyle/>
                    <a:p>
                      <a:pPr algn="ctr" fontAlgn="b"/>
                      <a:r>
                        <a:rPr lang="tr-TR" sz="1100" b="0" i="0" u="none" strike="noStrike">
                          <a:solidFill>
                            <a:schemeClr val="tx1">
                              <a:lumMod val="50000"/>
                              <a:lumOff val="50000"/>
                            </a:schemeClr>
                          </a:solidFill>
                          <a:effectLst/>
                          <a:latin typeface="Coiny"/>
                        </a:rPr>
                        <a:t>4,3</a:t>
                      </a:r>
                    </a:p>
                  </a:txBody>
                  <a:tcPr marL="6350" marR="6350" marT="6350" marB="0" anchor="ctr"/>
                </a:tc>
                <a:tc>
                  <a:txBody>
                    <a:bodyPr/>
                    <a:lstStyle/>
                    <a:p>
                      <a:pPr algn="ctr" fontAlgn="b"/>
                      <a:r>
                        <a:rPr lang="tr-TR" sz="1300" b="0" i="0" u="none" strike="noStrike">
                          <a:solidFill>
                            <a:schemeClr val="tx1">
                              <a:lumMod val="50000"/>
                              <a:lumOff val="50000"/>
                            </a:schemeClr>
                          </a:solidFill>
                          <a:effectLst/>
                          <a:latin typeface="Coiny"/>
                        </a:rPr>
                        <a:t>3,5</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4,3</a:t>
                      </a:r>
                    </a:p>
                  </a:txBody>
                  <a:tcPr marL="6350" marR="6350" marT="6350" marB="0" anchor="ctr"/>
                </a:tc>
                <a:extLst>
                  <a:ext uri="{0D108BD9-81ED-4DB2-BD59-A6C34878D82A}">
                    <a16:rowId xmlns:a16="http://schemas.microsoft.com/office/drawing/2014/main" val="2562714755"/>
                  </a:ext>
                </a:extLst>
              </a:tr>
              <a:tr h="262463">
                <a:tc>
                  <a:txBody>
                    <a:bodyPr/>
                    <a:lstStyle/>
                    <a:p>
                      <a:pPr algn="l" fontAlgn="b"/>
                      <a:r>
                        <a:rPr lang="tr-TR" sz="1100" b="0" i="0" u="none" strike="noStrike" dirty="0" err="1">
                          <a:solidFill>
                            <a:schemeClr val="tx1">
                              <a:lumMod val="50000"/>
                              <a:lumOff val="50000"/>
                            </a:schemeClr>
                          </a:solidFill>
                          <a:effectLst/>
                          <a:latin typeface="Calibri" panose="020F0502020204030204" pitchFamily="34" charset="0"/>
                        </a:rPr>
                        <a:t>Other</a:t>
                      </a:r>
                      <a:r>
                        <a:rPr lang="tr-TR" sz="1100" b="0" i="0" u="none" strike="noStrike" dirty="0">
                          <a:solidFill>
                            <a:schemeClr val="tx1">
                              <a:lumMod val="50000"/>
                              <a:lumOff val="50000"/>
                            </a:schemeClr>
                          </a:solidFill>
                          <a:effectLst/>
                          <a:latin typeface="Calibri" panose="020F0502020204030204" pitchFamily="34" charset="0"/>
                        </a:rPr>
                        <a:t> </a:t>
                      </a:r>
                      <a:r>
                        <a:rPr lang="tr-TR" sz="1100" b="0" i="0" u="none" strike="noStrike" dirty="0" err="1">
                          <a:solidFill>
                            <a:schemeClr val="tx1">
                              <a:lumMod val="50000"/>
                              <a:lumOff val="50000"/>
                            </a:schemeClr>
                          </a:solidFill>
                          <a:effectLst/>
                          <a:latin typeface="Calibri" panose="020F0502020204030204" pitchFamily="34" charset="0"/>
                        </a:rPr>
                        <a:t>Countries</a:t>
                      </a:r>
                      <a:endParaRPr lang="tr-TR" sz="11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100" b="0" i="0" u="none" strike="noStrike" dirty="0">
                          <a:solidFill>
                            <a:schemeClr val="tx1">
                              <a:lumMod val="50000"/>
                              <a:lumOff val="50000"/>
                            </a:schemeClr>
                          </a:solidFill>
                          <a:effectLst/>
                          <a:latin typeface="Coiny"/>
                        </a:rPr>
                        <a:t>76,9</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7,8</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13,8</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4,1</a:t>
                      </a:r>
                    </a:p>
                  </a:txBody>
                  <a:tcPr marL="6350" marR="6350" marT="6350" marB="0" anchor="ctr"/>
                </a:tc>
                <a:tc>
                  <a:txBody>
                    <a:bodyPr/>
                    <a:lstStyle/>
                    <a:p>
                      <a:pPr algn="ctr" fontAlgn="b"/>
                      <a:r>
                        <a:rPr lang="tr-TR" sz="1300" b="0" i="0" u="none" strike="noStrike">
                          <a:solidFill>
                            <a:schemeClr val="tx1">
                              <a:lumMod val="50000"/>
                              <a:lumOff val="50000"/>
                            </a:schemeClr>
                          </a:solidFill>
                          <a:effectLst/>
                          <a:latin typeface="Coiny"/>
                        </a:rPr>
                        <a:t>3,2</a:t>
                      </a:r>
                    </a:p>
                  </a:txBody>
                  <a:tcPr marL="6350" marR="6350" marT="6350" marB="0" anchor="ctr"/>
                </a:tc>
                <a:tc>
                  <a:txBody>
                    <a:bodyPr/>
                    <a:lstStyle/>
                    <a:p>
                      <a:pPr algn="ctr" fontAlgn="b"/>
                      <a:r>
                        <a:rPr lang="tr-TR" sz="1100" b="0" i="0" u="none" strike="noStrike">
                          <a:solidFill>
                            <a:schemeClr val="tx1">
                              <a:lumMod val="50000"/>
                              <a:lumOff val="50000"/>
                            </a:schemeClr>
                          </a:solidFill>
                          <a:effectLst/>
                          <a:latin typeface="Coiny"/>
                        </a:rPr>
                        <a:t>4,2</a:t>
                      </a:r>
                    </a:p>
                  </a:txBody>
                  <a:tcPr marL="6350" marR="6350" marT="6350" marB="0" anchor="ctr"/>
                </a:tc>
                <a:extLst>
                  <a:ext uri="{0D108BD9-81ED-4DB2-BD59-A6C34878D82A}">
                    <a16:rowId xmlns:a16="http://schemas.microsoft.com/office/drawing/2014/main" val="2075837661"/>
                  </a:ext>
                </a:extLst>
              </a:tr>
              <a:tr h="202203">
                <a:tc>
                  <a:txBody>
                    <a:bodyPr/>
                    <a:lstStyle/>
                    <a:p>
                      <a:pPr algn="l" fontAlgn="b"/>
                      <a:r>
                        <a:rPr lang="tr-TR" sz="1100" b="0" i="0" u="none" strike="noStrike" dirty="0" err="1">
                          <a:solidFill>
                            <a:schemeClr val="tx1">
                              <a:lumMod val="50000"/>
                              <a:lumOff val="50000"/>
                            </a:schemeClr>
                          </a:solidFill>
                          <a:effectLst/>
                          <a:latin typeface="Calibri" panose="020F0502020204030204" pitchFamily="34" charset="0"/>
                        </a:rPr>
                        <a:t>Scientist</a:t>
                      </a:r>
                      <a:endParaRPr lang="tr-TR" sz="11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100" b="0" i="0" u="none" strike="noStrike" dirty="0">
                          <a:solidFill>
                            <a:schemeClr val="tx1">
                              <a:lumMod val="50000"/>
                              <a:lumOff val="50000"/>
                            </a:schemeClr>
                          </a:solidFill>
                          <a:effectLst/>
                          <a:latin typeface="Calibri" panose="020F0502020204030204" pitchFamily="34" charset="0"/>
                        </a:rPr>
                        <a:t>82,4</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alibri" panose="020F0502020204030204" pitchFamily="34" charset="0"/>
                        </a:rPr>
                        <a:t>4,8</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alibri" panose="020F0502020204030204" pitchFamily="34" charset="0"/>
                        </a:rPr>
                        <a:t>11,4</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alibri" panose="020F0502020204030204" pitchFamily="34" charset="0"/>
                        </a:rPr>
                        <a:t>4,1</a:t>
                      </a:r>
                    </a:p>
                  </a:txBody>
                  <a:tcPr marL="6350" marR="6350" marT="6350" marB="0" anchor="ctr"/>
                </a:tc>
                <a:tc>
                  <a:txBody>
                    <a:bodyPr/>
                    <a:lstStyle/>
                    <a:p>
                      <a:pPr algn="ctr" fontAlgn="b"/>
                      <a:r>
                        <a:rPr lang="tr-TR" sz="1300" b="0" i="0" u="none" strike="noStrike" dirty="0">
                          <a:solidFill>
                            <a:schemeClr val="tx1">
                              <a:lumMod val="50000"/>
                              <a:lumOff val="50000"/>
                            </a:schemeClr>
                          </a:solidFill>
                          <a:effectLst/>
                          <a:latin typeface="Coiny"/>
                        </a:rPr>
                        <a:t>3,7</a:t>
                      </a:r>
                    </a:p>
                  </a:txBody>
                  <a:tcPr marL="6350" marR="6350" marT="6350" marB="0" anchor="ctr"/>
                </a:tc>
                <a:tc>
                  <a:txBody>
                    <a:bodyPr/>
                    <a:lstStyle/>
                    <a:p>
                      <a:pPr algn="ctr" fontAlgn="b"/>
                      <a:r>
                        <a:rPr lang="tr-TR" sz="1100" b="0" i="0" u="none" strike="noStrike">
                          <a:solidFill>
                            <a:schemeClr val="tx1">
                              <a:lumMod val="50000"/>
                              <a:lumOff val="50000"/>
                            </a:schemeClr>
                          </a:solidFill>
                          <a:effectLst/>
                          <a:latin typeface="Coiny"/>
                        </a:rPr>
                        <a:t>4,1</a:t>
                      </a:r>
                    </a:p>
                  </a:txBody>
                  <a:tcPr marL="6350" marR="6350" marT="6350" marB="0" anchor="ctr"/>
                </a:tc>
                <a:extLst>
                  <a:ext uri="{0D108BD9-81ED-4DB2-BD59-A6C34878D82A}">
                    <a16:rowId xmlns:a16="http://schemas.microsoft.com/office/drawing/2014/main" val="1790648164"/>
                  </a:ext>
                </a:extLst>
              </a:tr>
              <a:tr h="262463">
                <a:tc>
                  <a:txBody>
                    <a:bodyPr/>
                    <a:lstStyle/>
                    <a:p>
                      <a:pPr algn="l" fontAlgn="b"/>
                      <a:r>
                        <a:rPr lang="tr-TR" sz="1100" b="0" i="0" u="none" strike="noStrike" dirty="0" err="1">
                          <a:solidFill>
                            <a:schemeClr val="tx1">
                              <a:lumMod val="50000"/>
                              <a:lumOff val="50000"/>
                            </a:schemeClr>
                          </a:solidFill>
                          <a:effectLst/>
                          <a:latin typeface="Calibri" panose="020F0502020204030204" pitchFamily="34" charset="0"/>
                        </a:rPr>
                        <a:t>Artists</a:t>
                      </a:r>
                      <a:r>
                        <a:rPr lang="tr-TR" sz="1100" b="0" i="0" u="none" strike="noStrike" dirty="0">
                          <a:solidFill>
                            <a:schemeClr val="tx1">
                              <a:lumMod val="50000"/>
                              <a:lumOff val="50000"/>
                            </a:schemeClr>
                          </a:solidFill>
                          <a:effectLst/>
                          <a:latin typeface="Calibri" panose="020F0502020204030204" pitchFamily="34" charset="0"/>
                        </a:rPr>
                        <a:t>/</a:t>
                      </a:r>
                      <a:r>
                        <a:rPr lang="tr-TR" sz="1100" b="0" i="0" u="none" strike="noStrike" dirty="0" err="1">
                          <a:solidFill>
                            <a:schemeClr val="tx1">
                              <a:lumMod val="50000"/>
                              <a:lumOff val="50000"/>
                            </a:schemeClr>
                          </a:solidFill>
                          <a:effectLst/>
                          <a:latin typeface="Calibri" panose="020F0502020204030204" pitchFamily="34" charset="0"/>
                        </a:rPr>
                        <a:t>Actors</a:t>
                      </a:r>
                      <a:endParaRPr lang="tr-TR" sz="11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100" b="0" i="0" u="none" strike="noStrike" dirty="0">
                          <a:solidFill>
                            <a:schemeClr val="tx1">
                              <a:lumMod val="50000"/>
                              <a:lumOff val="50000"/>
                            </a:schemeClr>
                          </a:solidFill>
                          <a:effectLst/>
                          <a:latin typeface="Coiny"/>
                        </a:rPr>
                        <a:t>72,5</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7,1</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18,0</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4,0</a:t>
                      </a:r>
                    </a:p>
                  </a:txBody>
                  <a:tcPr marL="6350" marR="6350" marT="6350" marB="0" anchor="ctr"/>
                </a:tc>
                <a:tc>
                  <a:txBody>
                    <a:bodyPr/>
                    <a:lstStyle/>
                    <a:p>
                      <a:pPr algn="ctr" fontAlgn="b"/>
                      <a:r>
                        <a:rPr lang="tr-TR" sz="1300" b="0" i="0" u="none" strike="noStrike">
                          <a:solidFill>
                            <a:schemeClr val="tx1">
                              <a:lumMod val="50000"/>
                              <a:lumOff val="50000"/>
                            </a:schemeClr>
                          </a:solidFill>
                          <a:effectLst/>
                          <a:latin typeface="Coiny"/>
                        </a:rPr>
                        <a:t>3,4</a:t>
                      </a:r>
                    </a:p>
                  </a:txBody>
                  <a:tcPr marL="6350" marR="6350" marT="6350" marB="0" anchor="ctr"/>
                </a:tc>
                <a:tc>
                  <a:txBody>
                    <a:bodyPr/>
                    <a:lstStyle/>
                    <a:p>
                      <a:pPr algn="ctr" fontAlgn="b"/>
                      <a:r>
                        <a:rPr lang="tr-TR" sz="1100" b="0" i="0" u="none" strike="noStrike">
                          <a:solidFill>
                            <a:schemeClr val="tx1">
                              <a:lumMod val="50000"/>
                              <a:lumOff val="50000"/>
                            </a:schemeClr>
                          </a:solidFill>
                          <a:effectLst/>
                          <a:latin typeface="Coiny"/>
                        </a:rPr>
                        <a:t>4,0</a:t>
                      </a:r>
                    </a:p>
                  </a:txBody>
                  <a:tcPr marL="6350" marR="6350" marT="6350" marB="0" anchor="ctr"/>
                </a:tc>
                <a:extLst>
                  <a:ext uri="{0D108BD9-81ED-4DB2-BD59-A6C34878D82A}">
                    <a16:rowId xmlns:a16="http://schemas.microsoft.com/office/drawing/2014/main" val="830993680"/>
                  </a:ext>
                </a:extLst>
              </a:tr>
              <a:tr h="202203">
                <a:tc>
                  <a:txBody>
                    <a:bodyPr/>
                    <a:lstStyle/>
                    <a:p>
                      <a:pPr algn="l" fontAlgn="b"/>
                      <a:r>
                        <a:rPr lang="tr-TR" sz="1100" b="0" i="0" u="none" strike="noStrike" dirty="0" err="1">
                          <a:solidFill>
                            <a:schemeClr val="tx1">
                              <a:lumMod val="50000"/>
                              <a:lumOff val="50000"/>
                            </a:schemeClr>
                          </a:solidFill>
                          <a:effectLst/>
                          <a:latin typeface="Calibri" panose="020F0502020204030204" pitchFamily="34" charset="0"/>
                        </a:rPr>
                        <a:t>NGO’s</a:t>
                      </a:r>
                      <a:endParaRPr lang="tr-TR" sz="11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100" b="0" i="0" u="none" strike="noStrike" dirty="0">
                          <a:solidFill>
                            <a:schemeClr val="tx1">
                              <a:lumMod val="50000"/>
                              <a:lumOff val="50000"/>
                            </a:schemeClr>
                          </a:solidFill>
                          <a:effectLst/>
                          <a:latin typeface="Coiny"/>
                        </a:rPr>
                        <a:t>68,1</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6,4</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19,3</a:t>
                      </a:r>
                    </a:p>
                  </a:txBody>
                  <a:tcPr marL="6350" marR="6350" marT="6350" marB="0" anchor="ctr"/>
                </a:tc>
                <a:tc>
                  <a:txBody>
                    <a:bodyPr/>
                    <a:lstStyle/>
                    <a:p>
                      <a:pPr algn="ctr" fontAlgn="b"/>
                      <a:r>
                        <a:rPr lang="tr-TR" sz="1100" b="0" i="0" u="none" strike="noStrike">
                          <a:solidFill>
                            <a:schemeClr val="tx1">
                              <a:lumMod val="50000"/>
                              <a:lumOff val="50000"/>
                            </a:schemeClr>
                          </a:solidFill>
                          <a:effectLst/>
                          <a:latin typeface="Coiny"/>
                        </a:rPr>
                        <a:t>3,9</a:t>
                      </a:r>
                    </a:p>
                  </a:txBody>
                  <a:tcPr marL="6350" marR="6350" marT="6350" marB="0" anchor="ctr"/>
                </a:tc>
                <a:tc>
                  <a:txBody>
                    <a:bodyPr/>
                    <a:lstStyle/>
                    <a:p>
                      <a:pPr algn="ctr" fontAlgn="b"/>
                      <a:r>
                        <a:rPr lang="tr-TR" sz="1300" b="0" i="0" u="none" strike="noStrike">
                          <a:solidFill>
                            <a:schemeClr val="tx1">
                              <a:lumMod val="50000"/>
                              <a:lumOff val="50000"/>
                            </a:schemeClr>
                          </a:solidFill>
                          <a:effectLst/>
                          <a:latin typeface="Coiny"/>
                        </a:rPr>
                        <a:t>3,3</a:t>
                      </a:r>
                    </a:p>
                  </a:txBody>
                  <a:tcPr marL="6350" marR="6350" marT="6350" marB="0" anchor="ctr"/>
                </a:tc>
                <a:tc>
                  <a:txBody>
                    <a:bodyPr/>
                    <a:lstStyle/>
                    <a:p>
                      <a:pPr algn="ctr" fontAlgn="b"/>
                      <a:r>
                        <a:rPr lang="tr-TR" sz="1100" b="0" i="0" u="none" strike="noStrike">
                          <a:solidFill>
                            <a:schemeClr val="tx1">
                              <a:lumMod val="50000"/>
                              <a:lumOff val="50000"/>
                            </a:schemeClr>
                          </a:solidFill>
                          <a:effectLst/>
                          <a:latin typeface="Coiny"/>
                        </a:rPr>
                        <a:t>3,9</a:t>
                      </a:r>
                    </a:p>
                  </a:txBody>
                  <a:tcPr marL="6350" marR="6350" marT="6350" marB="0" anchor="ctr"/>
                </a:tc>
                <a:extLst>
                  <a:ext uri="{0D108BD9-81ED-4DB2-BD59-A6C34878D82A}">
                    <a16:rowId xmlns:a16="http://schemas.microsoft.com/office/drawing/2014/main" val="1745531275"/>
                  </a:ext>
                </a:extLst>
              </a:tr>
              <a:tr h="202203">
                <a:tc>
                  <a:txBody>
                    <a:bodyPr/>
                    <a:lstStyle/>
                    <a:p>
                      <a:pPr algn="l" fontAlgn="b"/>
                      <a:r>
                        <a:rPr lang="tr-TR" sz="1100" b="0" i="0" u="none" strike="noStrike" dirty="0" err="1">
                          <a:solidFill>
                            <a:schemeClr val="tx1">
                              <a:lumMod val="50000"/>
                              <a:lumOff val="50000"/>
                            </a:schemeClr>
                          </a:solidFill>
                          <a:effectLst/>
                          <a:latin typeface="Calibri" panose="020F0502020204030204" pitchFamily="34" charset="0"/>
                        </a:rPr>
                        <a:t>Journalists</a:t>
                      </a:r>
                      <a:endParaRPr lang="tr-TR" sz="11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100" b="0" i="0" u="none" strike="noStrike" dirty="0">
                          <a:solidFill>
                            <a:schemeClr val="tx1">
                              <a:lumMod val="50000"/>
                              <a:lumOff val="50000"/>
                            </a:schemeClr>
                          </a:solidFill>
                          <a:effectLst/>
                          <a:latin typeface="Coiny"/>
                        </a:rPr>
                        <a:t>70,1</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7,4</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20,4</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3,9</a:t>
                      </a:r>
                    </a:p>
                  </a:txBody>
                  <a:tcPr marL="6350" marR="6350" marT="6350" marB="0" anchor="ctr"/>
                </a:tc>
                <a:tc>
                  <a:txBody>
                    <a:bodyPr/>
                    <a:lstStyle/>
                    <a:p>
                      <a:pPr algn="ctr" fontAlgn="b"/>
                      <a:r>
                        <a:rPr lang="tr-TR" sz="1300" b="0" i="0" u="none" strike="noStrike">
                          <a:solidFill>
                            <a:schemeClr val="tx1">
                              <a:lumMod val="50000"/>
                              <a:lumOff val="50000"/>
                            </a:schemeClr>
                          </a:solidFill>
                          <a:effectLst/>
                          <a:latin typeface="Coiny"/>
                        </a:rPr>
                        <a:t>3,3</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3,9</a:t>
                      </a:r>
                    </a:p>
                  </a:txBody>
                  <a:tcPr marL="6350" marR="6350" marT="6350" marB="0" anchor="ctr"/>
                </a:tc>
                <a:extLst>
                  <a:ext uri="{0D108BD9-81ED-4DB2-BD59-A6C34878D82A}">
                    <a16:rowId xmlns:a16="http://schemas.microsoft.com/office/drawing/2014/main" val="304342761"/>
                  </a:ext>
                </a:extLst>
              </a:tr>
              <a:tr h="262463">
                <a:tc>
                  <a:txBody>
                    <a:bodyPr/>
                    <a:lstStyle/>
                    <a:p>
                      <a:pPr algn="l" fontAlgn="b"/>
                      <a:r>
                        <a:rPr lang="tr-TR" sz="1100" b="0" i="0" u="none" strike="noStrike" dirty="0" err="1">
                          <a:solidFill>
                            <a:schemeClr val="tx1">
                              <a:lumMod val="50000"/>
                              <a:lumOff val="50000"/>
                            </a:schemeClr>
                          </a:solidFill>
                          <a:effectLst/>
                          <a:latin typeface="Calibri" panose="020F0502020204030204" pitchFamily="34" charset="0"/>
                        </a:rPr>
                        <a:t>Courts</a:t>
                      </a:r>
                      <a:r>
                        <a:rPr lang="tr-TR" sz="1100" b="0" i="0" u="none" strike="noStrike" dirty="0">
                          <a:solidFill>
                            <a:schemeClr val="tx1">
                              <a:lumMod val="50000"/>
                              <a:lumOff val="50000"/>
                            </a:schemeClr>
                          </a:solidFill>
                          <a:effectLst/>
                          <a:latin typeface="Calibri" panose="020F0502020204030204" pitchFamily="34" charset="0"/>
                        </a:rPr>
                        <a:t>/</a:t>
                      </a:r>
                      <a:r>
                        <a:rPr lang="tr-TR" sz="1100" b="0" i="0" u="none" strike="noStrike" dirty="0" err="1">
                          <a:solidFill>
                            <a:schemeClr val="tx1">
                              <a:lumMod val="50000"/>
                              <a:lumOff val="50000"/>
                            </a:schemeClr>
                          </a:solidFill>
                          <a:effectLst/>
                          <a:latin typeface="Calibri" panose="020F0502020204030204" pitchFamily="34" charset="0"/>
                        </a:rPr>
                        <a:t>Justice</a:t>
                      </a:r>
                      <a:r>
                        <a:rPr lang="tr-TR" sz="1100" b="0" i="0" u="none" strike="noStrike" dirty="0">
                          <a:solidFill>
                            <a:schemeClr val="tx1">
                              <a:lumMod val="50000"/>
                              <a:lumOff val="50000"/>
                            </a:schemeClr>
                          </a:solidFill>
                          <a:effectLst/>
                          <a:latin typeface="Calibri" panose="020F0502020204030204" pitchFamily="34" charset="0"/>
                        </a:rPr>
                        <a:t> </a:t>
                      </a:r>
                      <a:r>
                        <a:rPr lang="tr-TR" sz="1100" b="0" i="0" u="none" strike="noStrike" dirty="0" err="1">
                          <a:solidFill>
                            <a:schemeClr val="tx1">
                              <a:lumMod val="50000"/>
                              <a:lumOff val="50000"/>
                            </a:schemeClr>
                          </a:solidFill>
                          <a:effectLst/>
                          <a:latin typeface="Calibri" panose="020F0502020204030204" pitchFamily="34" charset="0"/>
                        </a:rPr>
                        <a:t>System</a:t>
                      </a:r>
                      <a:endParaRPr lang="tr-TR" sz="11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100" b="0" i="0" u="none" strike="noStrike" dirty="0">
                          <a:solidFill>
                            <a:schemeClr val="tx1">
                              <a:lumMod val="50000"/>
                              <a:lumOff val="50000"/>
                            </a:schemeClr>
                          </a:solidFill>
                          <a:effectLst/>
                          <a:latin typeface="Coiny"/>
                        </a:rPr>
                        <a:t>68,1</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15,3</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15,1</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3,9</a:t>
                      </a:r>
                    </a:p>
                  </a:txBody>
                  <a:tcPr marL="6350" marR="6350" marT="6350" marB="0" anchor="ctr"/>
                </a:tc>
                <a:tc>
                  <a:txBody>
                    <a:bodyPr/>
                    <a:lstStyle/>
                    <a:p>
                      <a:pPr algn="ctr" fontAlgn="b"/>
                      <a:r>
                        <a:rPr lang="tr-TR" sz="1300" b="0" i="0" u="none" strike="noStrike">
                          <a:solidFill>
                            <a:schemeClr val="tx1">
                              <a:lumMod val="50000"/>
                              <a:lumOff val="50000"/>
                            </a:schemeClr>
                          </a:solidFill>
                          <a:effectLst/>
                          <a:latin typeface="Coiny"/>
                        </a:rPr>
                        <a:t>3,1</a:t>
                      </a:r>
                    </a:p>
                  </a:txBody>
                  <a:tcPr marL="6350" marR="6350" marT="6350" marB="0" anchor="ctr"/>
                </a:tc>
                <a:tc>
                  <a:txBody>
                    <a:bodyPr/>
                    <a:lstStyle/>
                    <a:p>
                      <a:pPr algn="ctr" fontAlgn="b"/>
                      <a:r>
                        <a:rPr lang="tr-TR" sz="1100" b="0" i="0" u="none" strike="noStrike">
                          <a:solidFill>
                            <a:schemeClr val="tx1">
                              <a:lumMod val="50000"/>
                              <a:lumOff val="50000"/>
                            </a:schemeClr>
                          </a:solidFill>
                          <a:effectLst/>
                          <a:latin typeface="Coiny"/>
                        </a:rPr>
                        <a:t>3,9</a:t>
                      </a:r>
                    </a:p>
                  </a:txBody>
                  <a:tcPr marL="6350" marR="6350" marT="6350" marB="0" anchor="ctr"/>
                </a:tc>
                <a:extLst>
                  <a:ext uri="{0D108BD9-81ED-4DB2-BD59-A6C34878D82A}">
                    <a16:rowId xmlns:a16="http://schemas.microsoft.com/office/drawing/2014/main" val="1488521735"/>
                  </a:ext>
                </a:extLst>
              </a:tr>
              <a:tr h="202203">
                <a:tc>
                  <a:txBody>
                    <a:bodyPr/>
                    <a:lstStyle/>
                    <a:p>
                      <a:pPr algn="l" fontAlgn="b"/>
                      <a:r>
                        <a:rPr lang="tr-TR" sz="1100" b="0" i="0" u="none" strike="noStrike" dirty="0" err="1">
                          <a:solidFill>
                            <a:schemeClr val="tx1">
                              <a:lumMod val="50000"/>
                              <a:lumOff val="50000"/>
                            </a:schemeClr>
                          </a:solidFill>
                          <a:effectLst/>
                          <a:latin typeface="Calibri" panose="020F0502020204030204" pitchFamily="34" charset="0"/>
                        </a:rPr>
                        <a:t>Influencers</a:t>
                      </a:r>
                      <a:endParaRPr lang="tr-TR" sz="11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100" b="0" i="0" u="none" strike="noStrike" dirty="0">
                          <a:solidFill>
                            <a:schemeClr val="tx1">
                              <a:lumMod val="50000"/>
                              <a:lumOff val="50000"/>
                            </a:schemeClr>
                          </a:solidFill>
                          <a:effectLst/>
                          <a:latin typeface="Coiny"/>
                        </a:rPr>
                        <a:t>65,3</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8,9</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19,3</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3,8</a:t>
                      </a:r>
                    </a:p>
                  </a:txBody>
                  <a:tcPr marL="6350" marR="6350" marT="6350" marB="0" anchor="ctr"/>
                </a:tc>
                <a:tc>
                  <a:txBody>
                    <a:bodyPr/>
                    <a:lstStyle/>
                    <a:p>
                      <a:pPr algn="ctr" fontAlgn="b"/>
                      <a:r>
                        <a:rPr lang="tr-TR" sz="1300" b="0" i="0" u="none" strike="noStrike">
                          <a:solidFill>
                            <a:schemeClr val="tx1">
                              <a:lumMod val="50000"/>
                              <a:lumOff val="50000"/>
                            </a:schemeClr>
                          </a:solidFill>
                          <a:effectLst/>
                          <a:latin typeface="Coiny"/>
                        </a:rPr>
                        <a:t>3,2</a:t>
                      </a:r>
                    </a:p>
                  </a:txBody>
                  <a:tcPr marL="6350" marR="6350" marT="6350" marB="0" anchor="ctr"/>
                </a:tc>
                <a:tc>
                  <a:txBody>
                    <a:bodyPr/>
                    <a:lstStyle/>
                    <a:p>
                      <a:pPr algn="ctr" fontAlgn="b"/>
                      <a:r>
                        <a:rPr lang="tr-TR" sz="1100" b="0" i="0" u="none" strike="noStrike">
                          <a:solidFill>
                            <a:schemeClr val="tx1">
                              <a:lumMod val="50000"/>
                              <a:lumOff val="50000"/>
                            </a:schemeClr>
                          </a:solidFill>
                          <a:effectLst/>
                          <a:latin typeface="Coiny"/>
                        </a:rPr>
                        <a:t>3,9</a:t>
                      </a:r>
                    </a:p>
                  </a:txBody>
                  <a:tcPr marL="6350" marR="6350" marT="6350" marB="0" anchor="ctr"/>
                </a:tc>
                <a:extLst>
                  <a:ext uri="{0D108BD9-81ED-4DB2-BD59-A6C34878D82A}">
                    <a16:rowId xmlns:a16="http://schemas.microsoft.com/office/drawing/2014/main" val="1661823905"/>
                  </a:ext>
                </a:extLst>
              </a:tr>
              <a:tr h="202203">
                <a:tc>
                  <a:txBody>
                    <a:bodyPr/>
                    <a:lstStyle/>
                    <a:p>
                      <a:pPr algn="l" fontAlgn="b"/>
                      <a:r>
                        <a:rPr lang="tr-TR" sz="1100" b="0" i="0" u="none" strike="noStrike" dirty="0" err="1">
                          <a:solidFill>
                            <a:schemeClr val="tx1">
                              <a:lumMod val="50000"/>
                              <a:lumOff val="50000"/>
                            </a:schemeClr>
                          </a:solidFill>
                          <a:effectLst/>
                          <a:latin typeface="Calibri" panose="020F0502020204030204" pitchFamily="34" charset="0"/>
                        </a:rPr>
                        <a:t>Universities</a:t>
                      </a:r>
                      <a:endParaRPr lang="tr-TR" sz="11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100" b="0" i="0" u="none" strike="noStrike" dirty="0">
                          <a:solidFill>
                            <a:schemeClr val="tx1">
                              <a:lumMod val="50000"/>
                              <a:lumOff val="50000"/>
                            </a:schemeClr>
                          </a:solidFill>
                          <a:effectLst/>
                          <a:latin typeface="Calibri" panose="020F0502020204030204" pitchFamily="34" charset="0"/>
                        </a:rPr>
                        <a:t>61,9</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alibri" panose="020F0502020204030204" pitchFamily="34" charset="0"/>
                        </a:rPr>
                        <a:t>11,3</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alibri" panose="020F0502020204030204" pitchFamily="34" charset="0"/>
                        </a:rPr>
                        <a:t>25,0</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alibri" panose="020F0502020204030204" pitchFamily="34" charset="0"/>
                        </a:rPr>
                        <a:t>3,6</a:t>
                      </a:r>
                    </a:p>
                  </a:txBody>
                  <a:tcPr marL="6350" marR="6350" marT="6350" marB="0" anchor="ctr"/>
                </a:tc>
                <a:tc>
                  <a:txBody>
                    <a:bodyPr/>
                    <a:lstStyle/>
                    <a:p>
                      <a:pPr algn="ctr" fontAlgn="b"/>
                      <a:r>
                        <a:rPr lang="tr-TR" sz="1300" b="0" i="0" u="none" strike="noStrike">
                          <a:solidFill>
                            <a:schemeClr val="tx1">
                              <a:lumMod val="50000"/>
                              <a:lumOff val="50000"/>
                            </a:schemeClr>
                          </a:solidFill>
                          <a:effectLst/>
                          <a:latin typeface="Coiny"/>
                        </a:rPr>
                        <a:t>3,0</a:t>
                      </a:r>
                    </a:p>
                  </a:txBody>
                  <a:tcPr marL="6350" marR="6350" marT="6350" marB="0" anchor="ctr"/>
                </a:tc>
                <a:tc>
                  <a:txBody>
                    <a:bodyPr/>
                    <a:lstStyle/>
                    <a:p>
                      <a:pPr algn="ctr" fontAlgn="b"/>
                      <a:r>
                        <a:rPr lang="tr-TR" sz="1100" b="0" i="0" u="none" strike="noStrike">
                          <a:solidFill>
                            <a:schemeClr val="tx1">
                              <a:lumMod val="50000"/>
                              <a:lumOff val="50000"/>
                            </a:schemeClr>
                          </a:solidFill>
                          <a:effectLst/>
                          <a:latin typeface="Coiny"/>
                        </a:rPr>
                        <a:t>3,6</a:t>
                      </a:r>
                    </a:p>
                  </a:txBody>
                  <a:tcPr marL="6350" marR="6350" marT="6350" marB="0" anchor="ctr"/>
                </a:tc>
                <a:extLst>
                  <a:ext uri="{0D108BD9-81ED-4DB2-BD59-A6C34878D82A}">
                    <a16:rowId xmlns:a16="http://schemas.microsoft.com/office/drawing/2014/main" val="4058207263"/>
                  </a:ext>
                </a:extLst>
              </a:tr>
              <a:tr h="202203">
                <a:tc>
                  <a:txBody>
                    <a:bodyPr/>
                    <a:lstStyle/>
                    <a:p>
                      <a:pPr algn="l" fontAlgn="b"/>
                      <a:r>
                        <a:rPr lang="tr-TR" sz="1100" b="0" i="0" u="none" strike="noStrike" dirty="0" err="1">
                          <a:solidFill>
                            <a:schemeClr val="tx1">
                              <a:lumMod val="50000"/>
                              <a:lumOff val="50000"/>
                            </a:schemeClr>
                          </a:solidFill>
                          <a:effectLst/>
                          <a:latin typeface="Calibri" panose="020F0502020204030204" pitchFamily="34" charset="0"/>
                        </a:rPr>
                        <a:t>Opposition</a:t>
                      </a:r>
                      <a:r>
                        <a:rPr lang="tr-TR" sz="1100" b="0" i="0" u="none" strike="noStrike" dirty="0">
                          <a:solidFill>
                            <a:schemeClr val="tx1">
                              <a:lumMod val="50000"/>
                              <a:lumOff val="50000"/>
                            </a:schemeClr>
                          </a:solidFill>
                          <a:effectLst/>
                          <a:latin typeface="Calibri" panose="020F0502020204030204" pitchFamily="34" charset="0"/>
                        </a:rPr>
                        <a:t> </a:t>
                      </a:r>
                      <a:r>
                        <a:rPr lang="tr-TR" sz="1100" b="0" i="0" u="none" strike="noStrike" dirty="0" err="1">
                          <a:solidFill>
                            <a:schemeClr val="tx1">
                              <a:lumMod val="50000"/>
                              <a:lumOff val="50000"/>
                            </a:schemeClr>
                          </a:solidFill>
                          <a:effectLst/>
                          <a:latin typeface="Calibri" panose="020F0502020204030204" pitchFamily="34" charset="0"/>
                        </a:rPr>
                        <a:t>Parties</a:t>
                      </a:r>
                      <a:endParaRPr lang="tr-TR" sz="11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100" b="0" i="0" u="none" strike="noStrike" dirty="0">
                          <a:solidFill>
                            <a:schemeClr val="tx1">
                              <a:lumMod val="50000"/>
                              <a:lumOff val="50000"/>
                            </a:schemeClr>
                          </a:solidFill>
                          <a:effectLst/>
                          <a:latin typeface="Coiny"/>
                        </a:rPr>
                        <a:t>55,4</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24,8</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18,6</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3,5</a:t>
                      </a:r>
                    </a:p>
                  </a:txBody>
                  <a:tcPr marL="6350" marR="6350" marT="6350" marB="0" anchor="ctr"/>
                </a:tc>
                <a:tc>
                  <a:txBody>
                    <a:bodyPr/>
                    <a:lstStyle/>
                    <a:p>
                      <a:pPr algn="ctr" fontAlgn="b"/>
                      <a:r>
                        <a:rPr lang="tr-TR" sz="1300" b="0" i="0" u="none" strike="noStrike">
                          <a:solidFill>
                            <a:schemeClr val="tx1">
                              <a:lumMod val="50000"/>
                              <a:lumOff val="50000"/>
                            </a:schemeClr>
                          </a:solidFill>
                          <a:effectLst/>
                          <a:latin typeface="Coiny"/>
                        </a:rPr>
                        <a:t>3,1</a:t>
                      </a:r>
                    </a:p>
                  </a:txBody>
                  <a:tcPr marL="6350" marR="6350" marT="6350" marB="0" anchor="ctr"/>
                </a:tc>
                <a:tc>
                  <a:txBody>
                    <a:bodyPr/>
                    <a:lstStyle/>
                    <a:p>
                      <a:pPr algn="ctr" fontAlgn="b"/>
                      <a:r>
                        <a:rPr lang="tr-TR" sz="1100" b="0" i="0" u="none" strike="noStrike">
                          <a:solidFill>
                            <a:schemeClr val="tx1">
                              <a:lumMod val="50000"/>
                              <a:lumOff val="50000"/>
                            </a:schemeClr>
                          </a:solidFill>
                          <a:effectLst/>
                          <a:latin typeface="Coiny"/>
                        </a:rPr>
                        <a:t>3,5</a:t>
                      </a:r>
                    </a:p>
                  </a:txBody>
                  <a:tcPr marL="6350" marR="6350" marT="6350" marB="0" anchor="ctr"/>
                </a:tc>
                <a:extLst>
                  <a:ext uri="{0D108BD9-81ED-4DB2-BD59-A6C34878D82A}">
                    <a16:rowId xmlns:a16="http://schemas.microsoft.com/office/drawing/2014/main" val="3358011710"/>
                  </a:ext>
                </a:extLst>
              </a:tr>
              <a:tr h="202203">
                <a:tc>
                  <a:txBody>
                    <a:bodyPr/>
                    <a:lstStyle/>
                    <a:p>
                      <a:pPr algn="l" fontAlgn="b"/>
                      <a:r>
                        <a:rPr lang="tr-TR" sz="1100" b="0" i="0" u="none" strike="noStrike" dirty="0" err="1">
                          <a:solidFill>
                            <a:schemeClr val="tx1">
                              <a:lumMod val="50000"/>
                              <a:lumOff val="50000"/>
                            </a:schemeClr>
                          </a:solidFill>
                          <a:effectLst/>
                          <a:latin typeface="Calibri" panose="020F0502020204030204" pitchFamily="34" charset="0"/>
                        </a:rPr>
                        <a:t>State</a:t>
                      </a:r>
                      <a:endParaRPr lang="tr-TR" sz="11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100" b="0" i="0" u="none" strike="noStrike" dirty="0">
                          <a:solidFill>
                            <a:schemeClr val="tx1">
                              <a:lumMod val="50000"/>
                              <a:lumOff val="50000"/>
                            </a:schemeClr>
                          </a:solidFill>
                          <a:effectLst/>
                          <a:latin typeface="Calibri" panose="020F0502020204030204" pitchFamily="34" charset="0"/>
                        </a:rPr>
                        <a:t>63,6</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alibri" panose="020F0502020204030204" pitchFamily="34" charset="0"/>
                        </a:rPr>
                        <a:t>20,3</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alibri" panose="020F0502020204030204" pitchFamily="34" charset="0"/>
                        </a:rPr>
                        <a:t>14,4</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alibri" panose="020F0502020204030204" pitchFamily="34" charset="0"/>
                        </a:rPr>
                        <a:t>3,5</a:t>
                      </a:r>
                    </a:p>
                  </a:txBody>
                  <a:tcPr marL="6350" marR="6350" marT="6350" marB="0" anchor="ctr"/>
                </a:tc>
                <a:tc>
                  <a:txBody>
                    <a:bodyPr/>
                    <a:lstStyle/>
                    <a:p>
                      <a:pPr algn="ctr" fontAlgn="b"/>
                      <a:r>
                        <a:rPr lang="tr-TR" sz="1300" b="0" i="0" u="none" strike="noStrike" dirty="0">
                          <a:solidFill>
                            <a:schemeClr val="tx1">
                              <a:lumMod val="50000"/>
                              <a:lumOff val="50000"/>
                            </a:schemeClr>
                          </a:solidFill>
                          <a:effectLst/>
                          <a:latin typeface="Coiny"/>
                        </a:rPr>
                        <a:t>3,1</a:t>
                      </a:r>
                    </a:p>
                  </a:txBody>
                  <a:tcPr marL="6350" marR="6350" marT="6350" marB="0" anchor="ctr"/>
                </a:tc>
                <a:tc>
                  <a:txBody>
                    <a:bodyPr/>
                    <a:lstStyle/>
                    <a:p>
                      <a:pPr algn="ctr" fontAlgn="b"/>
                      <a:r>
                        <a:rPr lang="tr-TR" sz="1100" b="0" i="0" u="none" strike="noStrike">
                          <a:solidFill>
                            <a:schemeClr val="tx1">
                              <a:lumMod val="50000"/>
                              <a:lumOff val="50000"/>
                            </a:schemeClr>
                          </a:solidFill>
                          <a:effectLst/>
                          <a:latin typeface="Coiny"/>
                        </a:rPr>
                        <a:t>3,5</a:t>
                      </a:r>
                    </a:p>
                  </a:txBody>
                  <a:tcPr marL="6350" marR="6350" marT="6350" marB="0" anchor="ctr"/>
                </a:tc>
                <a:extLst>
                  <a:ext uri="{0D108BD9-81ED-4DB2-BD59-A6C34878D82A}">
                    <a16:rowId xmlns:a16="http://schemas.microsoft.com/office/drawing/2014/main" val="3420789684"/>
                  </a:ext>
                </a:extLst>
              </a:tr>
              <a:tr h="262463">
                <a:tc>
                  <a:txBody>
                    <a:bodyPr/>
                    <a:lstStyle/>
                    <a:p>
                      <a:pPr algn="l" fontAlgn="b"/>
                      <a:r>
                        <a:rPr lang="tr-TR" sz="1100" b="0" i="0" u="none" strike="noStrike" dirty="0" err="1">
                          <a:solidFill>
                            <a:schemeClr val="tx1">
                              <a:lumMod val="50000"/>
                              <a:lumOff val="50000"/>
                            </a:schemeClr>
                          </a:solidFill>
                          <a:effectLst/>
                          <a:latin typeface="Calibri" panose="020F0502020204030204" pitchFamily="34" charset="0"/>
                        </a:rPr>
                        <a:t>Presidency</a:t>
                      </a:r>
                      <a:r>
                        <a:rPr lang="tr-TR" sz="1100" b="0" i="0" u="none" strike="noStrike" dirty="0">
                          <a:solidFill>
                            <a:schemeClr val="tx1">
                              <a:lumMod val="50000"/>
                              <a:lumOff val="50000"/>
                            </a:schemeClr>
                          </a:solidFill>
                          <a:effectLst/>
                          <a:latin typeface="Calibri" panose="020F0502020204030204" pitchFamily="34" charset="0"/>
                        </a:rPr>
                        <a:t> Of </a:t>
                      </a:r>
                      <a:r>
                        <a:rPr lang="tr-TR" sz="1100" b="0" i="0" u="none" strike="noStrike" dirty="0" err="1">
                          <a:solidFill>
                            <a:schemeClr val="tx1">
                              <a:lumMod val="50000"/>
                              <a:lumOff val="50000"/>
                            </a:schemeClr>
                          </a:solidFill>
                          <a:effectLst/>
                          <a:latin typeface="Calibri" panose="020F0502020204030204" pitchFamily="34" charset="0"/>
                        </a:rPr>
                        <a:t>Religious</a:t>
                      </a:r>
                      <a:r>
                        <a:rPr lang="tr-TR" sz="1100" b="0" i="0" u="none" strike="noStrike" dirty="0">
                          <a:solidFill>
                            <a:schemeClr val="tx1">
                              <a:lumMod val="50000"/>
                              <a:lumOff val="50000"/>
                            </a:schemeClr>
                          </a:solidFill>
                          <a:effectLst/>
                          <a:latin typeface="Calibri" panose="020F0502020204030204" pitchFamily="34" charset="0"/>
                        </a:rPr>
                        <a:t> </a:t>
                      </a:r>
                      <a:r>
                        <a:rPr lang="tr-TR" sz="1100" b="0" i="0" u="none" strike="noStrike" dirty="0" err="1">
                          <a:solidFill>
                            <a:schemeClr val="tx1">
                              <a:lumMod val="50000"/>
                              <a:lumOff val="50000"/>
                            </a:schemeClr>
                          </a:solidFill>
                          <a:effectLst/>
                          <a:latin typeface="Calibri" panose="020F0502020204030204" pitchFamily="34" charset="0"/>
                        </a:rPr>
                        <a:t>Affairs</a:t>
                      </a:r>
                      <a:endParaRPr lang="tr-TR" sz="11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100" b="0" i="0" u="none" strike="noStrike" dirty="0">
                          <a:solidFill>
                            <a:schemeClr val="tx1">
                              <a:lumMod val="50000"/>
                              <a:lumOff val="50000"/>
                            </a:schemeClr>
                          </a:solidFill>
                          <a:effectLst/>
                          <a:latin typeface="Coiny"/>
                        </a:rPr>
                        <a:t>49,5</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25,1</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22,1</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3,5</a:t>
                      </a:r>
                    </a:p>
                  </a:txBody>
                  <a:tcPr marL="6350" marR="6350" marT="6350" marB="0" anchor="ctr"/>
                </a:tc>
                <a:tc>
                  <a:txBody>
                    <a:bodyPr/>
                    <a:lstStyle/>
                    <a:p>
                      <a:pPr algn="ctr" fontAlgn="b"/>
                      <a:r>
                        <a:rPr lang="tr-TR" sz="1300" b="0" i="0" u="none" strike="noStrike" dirty="0">
                          <a:solidFill>
                            <a:schemeClr val="tx1">
                              <a:lumMod val="50000"/>
                              <a:lumOff val="50000"/>
                            </a:schemeClr>
                          </a:solidFill>
                          <a:effectLst/>
                          <a:latin typeface="Coiny"/>
                        </a:rPr>
                        <a:t>2,9</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3,5</a:t>
                      </a:r>
                    </a:p>
                  </a:txBody>
                  <a:tcPr marL="6350" marR="6350" marT="6350" marB="0" anchor="ctr"/>
                </a:tc>
                <a:extLst>
                  <a:ext uri="{0D108BD9-81ED-4DB2-BD59-A6C34878D82A}">
                    <a16:rowId xmlns:a16="http://schemas.microsoft.com/office/drawing/2014/main" val="2779127142"/>
                  </a:ext>
                </a:extLst>
              </a:tr>
              <a:tr h="202203">
                <a:tc>
                  <a:txBody>
                    <a:bodyPr/>
                    <a:lstStyle/>
                    <a:p>
                      <a:pPr algn="l" fontAlgn="b"/>
                      <a:r>
                        <a:rPr lang="tr-TR" sz="1100" b="0" i="0" u="none" strike="noStrike" dirty="0" err="1">
                          <a:solidFill>
                            <a:schemeClr val="tx1">
                              <a:lumMod val="50000"/>
                              <a:lumOff val="50000"/>
                            </a:schemeClr>
                          </a:solidFill>
                          <a:effectLst/>
                          <a:latin typeface="Calibri" panose="020F0502020204030204" pitchFamily="34" charset="0"/>
                        </a:rPr>
                        <a:t>Goverment</a:t>
                      </a:r>
                      <a:endParaRPr lang="tr-TR" sz="11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100" b="0" i="0" u="none" strike="noStrike" dirty="0">
                          <a:solidFill>
                            <a:schemeClr val="tx1">
                              <a:lumMod val="50000"/>
                              <a:lumOff val="50000"/>
                            </a:schemeClr>
                          </a:solidFill>
                          <a:effectLst/>
                          <a:latin typeface="Coiny"/>
                        </a:rPr>
                        <a:t>51,0</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33,6</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13,9</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3,2</a:t>
                      </a:r>
                    </a:p>
                  </a:txBody>
                  <a:tcPr marL="6350" marR="6350" marT="6350" marB="0" anchor="ctr"/>
                </a:tc>
                <a:tc>
                  <a:txBody>
                    <a:bodyPr/>
                    <a:lstStyle/>
                    <a:p>
                      <a:pPr algn="ctr" fontAlgn="b"/>
                      <a:r>
                        <a:rPr lang="tr-TR" sz="1300" b="0" i="0" u="none" strike="noStrike" dirty="0">
                          <a:solidFill>
                            <a:schemeClr val="tx1">
                              <a:lumMod val="50000"/>
                              <a:lumOff val="50000"/>
                            </a:schemeClr>
                          </a:solidFill>
                          <a:effectLst/>
                          <a:latin typeface="Coiny"/>
                        </a:rPr>
                        <a:t>3,1</a:t>
                      </a:r>
                    </a:p>
                  </a:txBody>
                  <a:tcPr marL="6350" marR="6350" marT="6350" marB="0" anchor="ctr"/>
                </a:tc>
                <a:tc>
                  <a:txBody>
                    <a:bodyPr/>
                    <a:lstStyle/>
                    <a:p>
                      <a:pPr algn="ctr" fontAlgn="b"/>
                      <a:r>
                        <a:rPr lang="tr-TR" sz="1100" b="0" i="0" u="none" strike="noStrike" dirty="0">
                          <a:solidFill>
                            <a:schemeClr val="tx1">
                              <a:lumMod val="50000"/>
                              <a:lumOff val="50000"/>
                            </a:schemeClr>
                          </a:solidFill>
                          <a:effectLst/>
                          <a:latin typeface="Coiny"/>
                        </a:rPr>
                        <a:t>3,2</a:t>
                      </a:r>
                    </a:p>
                  </a:txBody>
                  <a:tcPr marL="6350" marR="6350" marT="6350" marB="0" anchor="ctr"/>
                </a:tc>
                <a:extLst>
                  <a:ext uri="{0D108BD9-81ED-4DB2-BD59-A6C34878D82A}">
                    <a16:rowId xmlns:a16="http://schemas.microsoft.com/office/drawing/2014/main" val="502768337"/>
                  </a:ext>
                </a:extLst>
              </a:tr>
            </a:tbl>
          </a:graphicData>
        </a:graphic>
      </p:graphicFrame>
      <p:sp>
        <p:nvSpPr>
          <p:cNvPr id="4" name="Oval 3">
            <a:extLst>
              <a:ext uri="{FF2B5EF4-FFF2-40B4-BE49-F238E27FC236}">
                <a16:creationId xmlns:a16="http://schemas.microsoft.com/office/drawing/2014/main" id="{9CC96E84-2179-45A0-5360-970B635C5CFF}"/>
              </a:ext>
            </a:extLst>
          </p:cNvPr>
          <p:cNvSpPr/>
          <p:nvPr/>
        </p:nvSpPr>
        <p:spPr>
          <a:xfrm>
            <a:off x="9201693" y="3292471"/>
            <a:ext cx="424543"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3C4EE91-A78F-7F54-DC92-EF49F35545BC}"/>
              </a:ext>
            </a:extLst>
          </p:cNvPr>
          <p:cNvSpPr/>
          <p:nvPr/>
        </p:nvSpPr>
        <p:spPr>
          <a:xfrm>
            <a:off x="9201693" y="4425604"/>
            <a:ext cx="3810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B2DD1FB-1A8C-42A1-3898-DF37B305954C}"/>
              </a:ext>
            </a:extLst>
          </p:cNvPr>
          <p:cNvSpPr/>
          <p:nvPr/>
        </p:nvSpPr>
        <p:spPr>
          <a:xfrm>
            <a:off x="9201693" y="3499301"/>
            <a:ext cx="3810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8921876-12FE-9A55-B6FB-01F576119723}"/>
              </a:ext>
            </a:extLst>
          </p:cNvPr>
          <p:cNvSpPr/>
          <p:nvPr/>
        </p:nvSpPr>
        <p:spPr>
          <a:xfrm>
            <a:off x="9223464" y="3735447"/>
            <a:ext cx="3810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750455-AEA1-8F97-8536-BE4F0754B4C5}"/>
              </a:ext>
            </a:extLst>
          </p:cNvPr>
          <p:cNvSpPr/>
          <p:nvPr/>
        </p:nvSpPr>
        <p:spPr>
          <a:xfrm>
            <a:off x="9244335" y="3985568"/>
            <a:ext cx="3810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4F8E798-DD50-4C7E-BE4A-1AC241B42D80}"/>
              </a:ext>
            </a:extLst>
          </p:cNvPr>
          <p:cNvSpPr/>
          <p:nvPr/>
        </p:nvSpPr>
        <p:spPr>
          <a:xfrm>
            <a:off x="9233824" y="4220296"/>
            <a:ext cx="3810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84962C7-280F-5970-F10F-868E3C32DDFD}"/>
              </a:ext>
            </a:extLst>
          </p:cNvPr>
          <p:cNvSpPr/>
          <p:nvPr/>
        </p:nvSpPr>
        <p:spPr>
          <a:xfrm>
            <a:off x="9234575" y="4657921"/>
            <a:ext cx="3810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6395E17-E318-E302-B617-DF415E235B86}"/>
              </a:ext>
            </a:extLst>
          </p:cNvPr>
          <p:cNvSpPr/>
          <p:nvPr/>
        </p:nvSpPr>
        <p:spPr>
          <a:xfrm>
            <a:off x="9223464" y="4889327"/>
            <a:ext cx="3810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FDFFB58-7A0F-93A3-7587-868D40E52F0D}"/>
              </a:ext>
            </a:extLst>
          </p:cNvPr>
          <p:cNvSpPr/>
          <p:nvPr/>
        </p:nvSpPr>
        <p:spPr>
          <a:xfrm>
            <a:off x="9228364" y="5115070"/>
            <a:ext cx="3810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EC612F6-218D-A066-248E-C40BD87E49E9}"/>
              </a:ext>
            </a:extLst>
          </p:cNvPr>
          <p:cNvSpPr/>
          <p:nvPr/>
        </p:nvSpPr>
        <p:spPr>
          <a:xfrm>
            <a:off x="9223464" y="5318659"/>
            <a:ext cx="3810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6061D41-B701-42DA-AB79-93AA9C7DCB43}"/>
              </a:ext>
            </a:extLst>
          </p:cNvPr>
          <p:cNvSpPr/>
          <p:nvPr/>
        </p:nvSpPr>
        <p:spPr>
          <a:xfrm>
            <a:off x="9244335" y="5541036"/>
            <a:ext cx="3810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7D9A789-8493-5190-3D34-D2530633FF00}"/>
              </a:ext>
            </a:extLst>
          </p:cNvPr>
          <p:cNvSpPr/>
          <p:nvPr/>
        </p:nvSpPr>
        <p:spPr>
          <a:xfrm>
            <a:off x="9223464" y="5717220"/>
            <a:ext cx="3810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bject 13">
            <a:extLst>
              <a:ext uri="{FF2B5EF4-FFF2-40B4-BE49-F238E27FC236}">
                <a16:creationId xmlns:a16="http://schemas.microsoft.com/office/drawing/2014/main" id="{91C34916-72C0-D1AB-037E-248A66945F1B}"/>
              </a:ext>
            </a:extLst>
          </p:cNvPr>
          <p:cNvSpPr/>
          <p:nvPr/>
        </p:nvSpPr>
        <p:spPr>
          <a:xfrm>
            <a:off x="9982200" y="152400"/>
            <a:ext cx="2018443" cy="751415"/>
          </a:xfrm>
          <a:prstGeom prst="rect">
            <a:avLst/>
          </a:prstGeom>
          <a:blipFill>
            <a:blip r:embed="rId3" cstate="print"/>
            <a:stretch>
              <a:fillRect/>
            </a:stretch>
          </a:blipFill>
        </p:spPr>
        <p:txBody>
          <a:bodyPr wrap="square" lIns="0" tIns="0" rIns="0" bIns="0" rtlCol="0"/>
          <a:lstStyle/>
          <a:p>
            <a:endParaRPr/>
          </a:p>
        </p:txBody>
      </p:sp>
      <p:sp>
        <p:nvSpPr>
          <p:cNvPr id="22" name="Slayt Numarası Yer Tutucusu 21">
            <a:extLst>
              <a:ext uri="{FF2B5EF4-FFF2-40B4-BE49-F238E27FC236}">
                <a16:creationId xmlns:a16="http://schemas.microsoft.com/office/drawing/2014/main" id="{0DB23E55-D76B-5DC3-E761-84B852BD70F4}"/>
              </a:ext>
            </a:extLst>
          </p:cNvPr>
          <p:cNvSpPr>
            <a:spLocks noGrp="1"/>
          </p:cNvSpPr>
          <p:nvPr>
            <p:ph type="sldNum" sz="quarter" idx="7"/>
          </p:nvPr>
        </p:nvSpPr>
        <p:spPr/>
        <p:txBody>
          <a:bodyPr/>
          <a:lstStyle/>
          <a:p>
            <a:fld id="{B6F15528-21DE-4FAA-801E-634DDDAF4B2B}" type="slidenum">
              <a:rPr lang="en-US" smtClean="0"/>
              <a:t>27</a:t>
            </a:fld>
            <a:endParaRPr lang="en-US"/>
          </a:p>
        </p:txBody>
      </p:sp>
      <p:cxnSp>
        <p:nvCxnSpPr>
          <p:cNvPr id="23" name="Düz Bağlayıcı 22">
            <a:extLst>
              <a:ext uri="{FF2B5EF4-FFF2-40B4-BE49-F238E27FC236}">
                <a16:creationId xmlns:a16="http://schemas.microsoft.com/office/drawing/2014/main" id="{7BACE8FE-A4EE-7644-20A7-EA8B9F91F559}"/>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020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3">
            <a:extLst>
              <a:ext uri="{FF2B5EF4-FFF2-40B4-BE49-F238E27FC236}">
                <a16:creationId xmlns:a16="http://schemas.microsoft.com/office/drawing/2014/main" id="{60CEEECB-DD40-2B39-A7BD-70275035A4A1}"/>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7" name="object 2">
            <a:extLst>
              <a:ext uri="{FF2B5EF4-FFF2-40B4-BE49-F238E27FC236}">
                <a16:creationId xmlns:a16="http://schemas.microsoft.com/office/drawing/2014/main" id="{0D7FA04B-0DEE-CE7A-E36E-69609EDAF38B}"/>
              </a:ext>
            </a:extLst>
          </p:cNvPr>
          <p:cNvSpPr txBox="1">
            <a:spLocks/>
          </p:cNvSpPr>
          <p:nvPr/>
        </p:nvSpPr>
        <p:spPr>
          <a:xfrm>
            <a:off x="2173097" y="2431291"/>
            <a:ext cx="7845806" cy="997709"/>
          </a:xfrm>
          <a:prstGeom prst="rect">
            <a:avLst/>
          </a:prstGeom>
        </p:spPr>
        <p:txBody>
          <a:bodyPr vert="horz" wrap="square" lIns="0" tIns="12700" rIns="0" bIns="0" rtlCol="0">
            <a:spAutoFit/>
          </a:bodyPr>
          <a:lstStyle>
            <a:lvl1pPr>
              <a:defRPr sz="2000" b="1" i="0">
                <a:solidFill>
                  <a:srgbClr val="001F5F"/>
                </a:solidFill>
                <a:latin typeface="Carlito"/>
                <a:ea typeface="+mj-ea"/>
                <a:cs typeface="Carlito"/>
              </a:defRPr>
            </a:lvl1pPr>
          </a:lstStyle>
          <a:p>
            <a:pPr marL="12700" algn="ctr">
              <a:spcBef>
                <a:spcPts val="100"/>
              </a:spcBef>
            </a:pPr>
            <a:r>
              <a:rPr lang="tr-TR" sz="4000" kern="0" dirty="0">
                <a:solidFill>
                  <a:srgbClr val="0070C0"/>
                </a:solidFill>
              </a:rPr>
              <a:t>FINDINGS</a:t>
            </a:r>
            <a:br>
              <a:rPr lang="tr-TR" sz="4000" kern="0" dirty="0">
                <a:solidFill>
                  <a:srgbClr val="0070C0"/>
                </a:solidFill>
              </a:rPr>
            </a:br>
            <a:r>
              <a:rPr lang="en-US" sz="2400" kern="1200" dirty="0">
                <a:solidFill>
                  <a:srgbClr val="0070C0"/>
                </a:solidFill>
                <a:ea typeface="+mn-ea"/>
                <a:cs typeface="+mn-cs"/>
              </a:rPr>
              <a:t>Earthquake and Its Effect on Social Events</a:t>
            </a:r>
            <a:endParaRPr lang="tr-TR" sz="4000" kern="1200" dirty="0">
              <a:solidFill>
                <a:srgbClr val="0070C0"/>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1677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751415"/>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r>
              <a:rPr lang="en-US" b="1" i="1" dirty="0">
                <a:solidFill>
                  <a:srgbClr val="00B0F0"/>
                </a:solidFill>
                <a:latin typeface="Century Gothic" panose="020B0502020202020204" pitchFamily="34" charset="0"/>
              </a:rPr>
              <a:t>Social Unity and Solidarity After the Earthquake</a:t>
            </a:r>
            <a:endParaRPr lang="tr-TR" sz="1800"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19200" y="1023265"/>
            <a:ext cx="10400930" cy="307777"/>
          </a:xfrm>
          <a:prstGeom prst="rect">
            <a:avLst/>
          </a:prstGeom>
          <a:solidFill>
            <a:schemeClr val="bg1">
              <a:lumMod val="95000"/>
            </a:schemeClr>
          </a:solidFill>
        </p:spPr>
        <p:txBody>
          <a:bodyPr wrap="square">
            <a:spAutoFit/>
          </a:bodyPr>
          <a:lstStyle/>
          <a:p>
            <a:pPr algn="just"/>
            <a:r>
              <a:rPr lang="en-US" sz="1400" dirty="0">
                <a:solidFill>
                  <a:schemeClr val="tx1">
                    <a:lumMod val="50000"/>
                    <a:lumOff val="50000"/>
                  </a:schemeClr>
                </a:solidFill>
                <a:latin typeface="Calibri" panose="020F0502020204030204" pitchFamily="34" charset="0"/>
                <a:cs typeface="Calibri" panose="020F0502020204030204" pitchFamily="34" charset="0"/>
              </a:rPr>
              <a:t>89% of the participants think that social unity and solidarity increased after the earthquake</a:t>
            </a:r>
            <a:r>
              <a:rPr lang="tr-TR" sz="1400" dirty="0">
                <a:solidFill>
                  <a:schemeClr val="tx1">
                    <a:lumMod val="50000"/>
                    <a:lumOff val="50000"/>
                  </a:schemeClr>
                </a:solidFill>
                <a:latin typeface="Calibri" panose="020F0502020204030204" pitchFamily="34" charset="0"/>
                <a:cs typeface="Calibri" panose="020F0502020204030204" pitchFamily="34" charset="0"/>
              </a:rPr>
              <a:t>.</a:t>
            </a:r>
          </a:p>
        </p:txBody>
      </p:sp>
      <p:sp>
        <p:nvSpPr>
          <p:cNvPr id="6" name="Metin kutusu 5">
            <a:extLst>
              <a:ext uri="{FF2B5EF4-FFF2-40B4-BE49-F238E27FC236}">
                <a16:creationId xmlns:a16="http://schemas.microsoft.com/office/drawing/2014/main" id="{AC461AD9-FAA6-943B-2A69-4B50C65C52D8}"/>
              </a:ext>
            </a:extLst>
          </p:cNvPr>
          <p:cNvSpPr txBox="1"/>
          <p:nvPr/>
        </p:nvSpPr>
        <p:spPr>
          <a:xfrm>
            <a:off x="1219200" y="6637991"/>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N:800</a:t>
            </a:r>
          </a:p>
        </p:txBody>
      </p:sp>
      <p:sp>
        <p:nvSpPr>
          <p:cNvPr id="2" name="Text Box 6">
            <a:extLst>
              <a:ext uri="{FF2B5EF4-FFF2-40B4-BE49-F238E27FC236}">
                <a16:creationId xmlns:a16="http://schemas.microsoft.com/office/drawing/2014/main" id="{B3415BA6-2359-7AC0-2923-C9B0E4FA901C}"/>
              </a:ext>
            </a:extLst>
          </p:cNvPr>
          <p:cNvSpPr txBox="1">
            <a:spLocks noChangeArrowheads="1"/>
          </p:cNvSpPr>
          <p:nvPr/>
        </p:nvSpPr>
        <p:spPr bwMode="auto">
          <a:xfrm>
            <a:off x="8458200" y="6514881"/>
            <a:ext cx="3161930" cy="338554"/>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DI27. In what way do you think the unity and solidarity in the society changed after the earthquake? (ONE CHOICE)</a:t>
            </a:r>
            <a:endParaRPr lang="tr-TR" sz="800" dirty="0">
              <a:solidFill>
                <a:srgbClr val="808080"/>
              </a:solidFill>
              <a:latin typeface="Century Gothic" panose="020B0502020202020204" pitchFamily="34" charset="0"/>
              <a:ea typeface="Verdana" panose="020B0604030504040204" pitchFamily="34" charset="0"/>
            </a:endParaRPr>
          </a:p>
        </p:txBody>
      </p:sp>
      <p:sp>
        <p:nvSpPr>
          <p:cNvPr id="8" name="object 13">
            <a:extLst>
              <a:ext uri="{FF2B5EF4-FFF2-40B4-BE49-F238E27FC236}">
                <a16:creationId xmlns:a16="http://schemas.microsoft.com/office/drawing/2014/main" id="{C37B446D-6EA0-7492-B91F-9A920A402881}"/>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9" name="Slayt Numarası Yer Tutucusu 8">
            <a:extLst>
              <a:ext uri="{FF2B5EF4-FFF2-40B4-BE49-F238E27FC236}">
                <a16:creationId xmlns:a16="http://schemas.microsoft.com/office/drawing/2014/main" id="{C0ADC0A8-0298-AF69-DEC7-9B761E2DD9EC}"/>
              </a:ext>
            </a:extLst>
          </p:cNvPr>
          <p:cNvSpPr>
            <a:spLocks noGrp="1"/>
          </p:cNvSpPr>
          <p:nvPr>
            <p:ph type="sldNum" sz="quarter" idx="7"/>
          </p:nvPr>
        </p:nvSpPr>
        <p:spPr/>
        <p:txBody>
          <a:bodyPr/>
          <a:lstStyle/>
          <a:p>
            <a:fld id="{B6F15528-21DE-4FAA-801E-634DDDAF4B2B}" type="slidenum">
              <a:rPr lang="en-US" smtClean="0"/>
              <a:t>29</a:t>
            </a:fld>
            <a:endParaRPr lang="en-US" dirty="0"/>
          </a:p>
        </p:txBody>
      </p:sp>
      <p:cxnSp>
        <p:nvCxnSpPr>
          <p:cNvPr id="4" name="Düz Bağlayıcı 3">
            <a:extLst>
              <a:ext uri="{FF2B5EF4-FFF2-40B4-BE49-F238E27FC236}">
                <a16:creationId xmlns:a16="http://schemas.microsoft.com/office/drawing/2014/main" id="{58B79BD8-088F-7CC0-8159-0AEA9CC01084}"/>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Grafik 2">
            <a:extLst>
              <a:ext uri="{FF2B5EF4-FFF2-40B4-BE49-F238E27FC236}">
                <a16:creationId xmlns:a16="http://schemas.microsoft.com/office/drawing/2014/main" id="{CFC8AE90-0401-7B8B-5E87-B32F4711D0E9}"/>
              </a:ext>
            </a:extLst>
          </p:cNvPr>
          <p:cNvGraphicFramePr>
            <a:graphicFrameLocks/>
          </p:cNvGraphicFramePr>
          <p:nvPr>
            <p:extLst>
              <p:ext uri="{D42A27DB-BD31-4B8C-83A1-F6EECF244321}">
                <p14:modId xmlns:p14="http://schemas.microsoft.com/office/powerpoint/2010/main" val="2167127828"/>
              </p:ext>
            </p:extLst>
          </p:nvPr>
        </p:nvGraphicFramePr>
        <p:xfrm>
          <a:off x="1219200" y="2098378"/>
          <a:ext cx="5200465" cy="36328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fik 4">
            <a:extLst>
              <a:ext uri="{FF2B5EF4-FFF2-40B4-BE49-F238E27FC236}">
                <a16:creationId xmlns:a16="http://schemas.microsoft.com/office/drawing/2014/main" id="{65068469-1817-792F-7273-05BFB0E4A1EA}"/>
              </a:ext>
            </a:extLst>
          </p:cNvPr>
          <p:cNvGraphicFramePr>
            <a:graphicFrameLocks/>
          </p:cNvGraphicFramePr>
          <p:nvPr>
            <p:extLst>
              <p:ext uri="{D42A27DB-BD31-4B8C-83A1-F6EECF244321}">
                <p14:modId xmlns:p14="http://schemas.microsoft.com/office/powerpoint/2010/main" val="1992564520"/>
              </p:ext>
            </p:extLst>
          </p:nvPr>
        </p:nvGraphicFramePr>
        <p:xfrm>
          <a:off x="6419665" y="2082140"/>
          <a:ext cx="5200465" cy="36328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77623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764239"/>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pPr marL="12700">
              <a:lnSpc>
                <a:spcPct val="100000"/>
              </a:lnSpc>
              <a:spcBef>
                <a:spcPts val="105"/>
              </a:spcBef>
            </a:pPr>
            <a:r>
              <a:rPr lang="tr-TR" sz="1800" b="1" i="1" dirty="0" err="1">
                <a:solidFill>
                  <a:srgbClr val="00B0F0"/>
                </a:solidFill>
                <a:latin typeface="Century Gothic" panose="020B0502020202020204" pitchFamily="34" charset="0"/>
              </a:rPr>
              <a:t>Methodology</a:t>
            </a:r>
            <a:r>
              <a:rPr lang="tr-TR" sz="1800" b="1" i="1" dirty="0">
                <a:solidFill>
                  <a:srgbClr val="00B0F0"/>
                </a:solidFill>
                <a:latin typeface="Century Gothic" panose="020B0502020202020204" pitchFamily="34" charset="0"/>
              </a:rPr>
              <a:t> </a:t>
            </a:r>
            <a:r>
              <a:rPr lang="tr-TR" sz="1800" b="1" i="1" dirty="0" err="1">
                <a:solidFill>
                  <a:srgbClr val="00B0F0"/>
                </a:solidFill>
                <a:latin typeface="Century Gothic" panose="020B0502020202020204" pitchFamily="34" charset="0"/>
              </a:rPr>
              <a:t>Summary</a:t>
            </a:r>
            <a:endParaRPr lang="tr-TR" sz="1800"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19200" y="990600"/>
            <a:ext cx="10324730" cy="5241435"/>
          </a:xfrm>
          <a:prstGeom prst="rect">
            <a:avLst/>
          </a:prstGeom>
          <a:solidFill>
            <a:schemeClr val="bg1">
              <a:lumMod val="95000"/>
            </a:schemeClr>
          </a:solidFill>
        </p:spPr>
        <p:txBody>
          <a:bodyPr wrap="square">
            <a:spAutoFit/>
          </a:bodyPr>
          <a:lstStyle/>
          <a:p>
            <a:pPr marL="0" lvl="1" indent="-285750" algn="just">
              <a:lnSpc>
                <a:spcPct val="90000"/>
              </a:lnSpc>
              <a:spcBef>
                <a:spcPct val="0"/>
              </a:spcBef>
              <a:buFont typeface="Wingdings" panose="05000000000000000000" pitchFamily="2" charset="2"/>
              <a:buChar char="Ø"/>
              <a:defRPr/>
            </a:pPr>
            <a:r>
              <a:rPr lang="en-US" sz="1400" b="1" dirty="0">
                <a:solidFill>
                  <a:srgbClr val="808080"/>
                </a:solidFill>
                <a:ea typeface="Verdana" panose="020B0604030504040204" pitchFamily="34" charset="0"/>
              </a:rPr>
              <a:t>Purpose:  </a:t>
            </a:r>
            <a:r>
              <a:rPr lang="en-US" sz="1400" dirty="0">
                <a:solidFill>
                  <a:srgbClr val="808080"/>
                </a:solidFill>
                <a:ea typeface="Verdana" panose="020B0604030504040204" pitchFamily="34" charset="0"/>
              </a:rPr>
              <a:t>This research aims at assessing  economic, psychological, sociological and political effects of the earthquake and to evaluate t short, medium and long term reflections of these effects.</a:t>
            </a:r>
          </a:p>
          <a:p>
            <a:pPr marL="0" lvl="1" indent="-285750" algn="just">
              <a:lnSpc>
                <a:spcPct val="90000"/>
              </a:lnSpc>
              <a:spcBef>
                <a:spcPct val="0"/>
              </a:spcBef>
              <a:buFont typeface="Wingdings" panose="05000000000000000000" pitchFamily="2" charset="2"/>
              <a:buChar char="Ø"/>
              <a:defRPr/>
            </a:pPr>
            <a:endParaRPr lang="en-US" sz="1400" dirty="0">
              <a:solidFill>
                <a:srgbClr val="808080"/>
              </a:solidFill>
              <a:ea typeface="Verdana" panose="020B0604030504040204" pitchFamily="34" charset="0"/>
            </a:endParaRPr>
          </a:p>
          <a:p>
            <a:pPr marL="0" lvl="1" algn="just">
              <a:lnSpc>
                <a:spcPct val="90000"/>
              </a:lnSpc>
              <a:spcBef>
                <a:spcPct val="0"/>
              </a:spcBef>
              <a:defRPr/>
            </a:pPr>
            <a:endParaRPr lang="en-US" sz="1400" dirty="0">
              <a:solidFill>
                <a:srgbClr val="808080"/>
              </a:solidFill>
              <a:ea typeface="Verdana" panose="020B0604030504040204" pitchFamily="34" charset="0"/>
            </a:endParaRPr>
          </a:p>
          <a:p>
            <a:pPr marL="0" lvl="1" algn="just">
              <a:lnSpc>
                <a:spcPct val="90000"/>
              </a:lnSpc>
              <a:spcBef>
                <a:spcPct val="0"/>
              </a:spcBef>
              <a:defRPr/>
            </a:pPr>
            <a:endParaRPr lang="en-US" sz="1400" dirty="0">
              <a:solidFill>
                <a:srgbClr val="808080"/>
              </a:solidFill>
              <a:ea typeface="Verdana" panose="020B0604030504040204" pitchFamily="34" charset="0"/>
            </a:endParaRPr>
          </a:p>
          <a:p>
            <a:pPr marL="0" lvl="1" indent="-285750" algn="just">
              <a:lnSpc>
                <a:spcPct val="90000"/>
              </a:lnSpc>
              <a:spcBef>
                <a:spcPct val="0"/>
              </a:spcBef>
              <a:buFont typeface="Wingdings" panose="05000000000000000000" pitchFamily="2" charset="2"/>
              <a:buChar char="Ø"/>
              <a:defRPr/>
            </a:pPr>
            <a:endParaRPr lang="en-US" sz="1400" dirty="0">
              <a:solidFill>
                <a:srgbClr val="808080"/>
              </a:solidFill>
              <a:ea typeface="Verdana" panose="020B0604030504040204" pitchFamily="34" charset="0"/>
            </a:endParaRPr>
          </a:p>
          <a:p>
            <a:pPr marL="0" lvl="1" indent="-285750" algn="just">
              <a:lnSpc>
                <a:spcPct val="90000"/>
              </a:lnSpc>
              <a:spcBef>
                <a:spcPct val="0"/>
              </a:spcBef>
              <a:buFont typeface="Wingdings" panose="05000000000000000000" pitchFamily="2" charset="2"/>
              <a:buChar char="Ø"/>
              <a:defRPr/>
            </a:pPr>
            <a:r>
              <a:rPr lang="en-US" sz="1400" b="1" dirty="0">
                <a:solidFill>
                  <a:srgbClr val="808080"/>
                </a:solidFill>
                <a:ea typeface="Verdana" panose="020B0604030504040204" pitchFamily="34" charset="0"/>
              </a:rPr>
              <a:t>Scope: </a:t>
            </a:r>
            <a:r>
              <a:rPr lang="en-US" sz="1400" dirty="0">
                <a:solidFill>
                  <a:srgbClr val="808080"/>
                </a:solidFill>
                <a:ea typeface="Verdana" panose="020B0604030504040204" pitchFamily="34" charset="0"/>
              </a:rPr>
              <a:t>The survey looked at a large array of subjects and covered psychological impact of the earthquake as well as its impact on immigration, economic </a:t>
            </a:r>
            <a:r>
              <a:rPr lang="en-US" sz="1400" dirty="0" err="1">
                <a:solidFill>
                  <a:srgbClr val="808080"/>
                </a:solidFill>
                <a:ea typeface="Verdana" panose="020B0604030504040204" pitchFamily="34" charset="0"/>
              </a:rPr>
              <a:t>bahaviour</a:t>
            </a:r>
            <a:r>
              <a:rPr lang="en-US" sz="1400" dirty="0">
                <a:solidFill>
                  <a:srgbClr val="808080"/>
                </a:solidFill>
                <a:ea typeface="Verdana" panose="020B0604030504040204" pitchFamily="34" charset="0"/>
              </a:rPr>
              <a:t> and level of trust in key organisation. </a:t>
            </a:r>
          </a:p>
          <a:p>
            <a:pPr marL="0" lvl="1" indent="-285750" algn="just">
              <a:lnSpc>
                <a:spcPct val="90000"/>
              </a:lnSpc>
              <a:spcBef>
                <a:spcPct val="0"/>
              </a:spcBef>
              <a:buFont typeface="Wingdings" panose="05000000000000000000" pitchFamily="2" charset="2"/>
              <a:buChar char="Ø"/>
              <a:defRPr/>
            </a:pPr>
            <a:endParaRPr lang="en-US" sz="1400" dirty="0">
              <a:solidFill>
                <a:srgbClr val="808080"/>
              </a:solidFill>
              <a:ea typeface="Verdana" panose="020B0604030504040204" pitchFamily="34" charset="0"/>
            </a:endParaRPr>
          </a:p>
          <a:p>
            <a:pPr marL="0" lvl="1" indent="-285750" algn="just">
              <a:lnSpc>
                <a:spcPct val="90000"/>
              </a:lnSpc>
              <a:spcBef>
                <a:spcPct val="0"/>
              </a:spcBef>
              <a:buFont typeface="Wingdings" panose="05000000000000000000" pitchFamily="2" charset="2"/>
              <a:buChar char="Ø"/>
              <a:defRPr/>
            </a:pPr>
            <a:endParaRPr lang="en-US" sz="1400" dirty="0">
              <a:solidFill>
                <a:srgbClr val="808080"/>
              </a:solidFill>
              <a:ea typeface="Verdana" panose="020B0604030504040204" pitchFamily="34" charset="0"/>
            </a:endParaRPr>
          </a:p>
          <a:p>
            <a:pPr marL="0" lvl="1" indent="-285750" algn="just">
              <a:lnSpc>
                <a:spcPct val="90000"/>
              </a:lnSpc>
              <a:spcBef>
                <a:spcPct val="0"/>
              </a:spcBef>
              <a:buFont typeface="Wingdings" panose="05000000000000000000" pitchFamily="2" charset="2"/>
              <a:buChar char="Ø"/>
              <a:defRPr/>
            </a:pPr>
            <a:endParaRPr lang="en-US" sz="1400" dirty="0">
              <a:solidFill>
                <a:srgbClr val="808080"/>
              </a:solidFill>
              <a:ea typeface="Verdana" panose="020B0604030504040204" pitchFamily="34" charset="0"/>
            </a:endParaRPr>
          </a:p>
          <a:p>
            <a:pPr marL="0" lvl="1" indent="-285750" algn="just">
              <a:lnSpc>
                <a:spcPct val="90000"/>
              </a:lnSpc>
              <a:spcBef>
                <a:spcPct val="0"/>
              </a:spcBef>
              <a:buFont typeface="Wingdings" panose="05000000000000000000" pitchFamily="2" charset="2"/>
              <a:buChar char="Ø"/>
              <a:defRPr/>
            </a:pPr>
            <a:endParaRPr lang="en-US" sz="1400" dirty="0">
              <a:solidFill>
                <a:srgbClr val="808080"/>
              </a:solidFill>
              <a:ea typeface="Verdana" panose="020B0604030504040204" pitchFamily="34" charset="0"/>
            </a:endParaRPr>
          </a:p>
          <a:p>
            <a:pPr marL="0" lvl="1" indent="-285750" algn="just">
              <a:lnSpc>
                <a:spcPct val="90000"/>
              </a:lnSpc>
              <a:spcBef>
                <a:spcPct val="0"/>
              </a:spcBef>
              <a:buFont typeface="Wingdings" panose="05000000000000000000" pitchFamily="2" charset="2"/>
              <a:buChar char="Ø"/>
              <a:defRPr/>
            </a:pPr>
            <a:r>
              <a:rPr lang="en-US" sz="1400" b="1" dirty="0">
                <a:solidFill>
                  <a:srgbClr val="808080"/>
                </a:solidFill>
                <a:ea typeface="Verdana" panose="020B0604030504040204" pitchFamily="34" charset="0"/>
              </a:rPr>
              <a:t>Sample: </a:t>
            </a:r>
            <a:r>
              <a:rPr lang="en-US" sz="1400" dirty="0">
                <a:solidFill>
                  <a:srgbClr val="808080"/>
                </a:solidFill>
                <a:ea typeface="Verdana" panose="020B0604030504040204" pitchFamily="34" charset="0"/>
              </a:rPr>
              <a:t>A total of 800 people that represents Turkey at the NUTS-1 level, were interviewed. 11 provinces affected by the earthquake were excluded from the sample, but earthquake victims who migrated to the provinces were not excluded from the sample.</a:t>
            </a:r>
          </a:p>
          <a:p>
            <a:pPr marL="0" lvl="1" indent="-285750" algn="just">
              <a:lnSpc>
                <a:spcPct val="90000"/>
              </a:lnSpc>
              <a:spcBef>
                <a:spcPct val="0"/>
              </a:spcBef>
              <a:buFont typeface="Wingdings" panose="05000000000000000000" pitchFamily="2" charset="2"/>
              <a:buChar char="Ø"/>
              <a:defRPr/>
            </a:pPr>
            <a:endParaRPr lang="en-US" sz="1400" dirty="0">
              <a:solidFill>
                <a:srgbClr val="808080"/>
              </a:solidFill>
              <a:ea typeface="Verdana" panose="020B0604030504040204" pitchFamily="34" charset="0"/>
            </a:endParaRPr>
          </a:p>
          <a:p>
            <a:pPr marL="0" lvl="1" indent="-285750" algn="just">
              <a:lnSpc>
                <a:spcPct val="90000"/>
              </a:lnSpc>
              <a:spcBef>
                <a:spcPct val="0"/>
              </a:spcBef>
              <a:buFont typeface="Wingdings" panose="05000000000000000000" pitchFamily="2" charset="2"/>
              <a:buChar char="Ø"/>
              <a:defRPr/>
            </a:pPr>
            <a:endParaRPr lang="en-US" sz="1400" dirty="0">
              <a:solidFill>
                <a:srgbClr val="808080"/>
              </a:solidFill>
              <a:ea typeface="Verdana" panose="020B0604030504040204" pitchFamily="34" charset="0"/>
            </a:endParaRPr>
          </a:p>
          <a:p>
            <a:pPr marL="0" lvl="1" indent="-285750" algn="just">
              <a:lnSpc>
                <a:spcPct val="90000"/>
              </a:lnSpc>
              <a:spcBef>
                <a:spcPct val="0"/>
              </a:spcBef>
              <a:buFont typeface="Wingdings" panose="05000000000000000000" pitchFamily="2" charset="2"/>
              <a:buChar char="Ø"/>
              <a:defRPr/>
            </a:pPr>
            <a:endParaRPr lang="en-US" sz="1400" dirty="0">
              <a:solidFill>
                <a:srgbClr val="808080"/>
              </a:solidFill>
              <a:ea typeface="Verdana" panose="020B0604030504040204" pitchFamily="34" charset="0"/>
            </a:endParaRPr>
          </a:p>
          <a:p>
            <a:pPr marL="0" lvl="1" indent="-285750" algn="just">
              <a:lnSpc>
                <a:spcPct val="90000"/>
              </a:lnSpc>
              <a:spcBef>
                <a:spcPct val="0"/>
              </a:spcBef>
              <a:buFont typeface="Wingdings" panose="05000000000000000000" pitchFamily="2" charset="2"/>
              <a:buChar char="Ø"/>
              <a:defRPr/>
            </a:pPr>
            <a:r>
              <a:rPr lang="en-US" sz="1400" b="1" dirty="0">
                <a:solidFill>
                  <a:srgbClr val="808080"/>
                </a:solidFill>
                <a:ea typeface="Verdana" panose="020B0604030504040204" pitchFamily="34" charset="0"/>
              </a:rPr>
              <a:t>Method: </a:t>
            </a:r>
            <a:r>
              <a:rPr lang="en-US" sz="1400" dirty="0">
                <a:solidFill>
                  <a:srgbClr val="808080"/>
                </a:solidFill>
                <a:ea typeface="Verdana" panose="020B0604030504040204" pitchFamily="34" charset="0"/>
              </a:rPr>
              <a:t>A hybrid method was chosen in the research, and telephone questionnaire (CATI) and face-to-face questionnaire (CAPI) methods were used together..</a:t>
            </a:r>
          </a:p>
          <a:p>
            <a:pPr marL="0" lvl="1" indent="-285750" algn="just">
              <a:lnSpc>
                <a:spcPct val="90000"/>
              </a:lnSpc>
              <a:spcBef>
                <a:spcPct val="0"/>
              </a:spcBef>
              <a:spcAft>
                <a:spcPct val="35000"/>
              </a:spcAft>
              <a:buFont typeface="Wingdings" panose="05000000000000000000" pitchFamily="2" charset="2"/>
              <a:buChar char="Ø"/>
              <a:defRPr/>
            </a:pPr>
            <a:endParaRPr lang="en-US" sz="1400">
              <a:solidFill>
                <a:srgbClr val="808080"/>
              </a:solidFill>
              <a:ea typeface="Verdana" panose="020B0604030504040204" pitchFamily="34" charset="0"/>
              <a:sym typeface="Roboto"/>
            </a:endParaRPr>
          </a:p>
          <a:p>
            <a:pPr marL="0" lvl="1" algn="just">
              <a:lnSpc>
                <a:spcPct val="90000"/>
              </a:lnSpc>
              <a:spcBef>
                <a:spcPct val="0"/>
              </a:spcBef>
              <a:spcAft>
                <a:spcPct val="35000"/>
              </a:spcAft>
              <a:defRPr/>
            </a:pPr>
            <a:endParaRPr lang="en-US" sz="1400">
              <a:solidFill>
                <a:srgbClr val="808080"/>
              </a:solidFill>
              <a:ea typeface="Verdana" panose="020B0604030504040204" pitchFamily="34" charset="0"/>
              <a:sym typeface="Roboto"/>
            </a:endParaRPr>
          </a:p>
          <a:p>
            <a:pPr marL="0" lvl="1" algn="just">
              <a:lnSpc>
                <a:spcPct val="90000"/>
              </a:lnSpc>
              <a:spcBef>
                <a:spcPct val="0"/>
              </a:spcBef>
              <a:spcAft>
                <a:spcPct val="35000"/>
              </a:spcAft>
              <a:defRPr/>
            </a:pPr>
            <a:endParaRPr lang="en-US" sz="1400" dirty="0">
              <a:solidFill>
                <a:srgbClr val="808080"/>
              </a:solidFill>
              <a:ea typeface="Verdana" panose="020B0604030504040204" pitchFamily="34" charset="0"/>
              <a:sym typeface="Roboto"/>
            </a:endParaRPr>
          </a:p>
          <a:p>
            <a:pPr marL="0" lvl="1" indent="-285750" algn="just">
              <a:lnSpc>
                <a:spcPct val="90000"/>
              </a:lnSpc>
              <a:spcBef>
                <a:spcPct val="0"/>
              </a:spcBef>
              <a:spcAft>
                <a:spcPct val="35000"/>
              </a:spcAft>
              <a:buFont typeface="Wingdings" panose="05000000000000000000" pitchFamily="2" charset="2"/>
              <a:buChar char="Ø"/>
              <a:defRPr/>
            </a:pPr>
            <a:r>
              <a:rPr lang="en-US" sz="1400" b="1" dirty="0">
                <a:solidFill>
                  <a:srgbClr val="808080"/>
                </a:solidFill>
                <a:ea typeface="Verdana" panose="020B0604030504040204" pitchFamily="34" charset="0"/>
              </a:rPr>
              <a:t>Field Calendar : </a:t>
            </a:r>
            <a:r>
              <a:rPr lang="en-US" sz="1400" dirty="0">
                <a:solidFill>
                  <a:srgbClr val="808080"/>
                </a:solidFill>
                <a:ea typeface="Verdana" panose="020B0604030504040204" pitchFamily="34" charset="0"/>
              </a:rPr>
              <a:t>10 March 2023-22 March 2023</a:t>
            </a:r>
          </a:p>
          <a:p>
            <a:pPr marL="0" lvl="1" indent="-285750" algn="just">
              <a:lnSpc>
                <a:spcPct val="90000"/>
              </a:lnSpc>
              <a:spcBef>
                <a:spcPct val="0"/>
              </a:spcBef>
              <a:spcAft>
                <a:spcPct val="35000"/>
              </a:spcAft>
              <a:buFont typeface="Wingdings" panose="05000000000000000000" pitchFamily="2" charset="2"/>
              <a:buChar char="Ø"/>
              <a:defRPr/>
            </a:pPr>
            <a:endParaRPr lang="en-US" sz="1400" dirty="0">
              <a:solidFill>
                <a:srgbClr val="808080"/>
              </a:solidFill>
              <a:ea typeface="Verdana" panose="020B0604030504040204" pitchFamily="34" charset="0"/>
            </a:endParaRPr>
          </a:p>
        </p:txBody>
      </p:sp>
      <p:sp>
        <p:nvSpPr>
          <p:cNvPr id="2" name="object 13">
            <a:extLst>
              <a:ext uri="{FF2B5EF4-FFF2-40B4-BE49-F238E27FC236}">
                <a16:creationId xmlns:a16="http://schemas.microsoft.com/office/drawing/2014/main" id="{60CEEECB-DD40-2B39-A7BD-70275035A4A1}"/>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4" name="Slayt Numarası Yer Tutucusu 3">
            <a:extLst>
              <a:ext uri="{FF2B5EF4-FFF2-40B4-BE49-F238E27FC236}">
                <a16:creationId xmlns:a16="http://schemas.microsoft.com/office/drawing/2014/main" id="{1575FA3B-B6CB-36E7-FC33-9C8AE049638D}"/>
              </a:ext>
            </a:extLst>
          </p:cNvPr>
          <p:cNvSpPr>
            <a:spLocks noGrp="1"/>
          </p:cNvSpPr>
          <p:nvPr>
            <p:ph type="sldNum" sz="quarter" idx="7"/>
          </p:nvPr>
        </p:nvSpPr>
        <p:spPr/>
        <p:txBody>
          <a:bodyPr/>
          <a:lstStyle/>
          <a:p>
            <a:fld id="{B6F15528-21DE-4FAA-801E-634DDDAF4B2B}" type="slidenum">
              <a:rPr lang="en-US" smtClean="0"/>
              <a:t>3</a:t>
            </a:fld>
            <a:endParaRPr lang="en-US"/>
          </a:p>
        </p:txBody>
      </p:sp>
    </p:spTree>
    <p:extLst>
      <p:ext uri="{BB962C8B-B14F-4D97-AF65-F5344CB8AC3E}">
        <p14:creationId xmlns:p14="http://schemas.microsoft.com/office/powerpoint/2010/main" val="3375266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764239"/>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pPr marL="12700">
              <a:lnSpc>
                <a:spcPct val="100000"/>
              </a:lnSpc>
              <a:spcBef>
                <a:spcPts val="105"/>
              </a:spcBef>
            </a:pPr>
            <a:r>
              <a:rPr lang="en-US" b="1" i="1" dirty="0">
                <a:solidFill>
                  <a:srgbClr val="00B0F0"/>
                </a:solidFill>
                <a:latin typeface="Century Gothic" panose="020B0502020202020204" pitchFamily="34" charset="0"/>
              </a:rPr>
              <a:t>Attitudes Towards Immigrants After the Earthquake</a:t>
            </a:r>
            <a:endParaRPr lang="tr-TR" sz="1800"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19200" y="1023265"/>
            <a:ext cx="10400930" cy="523220"/>
          </a:xfrm>
          <a:prstGeom prst="rect">
            <a:avLst/>
          </a:prstGeom>
          <a:solidFill>
            <a:schemeClr val="bg1">
              <a:lumMod val="95000"/>
            </a:schemeClr>
          </a:solidFill>
        </p:spPr>
        <p:txBody>
          <a:bodyPr wrap="square">
            <a:spAutoFit/>
          </a:bodyPr>
          <a:lstStyle/>
          <a:p>
            <a:pPr algn="just"/>
            <a:r>
              <a:rPr lang="en-US" sz="1400" dirty="0">
                <a:solidFill>
                  <a:schemeClr val="tx1">
                    <a:lumMod val="50000"/>
                    <a:lumOff val="50000"/>
                  </a:schemeClr>
                </a:solidFill>
                <a:latin typeface="Calibri" panose="020F0502020204030204" pitchFamily="34" charset="0"/>
                <a:cs typeface="Calibri" panose="020F0502020204030204" pitchFamily="34" charset="0"/>
              </a:rPr>
              <a:t>When we look at the statements about immigrants, the statement that the participants agree with the highest rate, with 90.1%, is that no new immigrants should be accepted to Turkey from now on. </a:t>
            </a:r>
            <a:endParaRPr lang="tr-TR" sz="14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6" name="Metin kutusu 5">
            <a:extLst>
              <a:ext uri="{FF2B5EF4-FFF2-40B4-BE49-F238E27FC236}">
                <a16:creationId xmlns:a16="http://schemas.microsoft.com/office/drawing/2014/main" id="{AC461AD9-FAA6-943B-2A69-4B50C65C52D8}"/>
              </a:ext>
            </a:extLst>
          </p:cNvPr>
          <p:cNvSpPr txBox="1"/>
          <p:nvPr/>
        </p:nvSpPr>
        <p:spPr>
          <a:xfrm>
            <a:off x="1219200" y="6637991"/>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N:800</a:t>
            </a:r>
          </a:p>
        </p:txBody>
      </p:sp>
      <p:sp>
        <p:nvSpPr>
          <p:cNvPr id="2" name="Text Box 6">
            <a:extLst>
              <a:ext uri="{FF2B5EF4-FFF2-40B4-BE49-F238E27FC236}">
                <a16:creationId xmlns:a16="http://schemas.microsoft.com/office/drawing/2014/main" id="{B3415BA6-2359-7AC0-2923-C9B0E4FA901C}"/>
              </a:ext>
            </a:extLst>
          </p:cNvPr>
          <p:cNvSpPr txBox="1">
            <a:spLocks noChangeArrowheads="1"/>
          </p:cNvSpPr>
          <p:nvPr/>
        </p:nvSpPr>
        <p:spPr bwMode="auto">
          <a:xfrm>
            <a:off x="8839200" y="6514881"/>
            <a:ext cx="2780930" cy="338554"/>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DI28. Could you give your answer to the following statements as “Yes” or “No”? (ONE CHOICE)</a:t>
            </a:r>
            <a:endParaRPr lang="tr-TR" sz="800" dirty="0">
              <a:solidFill>
                <a:srgbClr val="808080"/>
              </a:solidFill>
              <a:latin typeface="Century Gothic" panose="020B0502020202020204" pitchFamily="34" charset="0"/>
              <a:ea typeface="Verdana" panose="020B0604030504040204" pitchFamily="34" charset="0"/>
            </a:endParaRPr>
          </a:p>
        </p:txBody>
      </p:sp>
      <p:sp>
        <p:nvSpPr>
          <p:cNvPr id="5" name="object 13">
            <a:extLst>
              <a:ext uri="{FF2B5EF4-FFF2-40B4-BE49-F238E27FC236}">
                <a16:creationId xmlns:a16="http://schemas.microsoft.com/office/drawing/2014/main" id="{A9FEC081-9AE9-1593-7704-F5AC76F83DB9}"/>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9" name="Slayt Numarası Yer Tutucusu 8">
            <a:extLst>
              <a:ext uri="{FF2B5EF4-FFF2-40B4-BE49-F238E27FC236}">
                <a16:creationId xmlns:a16="http://schemas.microsoft.com/office/drawing/2014/main" id="{9C5ACC73-494D-252F-7949-A8F55F73230F}"/>
              </a:ext>
            </a:extLst>
          </p:cNvPr>
          <p:cNvSpPr>
            <a:spLocks noGrp="1"/>
          </p:cNvSpPr>
          <p:nvPr>
            <p:ph type="sldNum" sz="quarter" idx="7"/>
          </p:nvPr>
        </p:nvSpPr>
        <p:spPr/>
        <p:txBody>
          <a:bodyPr/>
          <a:lstStyle/>
          <a:p>
            <a:fld id="{B6F15528-21DE-4FAA-801E-634DDDAF4B2B}" type="slidenum">
              <a:rPr lang="en-US" smtClean="0"/>
              <a:t>30</a:t>
            </a:fld>
            <a:endParaRPr lang="en-US"/>
          </a:p>
        </p:txBody>
      </p:sp>
      <p:graphicFrame>
        <p:nvGraphicFramePr>
          <p:cNvPr id="10" name="Tablo 9">
            <a:extLst>
              <a:ext uri="{FF2B5EF4-FFF2-40B4-BE49-F238E27FC236}">
                <a16:creationId xmlns:a16="http://schemas.microsoft.com/office/drawing/2014/main" id="{385D20A8-1A0B-18BC-BDDD-254F697826B8}"/>
              </a:ext>
            </a:extLst>
          </p:cNvPr>
          <p:cNvGraphicFramePr>
            <a:graphicFrameLocks noGrp="1"/>
          </p:cNvGraphicFramePr>
          <p:nvPr>
            <p:extLst>
              <p:ext uri="{D42A27DB-BD31-4B8C-83A1-F6EECF244321}">
                <p14:modId xmlns:p14="http://schemas.microsoft.com/office/powerpoint/2010/main" val="1786506788"/>
              </p:ext>
            </p:extLst>
          </p:nvPr>
        </p:nvGraphicFramePr>
        <p:xfrm>
          <a:off x="1215510" y="1683427"/>
          <a:ext cx="10400925" cy="4694513"/>
        </p:xfrm>
        <a:graphic>
          <a:graphicData uri="http://schemas.openxmlformats.org/drawingml/2006/table">
            <a:tbl>
              <a:tblPr>
                <a:tableStyleId>{B301B821-A1FF-4177-AEE7-76D212191A09}</a:tableStyleId>
              </a:tblPr>
              <a:tblGrid>
                <a:gridCol w="1540817">
                  <a:extLst>
                    <a:ext uri="{9D8B030D-6E8A-4147-A177-3AD203B41FA5}">
                      <a16:colId xmlns:a16="http://schemas.microsoft.com/office/drawing/2014/main" val="1730714484"/>
                    </a:ext>
                  </a:extLst>
                </a:gridCol>
                <a:gridCol w="1024660">
                  <a:extLst>
                    <a:ext uri="{9D8B030D-6E8A-4147-A177-3AD203B41FA5}">
                      <a16:colId xmlns:a16="http://schemas.microsoft.com/office/drawing/2014/main" val="1903076354"/>
                    </a:ext>
                  </a:extLst>
                </a:gridCol>
                <a:gridCol w="1305908">
                  <a:extLst>
                    <a:ext uri="{9D8B030D-6E8A-4147-A177-3AD203B41FA5}">
                      <a16:colId xmlns:a16="http://schemas.microsoft.com/office/drawing/2014/main" val="2785725168"/>
                    </a:ext>
                  </a:extLst>
                </a:gridCol>
                <a:gridCol w="1305908">
                  <a:extLst>
                    <a:ext uri="{9D8B030D-6E8A-4147-A177-3AD203B41FA5}">
                      <a16:colId xmlns:a16="http://schemas.microsoft.com/office/drawing/2014/main" val="2121541418"/>
                    </a:ext>
                  </a:extLst>
                </a:gridCol>
                <a:gridCol w="1305908">
                  <a:extLst>
                    <a:ext uri="{9D8B030D-6E8A-4147-A177-3AD203B41FA5}">
                      <a16:colId xmlns:a16="http://schemas.microsoft.com/office/drawing/2014/main" val="2456459817"/>
                    </a:ext>
                  </a:extLst>
                </a:gridCol>
                <a:gridCol w="1305908">
                  <a:extLst>
                    <a:ext uri="{9D8B030D-6E8A-4147-A177-3AD203B41FA5}">
                      <a16:colId xmlns:a16="http://schemas.microsoft.com/office/drawing/2014/main" val="721948271"/>
                    </a:ext>
                  </a:extLst>
                </a:gridCol>
                <a:gridCol w="1305908">
                  <a:extLst>
                    <a:ext uri="{9D8B030D-6E8A-4147-A177-3AD203B41FA5}">
                      <a16:colId xmlns:a16="http://schemas.microsoft.com/office/drawing/2014/main" val="677268418"/>
                    </a:ext>
                  </a:extLst>
                </a:gridCol>
                <a:gridCol w="1305908">
                  <a:extLst>
                    <a:ext uri="{9D8B030D-6E8A-4147-A177-3AD203B41FA5}">
                      <a16:colId xmlns:a16="http://schemas.microsoft.com/office/drawing/2014/main" val="542533560"/>
                    </a:ext>
                  </a:extLst>
                </a:gridCol>
              </a:tblGrid>
              <a:tr h="595971">
                <a:tc>
                  <a:txBody>
                    <a:bodyPr/>
                    <a:lstStyle/>
                    <a:p>
                      <a:pPr algn="l" fontAlgn="b"/>
                      <a:r>
                        <a:rPr lang="tr-TR" sz="1200" b="1" i="0" u="none" strike="noStrike" dirty="0" err="1">
                          <a:solidFill>
                            <a:schemeClr val="tx1">
                              <a:lumMod val="50000"/>
                              <a:lumOff val="50000"/>
                            </a:schemeClr>
                          </a:solidFill>
                          <a:effectLst/>
                          <a:latin typeface="Calibri" panose="020F0502020204030204" pitchFamily="34" charset="0"/>
                        </a:rPr>
                        <a:t>Attitudes</a:t>
                      </a:r>
                      <a:r>
                        <a:rPr lang="tr-TR" sz="1200" b="1" i="0" u="none" strike="noStrike" dirty="0">
                          <a:solidFill>
                            <a:schemeClr val="tx1">
                              <a:lumMod val="50000"/>
                              <a:lumOff val="50000"/>
                            </a:schemeClr>
                          </a:solidFill>
                          <a:effectLst/>
                          <a:latin typeface="Calibri" panose="020F0502020204030204" pitchFamily="34" charset="0"/>
                        </a:rPr>
                        <a:t> </a:t>
                      </a:r>
                      <a:r>
                        <a:rPr lang="tr-TR" sz="1200" b="1" i="0" u="none" strike="noStrike" dirty="0" err="1">
                          <a:solidFill>
                            <a:schemeClr val="tx1">
                              <a:lumMod val="50000"/>
                              <a:lumOff val="50000"/>
                            </a:schemeClr>
                          </a:solidFill>
                          <a:effectLst/>
                          <a:latin typeface="Calibri" panose="020F0502020204030204" pitchFamily="34" charset="0"/>
                        </a:rPr>
                        <a:t>Towards</a:t>
                      </a:r>
                      <a:r>
                        <a:rPr lang="tr-TR" sz="1200" b="1" i="0" u="none" strike="noStrike" dirty="0">
                          <a:solidFill>
                            <a:schemeClr val="tx1">
                              <a:lumMod val="50000"/>
                              <a:lumOff val="50000"/>
                            </a:schemeClr>
                          </a:solidFill>
                          <a:effectLst/>
                          <a:latin typeface="Calibri" panose="020F0502020204030204" pitchFamily="34" charset="0"/>
                        </a:rPr>
                        <a:t> </a:t>
                      </a:r>
                      <a:r>
                        <a:rPr lang="tr-TR" sz="1200" b="1" i="0" u="none" strike="noStrike" dirty="0" err="1">
                          <a:solidFill>
                            <a:schemeClr val="tx1">
                              <a:lumMod val="50000"/>
                              <a:lumOff val="50000"/>
                            </a:schemeClr>
                          </a:solidFill>
                          <a:effectLst/>
                          <a:latin typeface="Calibri" panose="020F0502020204030204" pitchFamily="34" charset="0"/>
                        </a:rPr>
                        <a:t>Immigrants</a:t>
                      </a:r>
                      <a:r>
                        <a:rPr lang="tr-TR" sz="1200" b="1" i="0" u="none" strike="noStrike" dirty="0">
                          <a:solidFill>
                            <a:schemeClr val="tx1">
                              <a:lumMod val="50000"/>
                              <a:lumOff val="50000"/>
                            </a:schemeClr>
                          </a:solidFill>
                          <a:effectLst/>
                          <a:latin typeface="Calibri" panose="020F0502020204030204" pitchFamily="34" charset="0"/>
                        </a:rPr>
                        <a:t> </a:t>
                      </a:r>
                      <a:endParaRPr lang="en-US" sz="1200" b="1" i="0" u="none" strike="noStrike" dirty="0">
                        <a:solidFill>
                          <a:schemeClr val="tx1">
                            <a:lumMod val="50000"/>
                            <a:lumOff val="50000"/>
                          </a:schemeClr>
                        </a:solidFill>
                        <a:effectLst/>
                        <a:latin typeface="Calibri" panose="020F0502020204030204" pitchFamily="34" charset="0"/>
                      </a:endParaRPr>
                    </a:p>
                  </a:txBody>
                  <a:tcPr marL="2562" marR="2562" marT="2562" marB="0" anchor="b"/>
                </a:tc>
                <a:tc gridSpan="3">
                  <a:txBody>
                    <a:bodyPr/>
                    <a:lstStyle/>
                    <a:p>
                      <a:pPr algn="ctr" fontAlgn="b"/>
                      <a:r>
                        <a:rPr lang="tr-TR" sz="1200" b="1" u="none" strike="noStrike" dirty="0">
                          <a:solidFill>
                            <a:schemeClr val="tx1">
                              <a:lumMod val="50000"/>
                              <a:lumOff val="50000"/>
                            </a:schemeClr>
                          </a:solidFill>
                          <a:effectLst/>
                        </a:rPr>
                        <a:t>General</a:t>
                      </a:r>
                      <a:endParaRPr lang="pt-BR" sz="1200" b="1" u="none" strike="noStrike" dirty="0">
                        <a:solidFill>
                          <a:schemeClr val="tx1">
                            <a:lumMod val="50000"/>
                            <a:lumOff val="50000"/>
                          </a:schemeClr>
                        </a:solidFill>
                        <a:effectLst/>
                      </a:endParaRPr>
                    </a:p>
                  </a:txBody>
                  <a:tcPr marL="2562" marR="2562" marT="2562" marB="0" anchor="ctr"/>
                </a:tc>
                <a:tc hMerge="1">
                  <a:txBody>
                    <a:bodyPr/>
                    <a:lstStyle/>
                    <a:p>
                      <a:pPr algn="ctr" fontAlgn="b"/>
                      <a:endParaRPr lang="pt-BR" sz="1100" b="1" u="none" strike="noStrike" dirty="0">
                        <a:solidFill>
                          <a:schemeClr val="tx1">
                            <a:lumMod val="50000"/>
                            <a:lumOff val="50000"/>
                          </a:schemeClr>
                        </a:solidFill>
                        <a:effectLst/>
                      </a:endParaRPr>
                    </a:p>
                  </a:txBody>
                  <a:tcPr marL="2562" marR="2562" marT="2562" marB="0" anchor="b"/>
                </a:tc>
                <a:tc hMerge="1">
                  <a:txBody>
                    <a:bodyPr/>
                    <a:lstStyle/>
                    <a:p>
                      <a:pPr algn="ctr" fontAlgn="b"/>
                      <a:endParaRPr lang="pt-BR" sz="1100" b="1" u="none" strike="noStrike" dirty="0">
                        <a:solidFill>
                          <a:schemeClr val="tx1">
                            <a:lumMod val="50000"/>
                            <a:lumOff val="50000"/>
                          </a:schemeClr>
                        </a:solidFill>
                        <a:effectLst/>
                      </a:endParaRPr>
                    </a:p>
                  </a:txBody>
                  <a:tcPr marL="2562" marR="2562" marT="2562" marB="0" anchor="b"/>
                </a:tc>
                <a:tc gridSpan="2">
                  <a:txBody>
                    <a:bodyPr/>
                    <a:lstStyle/>
                    <a:p>
                      <a:pPr algn="ctr" fontAlgn="b"/>
                      <a:r>
                        <a:rPr lang="tr-TR" sz="1100" b="1" u="none" strike="noStrike" dirty="0" err="1">
                          <a:solidFill>
                            <a:schemeClr val="tx1">
                              <a:lumMod val="50000"/>
                              <a:lumOff val="50000"/>
                            </a:schemeClr>
                          </a:solidFill>
                          <a:effectLst/>
                        </a:rPr>
                        <a:t>Were</a:t>
                      </a:r>
                      <a:r>
                        <a:rPr lang="tr-TR" sz="1100" b="1" u="none" strike="noStrike" dirty="0">
                          <a:solidFill>
                            <a:schemeClr val="tx1">
                              <a:lumMod val="50000"/>
                              <a:lumOff val="50000"/>
                            </a:schemeClr>
                          </a:solidFill>
                          <a:effectLst/>
                        </a:rPr>
                        <a:t> </a:t>
                      </a:r>
                      <a:r>
                        <a:rPr lang="en-US" sz="1100" b="1" u="none" strike="noStrike" dirty="0">
                          <a:solidFill>
                            <a:schemeClr val="tx1">
                              <a:lumMod val="50000"/>
                              <a:lumOff val="50000"/>
                            </a:schemeClr>
                          </a:solidFill>
                          <a:effectLst/>
                        </a:rPr>
                        <a:t>in the earthquake zone at the earthquake</a:t>
                      </a:r>
                      <a:r>
                        <a:rPr lang="tr-TR" sz="1100" b="1" u="none" strike="noStrike" dirty="0">
                          <a:solidFill>
                            <a:schemeClr val="tx1">
                              <a:lumMod val="50000"/>
                              <a:lumOff val="50000"/>
                            </a:schemeClr>
                          </a:solidFill>
                          <a:effectLst/>
                        </a:rPr>
                        <a:t> moment</a:t>
                      </a:r>
                      <a:endParaRPr lang="pt-BR" sz="1100" b="1" i="0" u="none" strike="noStrike" dirty="0">
                        <a:solidFill>
                          <a:schemeClr val="tx1">
                            <a:lumMod val="50000"/>
                            <a:lumOff val="50000"/>
                          </a:schemeClr>
                        </a:solidFill>
                        <a:effectLst/>
                        <a:latin typeface="Calibri" panose="020F0502020204030204" pitchFamily="34" charset="0"/>
                      </a:endParaRPr>
                    </a:p>
                  </a:txBody>
                  <a:tcPr marL="4229" marR="4229" marT="4229" marB="0" anchor="ctr"/>
                </a:tc>
                <a:tc hMerge="1">
                  <a:txBody>
                    <a:bodyPr/>
                    <a:lstStyle/>
                    <a:p>
                      <a:pPr algn="ctr" fontAlgn="b"/>
                      <a:endParaRPr lang="pt-BR" sz="1100" b="1" i="0" u="none" strike="noStrike" dirty="0">
                        <a:solidFill>
                          <a:schemeClr val="tx1">
                            <a:lumMod val="50000"/>
                            <a:lumOff val="50000"/>
                          </a:schemeClr>
                        </a:solidFill>
                        <a:effectLst/>
                        <a:latin typeface="Calibri" panose="020F0502020204030204" pitchFamily="34" charset="0"/>
                      </a:endParaRPr>
                    </a:p>
                  </a:txBody>
                  <a:tcPr marL="4229" marR="4229" marT="4229" marB="0" anchor="ctr"/>
                </a:tc>
                <a:tc gridSpan="2">
                  <a:txBody>
                    <a:bodyPr/>
                    <a:lstStyle/>
                    <a:p>
                      <a:pPr algn="ctr" fontAlgn="b"/>
                      <a:r>
                        <a:rPr lang="tr-TR" sz="1100" b="1" u="none" strike="noStrike" dirty="0" err="1">
                          <a:solidFill>
                            <a:schemeClr val="tx1">
                              <a:lumMod val="50000"/>
                              <a:lumOff val="50000"/>
                            </a:schemeClr>
                          </a:solidFill>
                          <a:effectLst/>
                        </a:rPr>
                        <a:t>Were</a:t>
                      </a:r>
                      <a:r>
                        <a:rPr lang="tr-TR" sz="1100" b="1" u="none" strike="noStrike" dirty="0">
                          <a:solidFill>
                            <a:schemeClr val="tx1">
                              <a:lumMod val="50000"/>
                              <a:lumOff val="50000"/>
                            </a:schemeClr>
                          </a:solidFill>
                          <a:effectLst/>
                        </a:rPr>
                        <a:t> not </a:t>
                      </a:r>
                      <a:r>
                        <a:rPr lang="en-US" sz="1100" b="1" u="none" strike="noStrike" dirty="0">
                          <a:solidFill>
                            <a:schemeClr val="tx1">
                              <a:lumMod val="50000"/>
                              <a:lumOff val="50000"/>
                            </a:schemeClr>
                          </a:solidFill>
                          <a:effectLst/>
                        </a:rPr>
                        <a:t> in the earthquake region at the earthquake</a:t>
                      </a:r>
                      <a:r>
                        <a:rPr lang="tr-TR" sz="1100" b="1" u="none" strike="noStrike" dirty="0">
                          <a:solidFill>
                            <a:schemeClr val="tx1">
                              <a:lumMod val="50000"/>
                              <a:lumOff val="50000"/>
                            </a:schemeClr>
                          </a:solidFill>
                          <a:effectLst/>
                        </a:rPr>
                        <a:t> moment</a:t>
                      </a:r>
                      <a:endParaRPr lang="pt-BR" sz="1100" b="1" i="0" u="none" strike="noStrike" dirty="0">
                        <a:solidFill>
                          <a:schemeClr val="tx1">
                            <a:lumMod val="50000"/>
                            <a:lumOff val="50000"/>
                          </a:schemeClr>
                        </a:solidFill>
                        <a:effectLst/>
                        <a:latin typeface="Calibri" panose="020F0502020204030204" pitchFamily="34" charset="0"/>
                      </a:endParaRPr>
                    </a:p>
                  </a:txBody>
                  <a:tcPr marL="4229" marR="4229" marT="4229" marB="0" anchor="ctr"/>
                </a:tc>
                <a:tc hMerge="1">
                  <a:txBody>
                    <a:bodyPr/>
                    <a:lstStyle/>
                    <a:p>
                      <a:pPr algn="ctr" fontAlgn="b"/>
                      <a:r>
                        <a:rPr lang="tr-TR" sz="1100" b="1" u="none" strike="noStrike" dirty="0" err="1">
                          <a:solidFill>
                            <a:schemeClr val="tx1">
                              <a:lumMod val="50000"/>
                              <a:lumOff val="50000"/>
                            </a:schemeClr>
                          </a:solidFill>
                          <a:effectLst/>
                        </a:rPr>
                        <a:t>Was</a:t>
                      </a:r>
                      <a:r>
                        <a:rPr lang="tr-TR" sz="1100" b="1" u="none" strike="noStrike" dirty="0">
                          <a:solidFill>
                            <a:schemeClr val="tx1">
                              <a:lumMod val="50000"/>
                              <a:lumOff val="50000"/>
                            </a:schemeClr>
                          </a:solidFill>
                          <a:effectLst/>
                        </a:rPr>
                        <a:t> not </a:t>
                      </a:r>
                      <a:r>
                        <a:rPr lang="en-US" sz="1100" b="1" u="none" strike="noStrike" dirty="0">
                          <a:solidFill>
                            <a:schemeClr val="tx1">
                              <a:lumMod val="50000"/>
                              <a:lumOff val="50000"/>
                            </a:schemeClr>
                          </a:solidFill>
                          <a:effectLst/>
                        </a:rPr>
                        <a:t> in the earthquake region at the earthquake</a:t>
                      </a:r>
                      <a:r>
                        <a:rPr lang="tr-TR" sz="1100" b="1" u="none" strike="noStrike" dirty="0">
                          <a:solidFill>
                            <a:schemeClr val="tx1">
                              <a:lumMod val="50000"/>
                              <a:lumOff val="50000"/>
                            </a:schemeClr>
                          </a:solidFill>
                          <a:effectLst/>
                        </a:rPr>
                        <a:t> moment</a:t>
                      </a:r>
                      <a:r>
                        <a:rPr lang="en-US" sz="1100" b="1" u="none" strike="noStrike" dirty="0">
                          <a:solidFill>
                            <a:schemeClr val="tx1">
                              <a:lumMod val="50000"/>
                              <a:lumOff val="50000"/>
                            </a:schemeClr>
                          </a:solidFill>
                          <a:effectLst/>
                        </a:rPr>
                        <a:t> (%)</a:t>
                      </a:r>
                      <a:endParaRPr lang="pt-BR" sz="1100" b="1" i="0" u="none" strike="noStrike" dirty="0">
                        <a:solidFill>
                          <a:schemeClr val="tx1">
                            <a:lumMod val="50000"/>
                            <a:lumOff val="50000"/>
                          </a:schemeClr>
                        </a:solidFill>
                        <a:effectLst/>
                        <a:latin typeface="Calibri" panose="020F0502020204030204" pitchFamily="34" charset="0"/>
                      </a:endParaRPr>
                    </a:p>
                  </a:txBody>
                  <a:tcPr marL="4229" marR="4229" marT="4229" marB="0" anchor="ctr"/>
                </a:tc>
                <a:extLst>
                  <a:ext uri="{0D108BD9-81ED-4DB2-BD59-A6C34878D82A}">
                    <a16:rowId xmlns:a16="http://schemas.microsoft.com/office/drawing/2014/main" val="2548509710"/>
                  </a:ext>
                </a:extLst>
              </a:tr>
              <a:tr h="644577">
                <a:tc>
                  <a:txBody>
                    <a:bodyPr/>
                    <a:lstStyle/>
                    <a:p>
                      <a:pPr algn="l" fontAlgn="b"/>
                      <a:endParaRPr lang="en-US" sz="1200" b="0" i="0" u="none" strike="noStrike">
                        <a:solidFill>
                          <a:schemeClr val="tx1">
                            <a:lumMod val="50000"/>
                            <a:lumOff val="50000"/>
                          </a:schemeClr>
                        </a:solidFill>
                        <a:effectLst/>
                        <a:latin typeface="Calibri" panose="020F0502020204030204" pitchFamily="34" charset="0"/>
                      </a:endParaRPr>
                    </a:p>
                  </a:txBody>
                  <a:tcPr marL="2562" marR="2562" marT="2562" marB="0" anchor="b"/>
                </a:tc>
                <a:tc>
                  <a:txBody>
                    <a:bodyPr/>
                    <a:lstStyle/>
                    <a:p>
                      <a:pPr algn="ctr" fontAlgn="b"/>
                      <a:r>
                        <a:rPr lang="tr-TR" sz="1200" b="1" i="0" u="none" strike="noStrike" dirty="0" err="1">
                          <a:solidFill>
                            <a:schemeClr val="tx1">
                              <a:lumMod val="50000"/>
                              <a:lumOff val="50000"/>
                            </a:schemeClr>
                          </a:solidFill>
                          <a:effectLst/>
                          <a:latin typeface="Calibri" panose="020F0502020204030204" pitchFamily="34" charset="0"/>
                        </a:rPr>
                        <a:t>Agreed</a:t>
                      </a:r>
                      <a:r>
                        <a:rPr lang="tr-TR" sz="1200" b="1" i="0" u="none" strike="noStrike" dirty="0">
                          <a:solidFill>
                            <a:schemeClr val="tx1">
                              <a:lumMod val="50000"/>
                              <a:lumOff val="50000"/>
                            </a:schemeClr>
                          </a:solidFill>
                          <a:effectLst/>
                          <a:latin typeface="Calibri" panose="020F0502020204030204" pitchFamily="34" charset="0"/>
                        </a:rPr>
                        <a:t> (%)</a:t>
                      </a:r>
                      <a:endParaRPr lang="en-US" sz="1200" b="1" i="0" u="none" strike="noStrike" dirty="0">
                        <a:solidFill>
                          <a:schemeClr val="tx1">
                            <a:lumMod val="50000"/>
                            <a:lumOff val="50000"/>
                          </a:schemeClr>
                        </a:solidFill>
                        <a:effectLst/>
                        <a:latin typeface="Calibri" panose="020F0502020204030204" pitchFamily="34" charset="0"/>
                      </a:endParaRPr>
                    </a:p>
                  </a:txBody>
                  <a:tcPr marL="2562" marR="2562" marT="2562" marB="0" anchor="ctr"/>
                </a:tc>
                <a:tc>
                  <a:txBody>
                    <a:bodyPr/>
                    <a:lstStyle/>
                    <a:p>
                      <a:pPr algn="ctr" fontAlgn="b"/>
                      <a:r>
                        <a:rPr lang="tr-TR" sz="1200" b="1" i="0" u="none" strike="noStrike" dirty="0" err="1">
                          <a:solidFill>
                            <a:schemeClr val="tx1">
                              <a:lumMod val="50000"/>
                              <a:lumOff val="50000"/>
                            </a:schemeClr>
                          </a:solidFill>
                          <a:effectLst/>
                          <a:latin typeface="Calibri" panose="020F0502020204030204" pitchFamily="34" charset="0"/>
                        </a:rPr>
                        <a:t>Disagreed</a:t>
                      </a:r>
                      <a:r>
                        <a:rPr lang="tr-TR" sz="1200" b="1" i="0" u="none" strike="noStrike" dirty="0">
                          <a:solidFill>
                            <a:schemeClr val="tx1">
                              <a:lumMod val="50000"/>
                              <a:lumOff val="50000"/>
                            </a:schemeClr>
                          </a:solidFill>
                          <a:effectLst/>
                          <a:latin typeface="Calibri" panose="020F0502020204030204" pitchFamily="34" charset="0"/>
                        </a:rPr>
                        <a:t> (%)</a:t>
                      </a:r>
                      <a:endParaRPr lang="en-US" sz="1200" b="1" i="0" u="none" strike="noStrike" dirty="0">
                        <a:solidFill>
                          <a:schemeClr val="tx1">
                            <a:lumMod val="50000"/>
                            <a:lumOff val="50000"/>
                          </a:schemeClr>
                        </a:solidFill>
                        <a:effectLst/>
                        <a:latin typeface="Calibri" panose="020F0502020204030204" pitchFamily="34" charset="0"/>
                      </a:endParaRPr>
                    </a:p>
                  </a:txBody>
                  <a:tcPr marL="2562" marR="2562" marT="2562" marB="0" anchor="ctr"/>
                </a:tc>
                <a:tc>
                  <a:txBody>
                    <a:bodyPr/>
                    <a:lstStyle/>
                    <a:p>
                      <a:pPr algn="ctr" fontAlgn="b"/>
                      <a:r>
                        <a:rPr lang="tr-TR" sz="1200" b="1" i="0" u="none" strike="noStrike" dirty="0" err="1">
                          <a:solidFill>
                            <a:schemeClr val="tx1">
                              <a:lumMod val="50000"/>
                              <a:lumOff val="50000"/>
                            </a:schemeClr>
                          </a:solidFill>
                          <a:effectLst/>
                          <a:latin typeface="Calibri" panose="020F0502020204030204" pitchFamily="34" charset="0"/>
                        </a:rPr>
                        <a:t>Undecided</a:t>
                      </a:r>
                      <a:r>
                        <a:rPr lang="tr-TR" sz="1200" b="1" i="0" u="none" strike="noStrike" dirty="0">
                          <a:solidFill>
                            <a:schemeClr val="tx1">
                              <a:lumMod val="50000"/>
                              <a:lumOff val="50000"/>
                            </a:schemeClr>
                          </a:solidFill>
                          <a:effectLst/>
                          <a:latin typeface="Calibri" panose="020F0502020204030204" pitchFamily="34" charset="0"/>
                        </a:rPr>
                        <a:t> (%)</a:t>
                      </a:r>
                      <a:endParaRPr lang="en-US" sz="1200" b="1" i="0" u="none" strike="noStrike" dirty="0">
                        <a:solidFill>
                          <a:schemeClr val="tx1">
                            <a:lumMod val="50000"/>
                            <a:lumOff val="50000"/>
                          </a:schemeClr>
                        </a:solidFill>
                        <a:effectLst/>
                        <a:latin typeface="Calibri" panose="020F0502020204030204" pitchFamily="34" charset="0"/>
                      </a:endParaRPr>
                    </a:p>
                  </a:txBody>
                  <a:tcPr marL="2562" marR="2562" marT="2562" marB="0" anchor="ctr"/>
                </a:tc>
                <a:tc>
                  <a:txBody>
                    <a:bodyPr/>
                    <a:lstStyle/>
                    <a:p>
                      <a:pPr algn="ctr" fontAlgn="b"/>
                      <a:r>
                        <a:rPr lang="tr-TR" sz="1200" b="1" i="0" u="none" strike="noStrike" dirty="0" err="1">
                          <a:solidFill>
                            <a:schemeClr val="tx1">
                              <a:lumMod val="50000"/>
                              <a:lumOff val="50000"/>
                            </a:schemeClr>
                          </a:solidFill>
                          <a:effectLst/>
                          <a:latin typeface="Calibri" panose="020F0502020204030204" pitchFamily="34" charset="0"/>
                        </a:rPr>
                        <a:t>Agreed</a:t>
                      </a:r>
                      <a:r>
                        <a:rPr lang="tr-TR" sz="1200" b="1" i="0" u="none" strike="noStrike" dirty="0">
                          <a:solidFill>
                            <a:schemeClr val="tx1">
                              <a:lumMod val="50000"/>
                              <a:lumOff val="50000"/>
                            </a:schemeClr>
                          </a:solidFill>
                          <a:effectLst/>
                          <a:latin typeface="Calibri" panose="020F0502020204030204" pitchFamily="34" charset="0"/>
                        </a:rPr>
                        <a:t> (%)</a:t>
                      </a:r>
                      <a:endParaRPr lang="en-US" sz="1200" b="1" i="0" u="none" strike="noStrike" dirty="0">
                        <a:solidFill>
                          <a:schemeClr val="tx1">
                            <a:lumMod val="50000"/>
                            <a:lumOff val="50000"/>
                          </a:schemeClr>
                        </a:solidFill>
                        <a:effectLst/>
                        <a:latin typeface="Calibri" panose="020F0502020204030204" pitchFamily="34" charset="0"/>
                      </a:endParaRPr>
                    </a:p>
                  </a:txBody>
                  <a:tcPr marL="2562" marR="2562" marT="2562" marB="0" anchor="ctr"/>
                </a:tc>
                <a:tc>
                  <a:txBody>
                    <a:bodyPr/>
                    <a:lstStyle/>
                    <a:p>
                      <a:pPr algn="ctr" fontAlgn="b"/>
                      <a:r>
                        <a:rPr lang="tr-TR" sz="1200" b="1" i="0" u="none" strike="noStrike" dirty="0" err="1">
                          <a:solidFill>
                            <a:schemeClr val="tx1">
                              <a:lumMod val="50000"/>
                              <a:lumOff val="50000"/>
                            </a:schemeClr>
                          </a:solidFill>
                          <a:effectLst/>
                          <a:latin typeface="Calibri" panose="020F0502020204030204" pitchFamily="34" charset="0"/>
                        </a:rPr>
                        <a:t>Disagreed</a:t>
                      </a:r>
                      <a:r>
                        <a:rPr lang="tr-TR" sz="1200" b="1" i="0" u="none" strike="noStrike" dirty="0">
                          <a:solidFill>
                            <a:schemeClr val="tx1">
                              <a:lumMod val="50000"/>
                              <a:lumOff val="50000"/>
                            </a:schemeClr>
                          </a:solidFill>
                          <a:effectLst/>
                          <a:latin typeface="Calibri" panose="020F0502020204030204" pitchFamily="34" charset="0"/>
                        </a:rPr>
                        <a:t> (%)</a:t>
                      </a:r>
                      <a:endParaRPr lang="en-US" sz="1200" b="1" i="0" u="none" strike="noStrike" dirty="0">
                        <a:solidFill>
                          <a:schemeClr val="tx1">
                            <a:lumMod val="50000"/>
                            <a:lumOff val="50000"/>
                          </a:schemeClr>
                        </a:solidFill>
                        <a:effectLst/>
                        <a:latin typeface="Calibri" panose="020F0502020204030204" pitchFamily="34" charset="0"/>
                      </a:endParaRPr>
                    </a:p>
                  </a:txBody>
                  <a:tcPr marL="2562" marR="2562" marT="2562" marB="0" anchor="ctr"/>
                </a:tc>
                <a:tc>
                  <a:txBody>
                    <a:bodyPr/>
                    <a:lstStyle/>
                    <a:p>
                      <a:pPr algn="ctr" fontAlgn="b"/>
                      <a:r>
                        <a:rPr lang="tr-TR" sz="1200" b="1" i="0" u="none" strike="noStrike" dirty="0" err="1">
                          <a:solidFill>
                            <a:schemeClr val="tx1">
                              <a:lumMod val="50000"/>
                              <a:lumOff val="50000"/>
                            </a:schemeClr>
                          </a:solidFill>
                          <a:effectLst/>
                          <a:latin typeface="Calibri" panose="020F0502020204030204" pitchFamily="34" charset="0"/>
                        </a:rPr>
                        <a:t>Agreed</a:t>
                      </a:r>
                      <a:r>
                        <a:rPr lang="tr-TR" sz="1200" b="1" i="0" u="none" strike="noStrike" dirty="0">
                          <a:solidFill>
                            <a:schemeClr val="tx1">
                              <a:lumMod val="50000"/>
                              <a:lumOff val="50000"/>
                            </a:schemeClr>
                          </a:solidFill>
                          <a:effectLst/>
                          <a:latin typeface="Calibri" panose="020F0502020204030204" pitchFamily="34" charset="0"/>
                        </a:rPr>
                        <a:t> (%)</a:t>
                      </a:r>
                      <a:endParaRPr lang="en-US" sz="1200" b="1" i="0" u="none" strike="noStrike" dirty="0">
                        <a:solidFill>
                          <a:schemeClr val="tx1">
                            <a:lumMod val="50000"/>
                            <a:lumOff val="50000"/>
                          </a:schemeClr>
                        </a:solidFill>
                        <a:effectLst/>
                        <a:latin typeface="Calibri" panose="020F0502020204030204" pitchFamily="34" charset="0"/>
                      </a:endParaRPr>
                    </a:p>
                  </a:txBody>
                  <a:tcPr marL="2562" marR="2562" marT="2562" marB="0" anchor="ctr"/>
                </a:tc>
                <a:tc>
                  <a:txBody>
                    <a:bodyPr/>
                    <a:lstStyle/>
                    <a:p>
                      <a:pPr algn="ctr" fontAlgn="b"/>
                      <a:r>
                        <a:rPr lang="tr-TR" sz="1200" b="1" i="0" u="none" strike="noStrike" dirty="0" err="1">
                          <a:solidFill>
                            <a:schemeClr val="tx1">
                              <a:lumMod val="50000"/>
                              <a:lumOff val="50000"/>
                            </a:schemeClr>
                          </a:solidFill>
                          <a:effectLst/>
                          <a:latin typeface="Calibri" panose="020F0502020204030204" pitchFamily="34" charset="0"/>
                        </a:rPr>
                        <a:t>Disagreed</a:t>
                      </a:r>
                      <a:r>
                        <a:rPr lang="tr-TR" sz="1200" b="1" i="0" u="none" strike="noStrike" dirty="0">
                          <a:solidFill>
                            <a:schemeClr val="tx1">
                              <a:lumMod val="50000"/>
                              <a:lumOff val="50000"/>
                            </a:schemeClr>
                          </a:solidFill>
                          <a:effectLst/>
                          <a:latin typeface="Calibri" panose="020F0502020204030204" pitchFamily="34" charset="0"/>
                        </a:rPr>
                        <a:t> (%)</a:t>
                      </a:r>
                      <a:endParaRPr lang="en-US" sz="1200" b="1" i="0" u="none" strike="noStrike" dirty="0">
                        <a:solidFill>
                          <a:schemeClr val="tx1">
                            <a:lumMod val="50000"/>
                            <a:lumOff val="50000"/>
                          </a:schemeClr>
                        </a:solidFill>
                        <a:effectLst/>
                        <a:latin typeface="Calibri" panose="020F0502020204030204" pitchFamily="34" charset="0"/>
                      </a:endParaRPr>
                    </a:p>
                  </a:txBody>
                  <a:tcPr marL="2562" marR="2562" marT="2562" marB="0" anchor="ctr"/>
                </a:tc>
                <a:extLst>
                  <a:ext uri="{0D108BD9-81ED-4DB2-BD59-A6C34878D82A}">
                    <a16:rowId xmlns:a16="http://schemas.microsoft.com/office/drawing/2014/main" val="3369634339"/>
                  </a:ext>
                </a:extLst>
              </a:tr>
              <a:tr h="625496">
                <a:tc>
                  <a:txBody>
                    <a:bodyPr/>
                    <a:lstStyle/>
                    <a:p>
                      <a:pPr algn="l" fontAlgn="b"/>
                      <a:r>
                        <a:rPr lang="en-US" sz="1200" u="none" strike="noStrike" dirty="0">
                          <a:solidFill>
                            <a:schemeClr val="tx1">
                              <a:lumMod val="50000"/>
                              <a:lumOff val="50000"/>
                            </a:schemeClr>
                          </a:solidFill>
                          <a:effectLst/>
                        </a:rPr>
                        <a:t>After that, new immigrants should never be accepted.</a:t>
                      </a:r>
                      <a:endParaRPr lang="en-US" sz="1200" b="0" i="0" u="none" strike="noStrike" dirty="0">
                        <a:solidFill>
                          <a:schemeClr val="tx1">
                            <a:lumMod val="50000"/>
                            <a:lumOff val="50000"/>
                          </a:schemeClr>
                        </a:solidFill>
                        <a:effectLst/>
                        <a:latin typeface="Calibri" panose="020F0502020204030204" pitchFamily="34" charset="0"/>
                      </a:endParaRPr>
                    </a:p>
                  </a:txBody>
                  <a:tcPr marL="2562" marR="2562" marT="2562"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90,1</a:t>
                      </a:r>
                    </a:p>
                  </a:txBody>
                  <a:tcPr marL="6350" marR="6350" marT="6350"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7,3</a:t>
                      </a:r>
                    </a:p>
                  </a:txBody>
                  <a:tcPr marL="6350" marR="6350" marT="6350"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2,6</a:t>
                      </a:r>
                    </a:p>
                  </a:txBody>
                  <a:tcPr marL="6350" marR="6350" marT="6350" marB="0" anchor="b"/>
                </a:tc>
                <a:tc>
                  <a:txBody>
                    <a:bodyPr/>
                    <a:lstStyle/>
                    <a:p>
                      <a:pPr algn="ctr" fontAlgn="b"/>
                      <a:r>
                        <a:rPr lang="tr-TR" sz="1200" b="0" i="0" u="none" strike="noStrike" dirty="0">
                          <a:solidFill>
                            <a:schemeClr val="tx1">
                              <a:lumMod val="50000"/>
                              <a:lumOff val="50000"/>
                            </a:schemeClr>
                          </a:solidFill>
                          <a:effectLst/>
                          <a:latin typeface="Coiny"/>
                        </a:rPr>
                        <a:t>80,9</a:t>
                      </a:r>
                      <a:endParaRPr lang="en-US" sz="1200" b="0" i="0" u="none" strike="noStrike" dirty="0">
                        <a:solidFill>
                          <a:schemeClr val="tx1">
                            <a:lumMod val="50000"/>
                            <a:lumOff val="50000"/>
                          </a:schemeClr>
                        </a:solidFill>
                        <a:effectLst/>
                        <a:latin typeface="Coiny"/>
                      </a:endParaRPr>
                    </a:p>
                  </a:txBody>
                  <a:tcPr marL="2562" marR="2562" marT="2562" marB="0" anchor="b"/>
                </a:tc>
                <a:tc>
                  <a:txBody>
                    <a:bodyPr/>
                    <a:lstStyle/>
                    <a:p>
                      <a:pPr algn="ctr" fontAlgn="b"/>
                      <a:r>
                        <a:rPr lang="tr-TR" sz="1200" u="none" strike="noStrike" dirty="0">
                          <a:solidFill>
                            <a:schemeClr val="tx1">
                              <a:lumMod val="50000"/>
                              <a:lumOff val="50000"/>
                            </a:schemeClr>
                          </a:solidFill>
                          <a:effectLst/>
                        </a:rPr>
                        <a:t>12,8</a:t>
                      </a:r>
                      <a:endParaRPr lang="en-US" sz="1200" b="0" i="0" u="none" strike="noStrike" dirty="0">
                        <a:solidFill>
                          <a:schemeClr val="tx1">
                            <a:lumMod val="50000"/>
                            <a:lumOff val="50000"/>
                          </a:schemeClr>
                        </a:solidFill>
                        <a:effectLst/>
                        <a:latin typeface="Coiny"/>
                      </a:endParaRPr>
                    </a:p>
                  </a:txBody>
                  <a:tcPr marL="2562" marR="2562" marT="2562" marB="0" anchor="b"/>
                </a:tc>
                <a:tc>
                  <a:txBody>
                    <a:bodyPr/>
                    <a:lstStyle/>
                    <a:p>
                      <a:pPr algn="ctr" fontAlgn="b"/>
                      <a:r>
                        <a:rPr lang="tr-TR" sz="1200" b="0" i="0" u="none" strike="noStrike" dirty="0">
                          <a:solidFill>
                            <a:schemeClr val="tx1">
                              <a:lumMod val="50000"/>
                              <a:lumOff val="50000"/>
                            </a:schemeClr>
                          </a:solidFill>
                          <a:effectLst/>
                          <a:latin typeface="Coiny"/>
                        </a:rPr>
                        <a:t>90,7</a:t>
                      </a:r>
                      <a:endParaRPr lang="en-US" sz="1200" b="0" i="0" u="none" strike="noStrike" dirty="0">
                        <a:solidFill>
                          <a:schemeClr val="tx1">
                            <a:lumMod val="50000"/>
                            <a:lumOff val="50000"/>
                          </a:schemeClr>
                        </a:solidFill>
                        <a:effectLst/>
                        <a:latin typeface="Coiny"/>
                      </a:endParaRPr>
                    </a:p>
                  </a:txBody>
                  <a:tcPr marL="2562" marR="2562" marT="2562" marB="0" anchor="b"/>
                </a:tc>
                <a:tc>
                  <a:txBody>
                    <a:bodyPr/>
                    <a:lstStyle/>
                    <a:p>
                      <a:pPr algn="ctr" fontAlgn="b"/>
                      <a:r>
                        <a:rPr lang="tr-TR" sz="1200" u="none" strike="noStrike" dirty="0">
                          <a:solidFill>
                            <a:schemeClr val="tx1">
                              <a:lumMod val="50000"/>
                              <a:lumOff val="50000"/>
                            </a:schemeClr>
                          </a:solidFill>
                          <a:effectLst/>
                        </a:rPr>
                        <a:t>6,9</a:t>
                      </a:r>
                      <a:endParaRPr lang="en-US" sz="1200" b="0" i="0" u="none" strike="noStrike" dirty="0">
                        <a:solidFill>
                          <a:schemeClr val="tx1">
                            <a:lumMod val="50000"/>
                            <a:lumOff val="50000"/>
                          </a:schemeClr>
                        </a:solidFill>
                        <a:effectLst/>
                        <a:latin typeface="Coiny"/>
                      </a:endParaRPr>
                    </a:p>
                  </a:txBody>
                  <a:tcPr marL="2562" marR="2562" marT="2562" marB="0" anchor="b"/>
                </a:tc>
                <a:extLst>
                  <a:ext uri="{0D108BD9-81ED-4DB2-BD59-A6C34878D82A}">
                    <a16:rowId xmlns:a16="http://schemas.microsoft.com/office/drawing/2014/main" val="830053539"/>
                  </a:ext>
                </a:extLst>
              </a:tr>
              <a:tr h="595971">
                <a:tc>
                  <a:txBody>
                    <a:bodyPr/>
                    <a:lstStyle/>
                    <a:p>
                      <a:pPr algn="l" fontAlgn="b"/>
                      <a:r>
                        <a:rPr lang="en-US" sz="1200" u="none" strike="noStrike" dirty="0">
                          <a:solidFill>
                            <a:schemeClr val="tx1">
                              <a:lumMod val="50000"/>
                              <a:lumOff val="50000"/>
                            </a:schemeClr>
                          </a:solidFill>
                          <a:effectLst/>
                        </a:rPr>
                        <a:t>Immigrants harm the Turkish economy.</a:t>
                      </a:r>
                      <a:endParaRPr lang="en-US" sz="1200" b="0" i="0" u="none" strike="noStrike" dirty="0">
                        <a:solidFill>
                          <a:schemeClr val="tx1">
                            <a:lumMod val="50000"/>
                            <a:lumOff val="50000"/>
                          </a:schemeClr>
                        </a:solidFill>
                        <a:effectLst/>
                        <a:latin typeface="Calibri" panose="020F0502020204030204" pitchFamily="34" charset="0"/>
                      </a:endParaRPr>
                    </a:p>
                  </a:txBody>
                  <a:tcPr marL="2562" marR="2562" marT="2562"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87,4</a:t>
                      </a:r>
                    </a:p>
                  </a:txBody>
                  <a:tcPr marL="6350" marR="6350" marT="6350"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9,6</a:t>
                      </a:r>
                    </a:p>
                  </a:txBody>
                  <a:tcPr marL="6350" marR="6350" marT="6350"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3,0</a:t>
                      </a:r>
                    </a:p>
                  </a:txBody>
                  <a:tcPr marL="6350" marR="6350" marT="6350" marB="0" anchor="b"/>
                </a:tc>
                <a:tc>
                  <a:txBody>
                    <a:bodyPr/>
                    <a:lstStyle/>
                    <a:p>
                      <a:pPr algn="ctr" fontAlgn="b"/>
                      <a:r>
                        <a:rPr lang="tr-TR" sz="1200" b="0" i="0" u="none" strike="noStrike" dirty="0">
                          <a:solidFill>
                            <a:schemeClr val="tx1">
                              <a:lumMod val="50000"/>
                              <a:lumOff val="50000"/>
                            </a:schemeClr>
                          </a:solidFill>
                          <a:effectLst/>
                          <a:latin typeface="Coiny"/>
                        </a:rPr>
                        <a:t>76,6</a:t>
                      </a:r>
                      <a:endParaRPr lang="en-US" sz="1200" b="0" i="0" u="none" strike="noStrike" dirty="0">
                        <a:solidFill>
                          <a:schemeClr val="tx1">
                            <a:lumMod val="50000"/>
                            <a:lumOff val="50000"/>
                          </a:schemeClr>
                        </a:solidFill>
                        <a:effectLst/>
                        <a:latin typeface="Coiny"/>
                      </a:endParaRPr>
                    </a:p>
                  </a:txBody>
                  <a:tcPr marL="2562" marR="2562" marT="2562" marB="0" anchor="b"/>
                </a:tc>
                <a:tc>
                  <a:txBody>
                    <a:bodyPr/>
                    <a:lstStyle/>
                    <a:p>
                      <a:pPr algn="ctr" fontAlgn="b"/>
                      <a:r>
                        <a:rPr lang="tr-TR" sz="1200" u="none" strike="noStrike" dirty="0">
                          <a:solidFill>
                            <a:schemeClr val="tx1">
                              <a:lumMod val="50000"/>
                              <a:lumOff val="50000"/>
                            </a:schemeClr>
                          </a:solidFill>
                          <a:effectLst/>
                        </a:rPr>
                        <a:t>14,9</a:t>
                      </a:r>
                      <a:endParaRPr lang="en-US" sz="1200" b="0" i="0" u="none" strike="noStrike" dirty="0">
                        <a:solidFill>
                          <a:schemeClr val="tx1">
                            <a:lumMod val="50000"/>
                            <a:lumOff val="50000"/>
                          </a:schemeClr>
                        </a:solidFill>
                        <a:effectLst/>
                        <a:latin typeface="Coiny"/>
                      </a:endParaRPr>
                    </a:p>
                  </a:txBody>
                  <a:tcPr marL="2562" marR="2562" marT="2562" marB="0" anchor="b"/>
                </a:tc>
                <a:tc>
                  <a:txBody>
                    <a:bodyPr/>
                    <a:lstStyle/>
                    <a:p>
                      <a:pPr algn="ctr" fontAlgn="b"/>
                      <a:r>
                        <a:rPr lang="tr-TR" sz="1200" b="0" i="0" u="none" strike="noStrike" dirty="0">
                          <a:solidFill>
                            <a:schemeClr val="tx1">
                              <a:lumMod val="50000"/>
                              <a:lumOff val="50000"/>
                            </a:schemeClr>
                          </a:solidFill>
                          <a:effectLst/>
                          <a:latin typeface="Coiny"/>
                        </a:rPr>
                        <a:t>88,0</a:t>
                      </a:r>
                      <a:endParaRPr lang="en-US" sz="1200" b="0" i="0" u="none" strike="noStrike" dirty="0">
                        <a:solidFill>
                          <a:schemeClr val="tx1">
                            <a:lumMod val="50000"/>
                            <a:lumOff val="50000"/>
                          </a:schemeClr>
                        </a:solidFill>
                        <a:effectLst/>
                        <a:latin typeface="Coiny"/>
                      </a:endParaRPr>
                    </a:p>
                  </a:txBody>
                  <a:tcPr marL="2562" marR="2562" marT="2562" marB="0" anchor="b"/>
                </a:tc>
                <a:tc>
                  <a:txBody>
                    <a:bodyPr/>
                    <a:lstStyle/>
                    <a:p>
                      <a:pPr algn="ctr" fontAlgn="b"/>
                      <a:r>
                        <a:rPr lang="tr-TR" sz="1200" u="none" strike="noStrike" dirty="0">
                          <a:solidFill>
                            <a:schemeClr val="tx1">
                              <a:lumMod val="50000"/>
                              <a:lumOff val="50000"/>
                            </a:schemeClr>
                          </a:solidFill>
                          <a:effectLst/>
                        </a:rPr>
                        <a:t>9,3</a:t>
                      </a:r>
                      <a:endParaRPr lang="en-US" sz="1200" b="0" i="0" u="none" strike="noStrike" dirty="0">
                        <a:solidFill>
                          <a:schemeClr val="tx1">
                            <a:lumMod val="50000"/>
                            <a:lumOff val="50000"/>
                          </a:schemeClr>
                        </a:solidFill>
                        <a:effectLst/>
                        <a:latin typeface="Coiny"/>
                      </a:endParaRPr>
                    </a:p>
                  </a:txBody>
                  <a:tcPr marL="2562" marR="2562" marT="2562" marB="0" anchor="b"/>
                </a:tc>
                <a:extLst>
                  <a:ext uri="{0D108BD9-81ED-4DB2-BD59-A6C34878D82A}">
                    <a16:rowId xmlns:a16="http://schemas.microsoft.com/office/drawing/2014/main" val="2714655750"/>
                  </a:ext>
                </a:extLst>
              </a:tr>
              <a:tr h="595971">
                <a:tc>
                  <a:txBody>
                    <a:bodyPr/>
                    <a:lstStyle/>
                    <a:p>
                      <a:pPr algn="l" fontAlgn="b"/>
                      <a:r>
                        <a:rPr lang="en-US" sz="1200" u="none" strike="noStrike" dirty="0">
                          <a:solidFill>
                            <a:schemeClr val="tx1">
                              <a:lumMod val="50000"/>
                              <a:lumOff val="50000"/>
                            </a:schemeClr>
                          </a:solidFill>
                          <a:effectLst/>
                        </a:rPr>
                        <a:t>Immigrants should be sent home immediately.</a:t>
                      </a:r>
                      <a:endParaRPr lang="en-US" sz="1200" b="0" i="0" u="none" strike="noStrike" dirty="0">
                        <a:solidFill>
                          <a:schemeClr val="tx1">
                            <a:lumMod val="50000"/>
                            <a:lumOff val="50000"/>
                          </a:schemeClr>
                        </a:solidFill>
                        <a:effectLst/>
                        <a:latin typeface="Calibri" panose="020F0502020204030204" pitchFamily="34" charset="0"/>
                      </a:endParaRPr>
                    </a:p>
                  </a:txBody>
                  <a:tcPr marL="2562" marR="2562" marT="2562"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87,0</a:t>
                      </a:r>
                    </a:p>
                  </a:txBody>
                  <a:tcPr marL="6350" marR="6350" marT="6350"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9,8</a:t>
                      </a:r>
                    </a:p>
                  </a:txBody>
                  <a:tcPr marL="6350" marR="6350" marT="6350"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3,3</a:t>
                      </a:r>
                    </a:p>
                  </a:txBody>
                  <a:tcPr marL="6350" marR="6350" marT="6350" marB="0" anchor="b"/>
                </a:tc>
                <a:tc>
                  <a:txBody>
                    <a:bodyPr/>
                    <a:lstStyle/>
                    <a:p>
                      <a:pPr algn="ctr" fontAlgn="b"/>
                      <a:r>
                        <a:rPr lang="tr-TR" sz="1200" b="0" i="0" u="none" strike="noStrike" dirty="0">
                          <a:solidFill>
                            <a:schemeClr val="tx1">
                              <a:lumMod val="50000"/>
                              <a:lumOff val="50000"/>
                            </a:schemeClr>
                          </a:solidFill>
                          <a:effectLst/>
                          <a:latin typeface="Coiny"/>
                        </a:rPr>
                        <a:t>83,0</a:t>
                      </a:r>
                      <a:endParaRPr lang="en-US" sz="1200" b="0" i="0" u="none" strike="noStrike" dirty="0">
                        <a:solidFill>
                          <a:schemeClr val="tx1">
                            <a:lumMod val="50000"/>
                            <a:lumOff val="50000"/>
                          </a:schemeClr>
                        </a:solidFill>
                        <a:effectLst/>
                        <a:latin typeface="Coiny"/>
                      </a:endParaRPr>
                    </a:p>
                  </a:txBody>
                  <a:tcPr marL="2562" marR="2562" marT="2562" marB="0" anchor="b"/>
                </a:tc>
                <a:tc>
                  <a:txBody>
                    <a:bodyPr/>
                    <a:lstStyle/>
                    <a:p>
                      <a:pPr algn="ctr" fontAlgn="b"/>
                      <a:r>
                        <a:rPr lang="tr-TR" sz="1200" u="none" strike="noStrike" dirty="0">
                          <a:solidFill>
                            <a:schemeClr val="tx1">
                              <a:lumMod val="50000"/>
                              <a:lumOff val="50000"/>
                            </a:schemeClr>
                          </a:solidFill>
                          <a:effectLst/>
                        </a:rPr>
                        <a:t>12,8</a:t>
                      </a:r>
                      <a:endParaRPr lang="en-US" sz="1200" b="0" i="0" u="none" strike="noStrike" dirty="0">
                        <a:solidFill>
                          <a:schemeClr val="tx1">
                            <a:lumMod val="50000"/>
                            <a:lumOff val="50000"/>
                          </a:schemeClr>
                        </a:solidFill>
                        <a:effectLst/>
                        <a:latin typeface="Coiny"/>
                      </a:endParaRPr>
                    </a:p>
                  </a:txBody>
                  <a:tcPr marL="2562" marR="2562" marT="2562" marB="0" anchor="b"/>
                </a:tc>
                <a:tc>
                  <a:txBody>
                    <a:bodyPr/>
                    <a:lstStyle/>
                    <a:p>
                      <a:pPr algn="ctr" fontAlgn="b"/>
                      <a:r>
                        <a:rPr lang="tr-TR" sz="1200" b="0" i="0" u="none" strike="noStrike" dirty="0">
                          <a:solidFill>
                            <a:schemeClr val="tx1">
                              <a:lumMod val="50000"/>
                              <a:lumOff val="50000"/>
                            </a:schemeClr>
                          </a:solidFill>
                          <a:effectLst/>
                          <a:latin typeface="Coiny"/>
                        </a:rPr>
                        <a:t>87,3</a:t>
                      </a:r>
                      <a:endParaRPr lang="en-US" sz="1200" b="0" i="0" u="none" strike="noStrike" dirty="0">
                        <a:solidFill>
                          <a:schemeClr val="tx1">
                            <a:lumMod val="50000"/>
                            <a:lumOff val="50000"/>
                          </a:schemeClr>
                        </a:solidFill>
                        <a:effectLst/>
                        <a:latin typeface="Coiny"/>
                      </a:endParaRPr>
                    </a:p>
                  </a:txBody>
                  <a:tcPr marL="2562" marR="2562" marT="2562" marB="0" anchor="b"/>
                </a:tc>
                <a:tc>
                  <a:txBody>
                    <a:bodyPr/>
                    <a:lstStyle/>
                    <a:p>
                      <a:pPr algn="ctr" fontAlgn="b"/>
                      <a:r>
                        <a:rPr lang="tr-TR" sz="1200" u="none" strike="noStrike" dirty="0">
                          <a:solidFill>
                            <a:schemeClr val="tx1">
                              <a:lumMod val="50000"/>
                              <a:lumOff val="50000"/>
                            </a:schemeClr>
                          </a:solidFill>
                          <a:effectLst/>
                        </a:rPr>
                        <a:t>9,6</a:t>
                      </a:r>
                      <a:endParaRPr lang="en-US" sz="1200" b="0" i="0" u="none" strike="noStrike" dirty="0">
                        <a:solidFill>
                          <a:schemeClr val="tx1">
                            <a:lumMod val="50000"/>
                            <a:lumOff val="50000"/>
                          </a:schemeClr>
                        </a:solidFill>
                        <a:effectLst/>
                        <a:latin typeface="Coiny"/>
                      </a:endParaRPr>
                    </a:p>
                  </a:txBody>
                  <a:tcPr marL="2562" marR="2562" marT="2562" marB="0" anchor="b"/>
                </a:tc>
                <a:extLst>
                  <a:ext uri="{0D108BD9-81ED-4DB2-BD59-A6C34878D82A}">
                    <a16:rowId xmlns:a16="http://schemas.microsoft.com/office/drawing/2014/main" val="3402690218"/>
                  </a:ext>
                </a:extLst>
              </a:tr>
              <a:tr h="595971">
                <a:tc>
                  <a:txBody>
                    <a:bodyPr/>
                    <a:lstStyle/>
                    <a:p>
                      <a:pPr algn="l" fontAlgn="b"/>
                      <a:r>
                        <a:rPr lang="en-US" sz="1200" u="none" strike="noStrike" dirty="0">
                          <a:solidFill>
                            <a:schemeClr val="tx1">
                              <a:lumMod val="50000"/>
                              <a:lumOff val="50000"/>
                            </a:schemeClr>
                          </a:solidFill>
                          <a:effectLst/>
                        </a:rPr>
                        <a:t>Immigrants threaten national security.</a:t>
                      </a:r>
                      <a:endParaRPr lang="en-US" sz="1200" b="0" i="0" u="none" strike="noStrike" dirty="0">
                        <a:solidFill>
                          <a:schemeClr val="tx1">
                            <a:lumMod val="50000"/>
                            <a:lumOff val="50000"/>
                          </a:schemeClr>
                        </a:solidFill>
                        <a:effectLst/>
                        <a:latin typeface="Calibri" panose="020F0502020204030204" pitchFamily="34" charset="0"/>
                      </a:endParaRPr>
                    </a:p>
                  </a:txBody>
                  <a:tcPr marL="2562" marR="2562" marT="2562"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85,6</a:t>
                      </a:r>
                    </a:p>
                  </a:txBody>
                  <a:tcPr marL="6350" marR="6350" marT="6350"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11,0</a:t>
                      </a:r>
                    </a:p>
                  </a:txBody>
                  <a:tcPr marL="6350" marR="6350" marT="6350"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3,4</a:t>
                      </a:r>
                    </a:p>
                  </a:txBody>
                  <a:tcPr marL="6350" marR="6350" marT="6350" marB="0" anchor="b"/>
                </a:tc>
                <a:tc>
                  <a:txBody>
                    <a:bodyPr/>
                    <a:lstStyle/>
                    <a:p>
                      <a:pPr algn="ctr" fontAlgn="b"/>
                      <a:r>
                        <a:rPr lang="tr-TR" sz="1200" b="0" i="0" u="none" strike="noStrike" dirty="0">
                          <a:solidFill>
                            <a:schemeClr val="tx1">
                              <a:lumMod val="50000"/>
                              <a:lumOff val="50000"/>
                            </a:schemeClr>
                          </a:solidFill>
                          <a:effectLst/>
                          <a:latin typeface="Coiny"/>
                        </a:rPr>
                        <a:t>70,2</a:t>
                      </a:r>
                      <a:endParaRPr lang="en-US" sz="1200" b="0" i="0" u="none" strike="noStrike" dirty="0">
                        <a:solidFill>
                          <a:schemeClr val="tx1">
                            <a:lumMod val="50000"/>
                            <a:lumOff val="50000"/>
                          </a:schemeClr>
                        </a:solidFill>
                        <a:effectLst/>
                        <a:latin typeface="Coiny"/>
                      </a:endParaRPr>
                    </a:p>
                  </a:txBody>
                  <a:tcPr marL="2562" marR="2562" marT="2562" marB="0" anchor="b"/>
                </a:tc>
                <a:tc>
                  <a:txBody>
                    <a:bodyPr/>
                    <a:lstStyle/>
                    <a:p>
                      <a:pPr algn="ctr" fontAlgn="b"/>
                      <a:r>
                        <a:rPr lang="tr-TR" sz="1200" u="none" strike="noStrike" dirty="0">
                          <a:solidFill>
                            <a:schemeClr val="tx1">
                              <a:lumMod val="50000"/>
                              <a:lumOff val="50000"/>
                            </a:schemeClr>
                          </a:solidFill>
                          <a:effectLst/>
                        </a:rPr>
                        <a:t>19,1</a:t>
                      </a:r>
                      <a:endParaRPr lang="en-US" sz="1200" b="0" i="0" u="none" strike="noStrike" dirty="0">
                        <a:solidFill>
                          <a:schemeClr val="tx1">
                            <a:lumMod val="50000"/>
                            <a:lumOff val="50000"/>
                          </a:schemeClr>
                        </a:solidFill>
                        <a:effectLst/>
                        <a:latin typeface="Coiny"/>
                      </a:endParaRPr>
                    </a:p>
                  </a:txBody>
                  <a:tcPr marL="2562" marR="2562" marT="2562" marB="0" anchor="b"/>
                </a:tc>
                <a:tc>
                  <a:txBody>
                    <a:bodyPr/>
                    <a:lstStyle/>
                    <a:p>
                      <a:pPr algn="ctr" fontAlgn="b"/>
                      <a:r>
                        <a:rPr lang="tr-TR" sz="1200" b="0" i="0" u="none" strike="noStrike" dirty="0">
                          <a:solidFill>
                            <a:schemeClr val="tx1">
                              <a:lumMod val="50000"/>
                              <a:lumOff val="50000"/>
                            </a:schemeClr>
                          </a:solidFill>
                          <a:effectLst/>
                          <a:latin typeface="Coiny"/>
                        </a:rPr>
                        <a:t>86,6</a:t>
                      </a:r>
                      <a:endParaRPr lang="en-US" sz="1200" b="0" i="0" u="none" strike="noStrike" dirty="0">
                        <a:solidFill>
                          <a:schemeClr val="tx1">
                            <a:lumMod val="50000"/>
                            <a:lumOff val="50000"/>
                          </a:schemeClr>
                        </a:solidFill>
                        <a:effectLst/>
                        <a:latin typeface="Coiny"/>
                      </a:endParaRPr>
                    </a:p>
                  </a:txBody>
                  <a:tcPr marL="2562" marR="2562" marT="2562" marB="0" anchor="b"/>
                </a:tc>
                <a:tc>
                  <a:txBody>
                    <a:bodyPr/>
                    <a:lstStyle/>
                    <a:p>
                      <a:pPr algn="ctr" fontAlgn="b"/>
                      <a:r>
                        <a:rPr lang="tr-TR" sz="1200" u="none" strike="noStrike" dirty="0">
                          <a:solidFill>
                            <a:schemeClr val="tx1">
                              <a:lumMod val="50000"/>
                              <a:lumOff val="50000"/>
                            </a:schemeClr>
                          </a:solidFill>
                          <a:effectLst/>
                        </a:rPr>
                        <a:t>10,5</a:t>
                      </a:r>
                      <a:endParaRPr lang="en-US" sz="1200" b="0" i="0" u="none" strike="noStrike" dirty="0">
                        <a:solidFill>
                          <a:schemeClr val="tx1">
                            <a:lumMod val="50000"/>
                            <a:lumOff val="50000"/>
                          </a:schemeClr>
                        </a:solidFill>
                        <a:effectLst/>
                        <a:latin typeface="Coiny"/>
                      </a:endParaRPr>
                    </a:p>
                  </a:txBody>
                  <a:tcPr marL="2562" marR="2562" marT="2562" marB="0" anchor="b"/>
                </a:tc>
                <a:extLst>
                  <a:ext uri="{0D108BD9-81ED-4DB2-BD59-A6C34878D82A}">
                    <a16:rowId xmlns:a16="http://schemas.microsoft.com/office/drawing/2014/main" val="2585454855"/>
                  </a:ext>
                </a:extLst>
              </a:tr>
              <a:tr h="1040556">
                <a:tc>
                  <a:txBody>
                    <a:bodyPr/>
                    <a:lstStyle/>
                    <a:p>
                      <a:pPr algn="l" fontAlgn="b"/>
                      <a:r>
                        <a:rPr lang="en-US" sz="1200" u="none" strike="noStrike" dirty="0">
                          <a:solidFill>
                            <a:schemeClr val="tx1">
                              <a:lumMod val="50000"/>
                              <a:lumOff val="50000"/>
                            </a:schemeClr>
                          </a:solidFill>
                          <a:effectLst/>
                        </a:rPr>
                        <a:t>I think that after the earthquake, more help will be given to immigrants than to Turkish citizens.</a:t>
                      </a:r>
                      <a:endParaRPr lang="en-US" sz="1200" b="0" i="0" u="none" strike="noStrike" dirty="0">
                        <a:solidFill>
                          <a:schemeClr val="tx1">
                            <a:lumMod val="50000"/>
                            <a:lumOff val="50000"/>
                          </a:schemeClr>
                        </a:solidFill>
                        <a:effectLst/>
                        <a:latin typeface="Calibri" panose="020F0502020204030204" pitchFamily="34" charset="0"/>
                      </a:endParaRPr>
                    </a:p>
                  </a:txBody>
                  <a:tcPr marL="2562" marR="2562" marT="2562"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76,8</a:t>
                      </a:r>
                    </a:p>
                  </a:txBody>
                  <a:tcPr marL="6350" marR="6350" marT="6350"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16,9</a:t>
                      </a:r>
                    </a:p>
                  </a:txBody>
                  <a:tcPr marL="6350" marR="6350" marT="6350" marB="0" anchor="b"/>
                </a:tc>
                <a:tc>
                  <a:txBody>
                    <a:bodyPr/>
                    <a:lstStyle/>
                    <a:p>
                      <a:pPr algn="ctr" fontAlgn="b"/>
                      <a:r>
                        <a:rPr lang="tr-TR" sz="1200" b="0" i="0" u="none" strike="noStrike" dirty="0">
                          <a:solidFill>
                            <a:schemeClr val="tx1">
                              <a:lumMod val="50000"/>
                              <a:lumOff val="50000"/>
                            </a:schemeClr>
                          </a:solidFill>
                          <a:effectLst/>
                          <a:latin typeface="Calibri" panose="020F0502020204030204" pitchFamily="34" charset="0"/>
                        </a:rPr>
                        <a:t>6,4</a:t>
                      </a:r>
                    </a:p>
                  </a:txBody>
                  <a:tcPr marL="6350" marR="6350" marT="6350" marB="0" anchor="b"/>
                </a:tc>
                <a:tc>
                  <a:txBody>
                    <a:bodyPr/>
                    <a:lstStyle/>
                    <a:p>
                      <a:pPr algn="ctr" fontAlgn="b"/>
                      <a:r>
                        <a:rPr lang="tr-TR" sz="1200" b="0" i="0" u="none" strike="noStrike" dirty="0">
                          <a:solidFill>
                            <a:schemeClr val="tx1">
                              <a:lumMod val="50000"/>
                              <a:lumOff val="50000"/>
                            </a:schemeClr>
                          </a:solidFill>
                          <a:effectLst/>
                          <a:latin typeface="Coiny"/>
                        </a:rPr>
                        <a:t>42,6</a:t>
                      </a:r>
                      <a:endParaRPr lang="en-US" sz="1200" b="0" i="0" u="none" strike="noStrike" dirty="0">
                        <a:solidFill>
                          <a:schemeClr val="tx1">
                            <a:lumMod val="50000"/>
                            <a:lumOff val="50000"/>
                          </a:schemeClr>
                        </a:solidFill>
                        <a:effectLst/>
                        <a:latin typeface="Coiny"/>
                      </a:endParaRPr>
                    </a:p>
                  </a:txBody>
                  <a:tcPr marL="2562" marR="2562" marT="2562" marB="0" anchor="b"/>
                </a:tc>
                <a:tc>
                  <a:txBody>
                    <a:bodyPr/>
                    <a:lstStyle/>
                    <a:p>
                      <a:pPr algn="ctr" fontAlgn="b"/>
                      <a:r>
                        <a:rPr lang="tr-TR" sz="1200" u="none" strike="noStrike" dirty="0">
                          <a:solidFill>
                            <a:schemeClr val="tx1">
                              <a:lumMod val="50000"/>
                              <a:lumOff val="50000"/>
                            </a:schemeClr>
                          </a:solidFill>
                          <a:effectLst/>
                        </a:rPr>
                        <a:t>25,5</a:t>
                      </a:r>
                      <a:endParaRPr lang="en-US" sz="1200" b="0" i="0" u="none" strike="noStrike" dirty="0">
                        <a:solidFill>
                          <a:schemeClr val="tx1">
                            <a:lumMod val="50000"/>
                            <a:lumOff val="50000"/>
                          </a:schemeClr>
                        </a:solidFill>
                        <a:effectLst/>
                        <a:latin typeface="Coiny"/>
                      </a:endParaRPr>
                    </a:p>
                  </a:txBody>
                  <a:tcPr marL="2562" marR="2562" marT="2562" marB="0" anchor="b"/>
                </a:tc>
                <a:tc>
                  <a:txBody>
                    <a:bodyPr/>
                    <a:lstStyle/>
                    <a:p>
                      <a:pPr algn="ctr" fontAlgn="b"/>
                      <a:r>
                        <a:rPr lang="tr-TR" sz="1200" b="0" i="0" u="none" strike="noStrike" dirty="0">
                          <a:solidFill>
                            <a:schemeClr val="tx1">
                              <a:lumMod val="50000"/>
                              <a:lumOff val="50000"/>
                            </a:schemeClr>
                          </a:solidFill>
                          <a:effectLst/>
                          <a:latin typeface="Coiny"/>
                        </a:rPr>
                        <a:t>78,9</a:t>
                      </a:r>
                      <a:endParaRPr lang="en-US" sz="1200" b="0" i="0" u="none" strike="noStrike" dirty="0">
                        <a:solidFill>
                          <a:schemeClr val="tx1">
                            <a:lumMod val="50000"/>
                            <a:lumOff val="50000"/>
                          </a:schemeClr>
                        </a:solidFill>
                        <a:effectLst/>
                        <a:latin typeface="Coiny"/>
                      </a:endParaRPr>
                    </a:p>
                  </a:txBody>
                  <a:tcPr marL="2562" marR="2562" marT="2562" marB="0" anchor="b"/>
                </a:tc>
                <a:tc>
                  <a:txBody>
                    <a:bodyPr/>
                    <a:lstStyle/>
                    <a:p>
                      <a:pPr algn="ctr" fontAlgn="b"/>
                      <a:r>
                        <a:rPr lang="tr-TR" sz="1200" u="none" strike="noStrike" dirty="0">
                          <a:solidFill>
                            <a:schemeClr val="tx1">
                              <a:lumMod val="50000"/>
                              <a:lumOff val="50000"/>
                            </a:schemeClr>
                          </a:solidFill>
                          <a:effectLst/>
                        </a:rPr>
                        <a:t>16,3</a:t>
                      </a:r>
                      <a:endParaRPr lang="en-US" sz="1200" b="0" i="0" u="none" strike="noStrike" dirty="0">
                        <a:solidFill>
                          <a:schemeClr val="tx1">
                            <a:lumMod val="50000"/>
                            <a:lumOff val="50000"/>
                          </a:schemeClr>
                        </a:solidFill>
                        <a:effectLst/>
                        <a:latin typeface="Coiny"/>
                      </a:endParaRPr>
                    </a:p>
                  </a:txBody>
                  <a:tcPr marL="2562" marR="2562" marT="2562" marB="0" anchor="b"/>
                </a:tc>
                <a:extLst>
                  <a:ext uri="{0D108BD9-81ED-4DB2-BD59-A6C34878D82A}">
                    <a16:rowId xmlns:a16="http://schemas.microsoft.com/office/drawing/2014/main" val="59853003"/>
                  </a:ext>
                </a:extLst>
              </a:tr>
            </a:tbl>
          </a:graphicData>
        </a:graphic>
      </p:graphicFrame>
      <p:sp>
        <p:nvSpPr>
          <p:cNvPr id="7" name="Oval 6">
            <a:extLst>
              <a:ext uri="{FF2B5EF4-FFF2-40B4-BE49-F238E27FC236}">
                <a16:creationId xmlns:a16="http://schemas.microsoft.com/office/drawing/2014/main" id="{D43B37FD-18E8-84FB-6D9F-3C08FDA7F54C}"/>
              </a:ext>
            </a:extLst>
          </p:cNvPr>
          <p:cNvSpPr/>
          <p:nvPr/>
        </p:nvSpPr>
        <p:spPr>
          <a:xfrm>
            <a:off x="9441585" y="3337864"/>
            <a:ext cx="424543"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F85599A-3B05-16FD-BCA2-BDC6F8A25576}"/>
              </a:ext>
            </a:extLst>
          </p:cNvPr>
          <p:cNvSpPr/>
          <p:nvPr/>
        </p:nvSpPr>
        <p:spPr>
          <a:xfrm>
            <a:off x="9441584" y="3952009"/>
            <a:ext cx="424543"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F388B35-7A78-A1A7-8671-F4765BE1CDA3}"/>
              </a:ext>
            </a:extLst>
          </p:cNvPr>
          <p:cNvSpPr/>
          <p:nvPr/>
        </p:nvSpPr>
        <p:spPr>
          <a:xfrm>
            <a:off x="9441584" y="5137673"/>
            <a:ext cx="424543"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432071B-B222-C5B1-C0FD-64E41751A318}"/>
              </a:ext>
            </a:extLst>
          </p:cNvPr>
          <p:cNvSpPr/>
          <p:nvPr/>
        </p:nvSpPr>
        <p:spPr>
          <a:xfrm>
            <a:off x="9441585" y="6161515"/>
            <a:ext cx="424543"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Düz Bağlayıcı 12">
            <a:extLst>
              <a:ext uri="{FF2B5EF4-FFF2-40B4-BE49-F238E27FC236}">
                <a16:creationId xmlns:a16="http://schemas.microsoft.com/office/drawing/2014/main" id="{586EA9F8-F56B-CE43-A86B-F950EBFCA918}"/>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127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751415"/>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r>
              <a:rPr lang="en-US" b="1" i="1" dirty="0">
                <a:solidFill>
                  <a:srgbClr val="00B0F0"/>
                </a:solidFill>
                <a:latin typeface="Century Gothic" panose="020B0502020202020204" pitchFamily="34" charset="0"/>
              </a:rPr>
              <a:t>Opinions on Transition to Face-to-Face Education</a:t>
            </a:r>
            <a:endParaRPr lang="tr-TR" sz="1800"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19200" y="1023265"/>
            <a:ext cx="10400930" cy="307777"/>
          </a:xfrm>
          <a:prstGeom prst="rect">
            <a:avLst/>
          </a:prstGeom>
          <a:solidFill>
            <a:schemeClr val="bg1">
              <a:lumMod val="95000"/>
            </a:schemeClr>
          </a:solidFill>
        </p:spPr>
        <p:txBody>
          <a:bodyPr wrap="square">
            <a:spAutoFit/>
          </a:bodyPr>
          <a:lstStyle/>
          <a:p>
            <a:pPr algn="just"/>
            <a:r>
              <a:rPr lang="en-US" sz="1400" dirty="0">
                <a:solidFill>
                  <a:schemeClr val="tx1">
                    <a:lumMod val="50000"/>
                    <a:lumOff val="50000"/>
                  </a:schemeClr>
                </a:solidFill>
                <a:latin typeface="Calibri" panose="020F0502020204030204" pitchFamily="34" charset="0"/>
                <a:cs typeface="Calibri" panose="020F0502020204030204" pitchFamily="34" charset="0"/>
              </a:rPr>
              <a:t>84% of the participants think that the distance education decision should be abandoned and revert to face-to-face education</a:t>
            </a:r>
            <a:r>
              <a:rPr lang="tr-TR" sz="1400" dirty="0">
                <a:solidFill>
                  <a:schemeClr val="tx1">
                    <a:lumMod val="50000"/>
                    <a:lumOff val="50000"/>
                  </a:schemeClr>
                </a:solidFill>
                <a:latin typeface="Calibri" panose="020F0502020204030204" pitchFamily="34" charset="0"/>
                <a:cs typeface="Calibri" panose="020F0502020204030204" pitchFamily="34" charset="0"/>
              </a:rPr>
              <a:t>.</a:t>
            </a:r>
          </a:p>
        </p:txBody>
      </p:sp>
      <p:sp>
        <p:nvSpPr>
          <p:cNvPr id="6" name="Metin kutusu 5">
            <a:extLst>
              <a:ext uri="{FF2B5EF4-FFF2-40B4-BE49-F238E27FC236}">
                <a16:creationId xmlns:a16="http://schemas.microsoft.com/office/drawing/2014/main" id="{AC461AD9-FAA6-943B-2A69-4B50C65C52D8}"/>
              </a:ext>
            </a:extLst>
          </p:cNvPr>
          <p:cNvSpPr txBox="1"/>
          <p:nvPr/>
        </p:nvSpPr>
        <p:spPr>
          <a:xfrm>
            <a:off x="1219200" y="6642556"/>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N:800</a:t>
            </a:r>
          </a:p>
        </p:txBody>
      </p:sp>
      <p:sp>
        <p:nvSpPr>
          <p:cNvPr id="2" name="Text Box 6">
            <a:extLst>
              <a:ext uri="{FF2B5EF4-FFF2-40B4-BE49-F238E27FC236}">
                <a16:creationId xmlns:a16="http://schemas.microsoft.com/office/drawing/2014/main" id="{B3415BA6-2359-7AC0-2923-C9B0E4FA901C}"/>
              </a:ext>
            </a:extLst>
          </p:cNvPr>
          <p:cNvSpPr txBox="1">
            <a:spLocks noChangeArrowheads="1"/>
          </p:cNvSpPr>
          <p:nvPr/>
        </p:nvSpPr>
        <p:spPr bwMode="auto">
          <a:xfrm>
            <a:off x="7162800" y="6519446"/>
            <a:ext cx="4457330" cy="338554"/>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DI29.Do you think the distance education decision taken after the earthquake should be reversed and face-to-face education should be started again? (ONE CHOICE)</a:t>
            </a:r>
            <a:endParaRPr lang="tr-TR" sz="800" dirty="0">
              <a:solidFill>
                <a:srgbClr val="808080"/>
              </a:solidFill>
              <a:latin typeface="Century Gothic" panose="020B0502020202020204" pitchFamily="34" charset="0"/>
              <a:ea typeface="Verdana" panose="020B0604030504040204" pitchFamily="34" charset="0"/>
            </a:endParaRPr>
          </a:p>
        </p:txBody>
      </p:sp>
      <p:sp>
        <p:nvSpPr>
          <p:cNvPr id="5" name="object 13">
            <a:extLst>
              <a:ext uri="{FF2B5EF4-FFF2-40B4-BE49-F238E27FC236}">
                <a16:creationId xmlns:a16="http://schemas.microsoft.com/office/drawing/2014/main" id="{81E8E415-9A60-5FB1-654B-9EA759D21756}"/>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9" name="Slayt Numarası Yer Tutucusu 8">
            <a:extLst>
              <a:ext uri="{FF2B5EF4-FFF2-40B4-BE49-F238E27FC236}">
                <a16:creationId xmlns:a16="http://schemas.microsoft.com/office/drawing/2014/main" id="{96197521-06A8-0A8F-4B6B-7F00EB761926}"/>
              </a:ext>
            </a:extLst>
          </p:cNvPr>
          <p:cNvSpPr>
            <a:spLocks noGrp="1"/>
          </p:cNvSpPr>
          <p:nvPr>
            <p:ph type="sldNum" sz="quarter" idx="7"/>
          </p:nvPr>
        </p:nvSpPr>
        <p:spPr/>
        <p:txBody>
          <a:bodyPr/>
          <a:lstStyle/>
          <a:p>
            <a:fld id="{B6F15528-21DE-4FAA-801E-634DDDAF4B2B}" type="slidenum">
              <a:rPr lang="en-US" smtClean="0"/>
              <a:t>31</a:t>
            </a:fld>
            <a:endParaRPr lang="en-US" dirty="0"/>
          </a:p>
        </p:txBody>
      </p:sp>
      <p:graphicFrame>
        <p:nvGraphicFramePr>
          <p:cNvPr id="7" name="Tablo 6">
            <a:extLst>
              <a:ext uri="{FF2B5EF4-FFF2-40B4-BE49-F238E27FC236}">
                <a16:creationId xmlns:a16="http://schemas.microsoft.com/office/drawing/2014/main" id="{AE454D23-BD07-1044-340F-552B30B6A761}"/>
              </a:ext>
            </a:extLst>
          </p:cNvPr>
          <p:cNvGraphicFramePr>
            <a:graphicFrameLocks noGrp="1"/>
          </p:cNvGraphicFramePr>
          <p:nvPr>
            <p:extLst>
              <p:ext uri="{D42A27DB-BD31-4B8C-83A1-F6EECF244321}">
                <p14:modId xmlns:p14="http://schemas.microsoft.com/office/powerpoint/2010/main" val="1539082224"/>
              </p:ext>
            </p:extLst>
          </p:nvPr>
        </p:nvGraphicFramePr>
        <p:xfrm>
          <a:off x="4495800" y="2872795"/>
          <a:ext cx="7124329" cy="1951990"/>
        </p:xfrm>
        <a:graphic>
          <a:graphicData uri="http://schemas.openxmlformats.org/drawingml/2006/table">
            <a:tbl>
              <a:tblPr>
                <a:tableStyleId>{B301B821-A1FF-4177-AEE7-76D212191A09}</a:tableStyleId>
              </a:tblPr>
              <a:tblGrid>
                <a:gridCol w="1221380">
                  <a:extLst>
                    <a:ext uri="{9D8B030D-6E8A-4147-A177-3AD203B41FA5}">
                      <a16:colId xmlns:a16="http://schemas.microsoft.com/office/drawing/2014/main" val="1295980514"/>
                    </a:ext>
                  </a:extLst>
                </a:gridCol>
                <a:gridCol w="651403">
                  <a:extLst>
                    <a:ext uri="{9D8B030D-6E8A-4147-A177-3AD203B41FA5}">
                      <a16:colId xmlns:a16="http://schemas.microsoft.com/office/drawing/2014/main" val="3729106786"/>
                    </a:ext>
                  </a:extLst>
                </a:gridCol>
                <a:gridCol w="636766">
                  <a:extLst>
                    <a:ext uri="{9D8B030D-6E8A-4147-A177-3AD203B41FA5}">
                      <a16:colId xmlns:a16="http://schemas.microsoft.com/office/drawing/2014/main" val="1276319535"/>
                    </a:ext>
                  </a:extLst>
                </a:gridCol>
                <a:gridCol w="920168">
                  <a:extLst>
                    <a:ext uri="{9D8B030D-6E8A-4147-A177-3AD203B41FA5}">
                      <a16:colId xmlns:a16="http://schemas.microsoft.com/office/drawing/2014/main" val="3313991422"/>
                    </a:ext>
                  </a:extLst>
                </a:gridCol>
                <a:gridCol w="920168">
                  <a:extLst>
                    <a:ext uri="{9D8B030D-6E8A-4147-A177-3AD203B41FA5}">
                      <a16:colId xmlns:a16="http://schemas.microsoft.com/office/drawing/2014/main" val="1570162279"/>
                    </a:ext>
                  </a:extLst>
                </a:gridCol>
                <a:gridCol w="920168">
                  <a:extLst>
                    <a:ext uri="{9D8B030D-6E8A-4147-A177-3AD203B41FA5}">
                      <a16:colId xmlns:a16="http://schemas.microsoft.com/office/drawing/2014/main" val="1925696661"/>
                    </a:ext>
                  </a:extLst>
                </a:gridCol>
                <a:gridCol w="902147">
                  <a:extLst>
                    <a:ext uri="{9D8B030D-6E8A-4147-A177-3AD203B41FA5}">
                      <a16:colId xmlns:a16="http://schemas.microsoft.com/office/drawing/2014/main" val="2669998859"/>
                    </a:ext>
                  </a:extLst>
                </a:gridCol>
                <a:gridCol w="952129">
                  <a:extLst>
                    <a:ext uri="{9D8B030D-6E8A-4147-A177-3AD203B41FA5}">
                      <a16:colId xmlns:a16="http://schemas.microsoft.com/office/drawing/2014/main" val="1289306585"/>
                    </a:ext>
                  </a:extLst>
                </a:gridCol>
              </a:tblGrid>
              <a:tr h="383951">
                <a:tc>
                  <a:txBody>
                    <a:bodyPr/>
                    <a:lstStyle/>
                    <a:p>
                      <a:pPr marL="0" marR="0" lvl="0" indent="0" algn="l" defTabSz="914400" eaLnBrk="1" fontAlgn="b" latinLnBrk="0" hangingPunct="1">
                        <a:lnSpc>
                          <a:spcPct val="100000"/>
                        </a:lnSpc>
                        <a:spcBef>
                          <a:spcPts val="0"/>
                        </a:spcBef>
                        <a:spcAft>
                          <a:spcPts val="0"/>
                        </a:spcAft>
                        <a:buClrTx/>
                        <a:buSzTx/>
                        <a:buFontTx/>
                        <a:buNone/>
                        <a:tabLst/>
                        <a:defRPr/>
                      </a:pPr>
                      <a:r>
                        <a:rPr lang="tr-TR" sz="1400" b="1" u="none" strike="noStrike" dirty="0" err="1">
                          <a:solidFill>
                            <a:schemeClr val="tx1">
                              <a:lumMod val="50000"/>
                              <a:lumOff val="50000"/>
                            </a:schemeClr>
                          </a:solidFill>
                          <a:effectLst/>
                        </a:rPr>
                        <a:t>Education</a:t>
                      </a:r>
                      <a:r>
                        <a:rPr lang="tr-TR" sz="1400" b="1" u="none" strike="noStrike" dirty="0">
                          <a:solidFill>
                            <a:schemeClr val="tx1">
                              <a:lumMod val="50000"/>
                              <a:lumOff val="50000"/>
                            </a:schemeClr>
                          </a:solidFill>
                          <a:effectLst/>
                        </a:rPr>
                        <a:t> </a:t>
                      </a:r>
                      <a:r>
                        <a:rPr lang="tr-TR" sz="1400" b="1" u="none" strike="noStrike" dirty="0" err="1">
                          <a:solidFill>
                            <a:schemeClr val="tx1">
                              <a:lumMod val="50000"/>
                              <a:lumOff val="50000"/>
                            </a:schemeClr>
                          </a:solidFill>
                          <a:effectLst/>
                        </a:rPr>
                        <a:t>Should</a:t>
                      </a:r>
                      <a:r>
                        <a:rPr lang="tr-TR" sz="1400" b="1" u="none" strike="noStrike" dirty="0">
                          <a:solidFill>
                            <a:schemeClr val="tx1">
                              <a:lumMod val="50000"/>
                              <a:lumOff val="50000"/>
                            </a:schemeClr>
                          </a:solidFill>
                          <a:effectLst/>
                        </a:rPr>
                        <a:t> Be </a:t>
                      </a:r>
                    </a:p>
                    <a:p>
                      <a:pPr marL="0" marR="0" lvl="0" indent="0" algn="l" defTabSz="914400" eaLnBrk="1" fontAlgn="b" latinLnBrk="0" hangingPunct="1">
                        <a:lnSpc>
                          <a:spcPct val="100000"/>
                        </a:lnSpc>
                        <a:spcBef>
                          <a:spcPts val="0"/>
                        </a:spcBef>
                        <a:spcAft>
                          <a:spcPts val="0"/>
                        </a:spcAft>
                        <a:buClrTx/>
                        <a:buSzTx/>
                        <a:buFontTx/>
                        <a:buNone/>
                        <a:tabLst/>
                        <a:defRPr/>
                      </a:pPr>
                      <a:r>
                        <a:rPr lang="tr-TR" sz="1400" b="1" u="none" strike="noStrike" dirty="0" err="1">
                          <a:solidFill>
                            <a:schemeClr val="tx1">
                              <a:lumMod val="50000"/>
                              <a:lumOff val="50000"/>
                            </a:schemeClr>
                          </a:solidFill>
                          <a:effectLst/>
                        </a:rPr>
                        <a:t>Face-to-Face</a:t>
                      </a:r>
                      <a:endParaRPr lang="tr-TR" sz="1400" b="1"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400" b="1" u="none" strike="noStrike" dirty="0">
                          <a:solidFill>
                            <a:schemeClr val="tx1">
                              <a:lumMod val="50000"/>
                              <a:lumOff val="50000"/>
                            </a:schemeClr>
                          </a:solidFill>
                          <a:effectLst/>
                        </a:rPr>
                        <a:t>General</a:t>
                      </a:r>
                      <a:endParaRPr lang="tr-TR" sz="1400" b="1" i="0" u="none" strike="noStrike" dirty="0">
                        <a:solidFill>
                          <a:schemeClr val="tx1">
                            <a:lumMod val="50000"/>
                            <a:lumOff val="50000"/>
                          </a:schemeClr>
                        </a:solidFill>
                        <a:effectLst/>
                        <a:latin typeface="'Roboto', sans-serif"/>
                      </a:endParaRPr>
                    </a:p>
                  </a:txBody>
                  <a:tcPr marL="6350" marR="6350" marT="6350" marB="0" anchor="ctr"/>
                </a:tc>
                <a:tc gridSpan="6">
                  <a:txBody>
                    <a:bodyPr/>
                    <a:lstStyle/>
                    <a:p>
                      <a:pPr algn="ctr" fontAlgn="b"/>
                      <a:r>
                        <a:rPr lang="tr-TR" sz="1400" b="1" i="0" u="none" strike="noStrike" dirty="0">
                          <a:solidFill>
                            <a:schemeClr val="tx1">
                              <a:lumMod val="50000"/>
                              <a:lumOff val="50000"/>
                            </a:schemeClr>
                          </a:solidFill>
                          <a:effectLst/>
                          <a:latin typeface="'Roboto', sans-serif"/>
                        </a:rPr>
                        <a:t>Age </a:t>
                      </a:r>
                      <a:r>
                        <a:rPr lang="tr-TR" sz="1400" b="1" i="0" u="none" strike="noStrike" dirty="0" err="1">
                          <a:solidFill>
                            <a:schemeClr val="tx1">
                              <a:lumMod val="50000"/>
                              <a:lumOff val="50000"/>
                            </a:schemeClr>
                          </a:solidFill>
                          <a:effectLst/>
                          <a:latin typeface="'Roboto', sans-serif"/>
                        </a:rPr>
                        <a:t>Intervals</a:t>
                      </a:r>
                      <a:endParaRPr lang="tr-TR" sz="1400" b="1" i="0" u="none" strike="noStrike" dirty="0">
                        <a:solidFill>
                          <a:schemeClr val="tx1">
                            <a:lumMod val="50000"/>
                            <a:lumOff val="50000"/>
                          </a:schemeClr>
                        </a:solidFill>
                        <a:effectLst/>
                        <a:latin typeface="'Roboto', sans-serif"/>
                      </a:endParaRPr>
                    </a:p>
                  </a:txBody>
                  <a:tcPr marL="6350" marR="6350" marT="6350" marB="0" anchor="ctr"/>
                </a:tc>
                <a:tc hMerge="1">
                  <a:txBody>
                    <a:bodyPr/>
                    <a:lstStyle/>
                    <a:p>
                      <a:pPr algn="ctr" fontAlgn="b"/>
                      <a:endParaRPr lang="tr-TR" sz="1200" b="1" i="0" u="none" strike="noStrike" dirty="0">
                        <a:solidFill>
                          <a:schemeClr val="tx1">
                            <a:lumMod val="50000"/>
                            <a:lumOff val="50000"/>
                          </a:schemeClr>
                        </a:solidFill>
                        <a:effectLst/>
                        <a:latin typeface="'Roboto', sans-serif"/>
                      </a:endParaRPr>
                    </a:p>
                  </a:txBody>
                  <a:tcPr marL="6350" marR="6350" marT="6350" marB="0" anchor="ctr"/>
                </a:tc>
                <a:tc hMerge="1">
                  <a:txBody>
                    <a:bodyPr/>
                    <a:lstStyle/>
                    <a:p>
                      <a:pPr algn="ctr" fontAlgn="b"/>
                      <a:endParaRPr lang="tr-TR" sz="1200" b="1" i="0" u="none" strike="noStrike" dirty="0">
                        <a:solidFill>
                          <a:schemeClr val="tx1">
                            <a:lumMod val="50000"/>
                            <a:lumOff val="50000"/>
                          </a:schemeClr>
                        </a:solidFill>
                        <a:effectLst/>
                        <a:latin typeface="'Roboto', sans-serif"/>
                      </a:endParaRPr>
                    </a:p>
                  </a:txBody>
                  <a:tcPr marL="6350" marR="6350" marT="6350" marB="0" anchor="ctr"/>
                </a:tc>
                <a:tc hMerge="1">
                  <a:txBody>
                    <a:bodyPr/>
                    <a:lstStyle/>
                    <a:p>
                      <a:pPr algn="ctr" fontAlgn="b"/>
                      <a:endParaRPr lang="tr-TR" sz="1200" b="1" i="0" u="none" strike="noStrike" dirty="0">
                        <a:solidFill>
                          <a:schemeClr val="tx1">
                            <a:lumMod val="50000"/>
                            <a:lumOff val="50000"/>
                          </a:schemeClr>
                        </a:solidFill>
                        <a:effectLst/>
                        <a:latin typeface="'Roboto', sans-serif"/>
                      </a:endParaRPr>
                    </a:p>
                  </a:txBody>
                  <a:tcPr marL="6350" marR="6350" marT="6350" marB="0" anchor="ctr"/>
                </a:tc>
                <a:tc hMerge="1">
                  <a:txBody>
                    <a:bodyPr/>
                    <a:lstStyle/>
                    <a:p>
                      <a:pPr algn="ctr" fontAlgn="b"/>
                      <a:endParaRPr lang="tr-TR" sz="1200" b="1" i="0" u="none" strike="noStrike" dirty="0">
                        <a:solidFill>
                          <a:schemeClr val="tx1">
                            <a:lumMod val="50000"/>
                            <a:lumOff val="50000"/>
                          </a:schemeClr>
                        </a:solidFill>
                        <a:effectLst/>
                        <a:latin typeface="'Roboto', sans-serif"/>
                      </a:endParaRPr>
                    </a:p>
                  </a:txBody>
                  <a:tcPr marL="6350" marR="6350" marT="6350" marB="0" anchor="ctr"/>
                </a:tc>
                <a:tc hMerge="1">
                  <a:txBody>
                    <a:bodyPr/>
                    <a:lstStyle/>
                    <a:p>
                      <a:pPr algn="ctr" fontAlgn="b"/>
                      <a:endParaRPr lang="tr-TR" sz="1200" b="1" i="0" u="none" strike="noStrike" dirty="0">
                        <a:solidFill>
                          <a:schemeClr val="tx1">
                            <a:lumMod val="50000"/>
                            <a:lumOff val="50000"/>
                          </a:schemeClr>
                        </a:solidFill>
                        <a:effectLst/>
                        <a:latin typeface="'Roboto', sans-serif"/>
                      </a:endParaRPr>
                    </a:p>
                  </a:txBody>
                  <a:tcPr marL="6350" marR="6350" marT="6350" marB="0" anchor="ctr"/>
                </a:tc>
                <a:extLst>
                  <a:ext uri="{0D108BD9-81ED-4DB2-BD59-A6C34878D82A}">
                    <a16:rowId xmlns:a16="http://schemas.microsoft.com/office/drawing/2014/main" val="3780437923"/>
                  </a:ext>
                </a:extLst>
              </a:tr>
              <a:tr h="371603">
                <a:tc>
                  <a:txBody>
                    <a:bodyPr/>
                    <a:lstStyle/>
                    <a:p>
                      <a:pPr algn="ctr" fontAlgn="b"/>
                      <a:endParaRPr lang="tr-TR" sz="1400" b="1"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400" b="1" i="0" u="none" strike="noStrike" dirty="0">
                          <a:solidFill>
                            <a:schemeClr val="tx1">
                              <a:lumMod val="50000"/>
                              <a:lumOff val="50000"/>
                            </a:schemeClr>
                          </a:solidFill>
                          <a:effectLst/>
                          <a:latin typeface="'Roboto', sans-serif"/>
                        </a:rPr>
                        <a:t>%</a:t>
                      </a:r>
                    </a:p>
                  </a:txBody>
                  <a:tcPr marL="6350" marR="6350" marT="6350" marB="0" anchor="ctr"/>
                </a:tc>
                <a:tc>
                  <a:txBody>
                    <a:bodyPr/>
                    <a:lstStyle/>
                    <a:p>
                      <a:pPr algn="ctr" fontAlgn="b"/>
                      <a:r>
                        <a:rPr lang="tr-TR" sz="1400" b="1" u="none" strike="noStrike" dirty="0">
                          <a:solidFill>
                            <a:schemeClr val="tx1">
                              <a:lumMod val="50000"/>
                              <a:lumOff val="50000"/>
                            </a:schemeClr>
                          </a:solidFill>
                          <a:effectLst/>
                        </a:rPr>
                        <a:t>18-24 (%)</a:t>
                      </a:r>
                      <a:endParaRPr lang="tr-TR" sz="1400" b="1" i="0" u="none" strike="noStrike" dirty="0">
                        <a:solidFill>
                          <a:schemeClr val="tx1">
                            <a:lumMod val="50000"/>
                            <a:lumOff val="50000"/>
                          </a:schemeClr>
                        </a:solidFill>
                        <a:effectLst/>
                        <a:latin typeface="'Roboto', sans-serif"/>
                      </a:endParaRPr>
                    </a:p>
                  </a:txBody>
                  <a:tcPr marL="6350" marR="6350" marT="6350" marB="0" anchor="ctr"/>
                </a:tc>
                <a:tc>
                  <a:txBody>
                    <a:bodyPr/>
                    <a:lstStyle/>
                    <a:p>
                      <a:pPr algn="ctr" fontAlgn="b"/>
                      <a:r>
                        <a:rPr lang="tr-TR" sz="1400" b="1" u="none" strike="noStrike" dirty="0">
                          <a:solidFill>
                            <a:schemeClr val="tx1">
                              <a:lumMod val="50000"/>
                              <a:lumOff val="50000"/>
                            </a:schemeClr>
                          </a:solidFill>
                          <a:effectLst/>
                        </a:rPr>
                        <a:t>25-34 (%)</a:t>
                      </a:r>
                      <a:endParaRPr lang="tr-TR" sz="1400" b="1" i="0" u="none" strike="noStrike" dirty="0">
                        <a:solidFill>
                          <a:schemeClr val="tx1">
                            <a:lumMod val="50000"/>
                            <a:lumOff val="50000"/>
                          </a:schemeClr>
                        </a:solidFill>
                        <a:effectLst/>
                        <a:latin typeface="'Roboto', sans-serif"/>
                      </a:endParaRPr>
                    </a:p>
                  </a:txBody>
                  <a:tcPr marL="6350" marR="6350" marT="6350" marB="0" anchor="ctr"/>
                </a:tc>
                <a:tc>
                  <a:txBody>
                    <a:bodyPr/>
                    <a:lstStyle/>
                    <a:p>
                      <a:pPr algn="ctr" fontAlgn="b"/>
                      <a:r>
                        <a:rPr lang="tr-TR" sz="1400" b="1" u="none" strike="noStrike" dirty="0">
                          <a:solidFill>
                            <a:schemeClr val="tx1">
                              <a:lumMod val="50000"/>
                              <a:lumOff val="50000"/>
                            </a:schemeClr>
                          </a:solidFill>
                          <a:effectLst/>
                        </a:rPr>
                        <a:t>35-44 (%)</a:t>
                      </a:r>
                      <a:endParaRPr lang="tr-TR" sz="1400" b="1" i="0" u="none" strike="noStrike" dirty="0">
                        <a:solidFill>
                          <a:schemeClr val="tx1">
                            <a:lumMod val="50000"/>
                            <a:lumOff val="50000"/>
                          </a:schemeClr>
                        </a:solidFill>
                        <a:effectLst/>
                        <a:latin typeface="'Roboto', sans-serif"/>
                      </a:endParaRPr>
                    </a:p>
                  </a:txBody>
                  <a:tcPr marL="6350" marR="6350" marT="6350" marB="0" anchor="ctr"/>
                </a:tc>
                <a:tc>
                  <a:txBody>
                    <a:bodyPr/>
                    <a:lstStyle/>
                    <a:p>
                      <a:pPr algn="ctr" fontAlgn="b"/>
                      <a:r>
                        <a:rPr lang="tr-TR" sz="1400" b="1" u="none" strike="noStrike" dirty="0">
                          <a:solidFill>
                            <a:schemeClr val="tx1">
                              <a:lumMod val="50000"/>
                              <a:lumOff val="50000"/>
                            </a:schemeClr>
                          </a:solidFill>
                          <a:effectLst/>
                        </a:rPr>
                        <a:t>45-54 (%)</a:t>
                      </a:r>
                      <a:endParaRPr lang="tr-TR" sz="1400" b="1" i="0" u="none" strike="noStrike" dirty="0">
                        <a:solidFill>
                          <a:schemeClr val="tx1">
                            <a:lumMod val="50000"/>
                            <a:lumOff val="50000"/>
                          </a:schemeClr>
                        </a:solidFill>
                        <a:effectLst/>
                        <a:latin typeface="'Roboto', sans-serif"/>
                      </a:endParaRPr>
                    </a:p>
                  </a:txBody>
                  <a:tcPr marL="6350" marR="6350" marT="6350" marB="0" anchor="ctr"/>
                </a:tc>
                <a:tc>
                  <a:txBody>
                    <a:bodyPr/>
                    <a:lstStyle/>
                    <a:p>
                      <a:pPr algn="ctr" fontAlgn="b"/>
                      <a:r>
                        <a:rPr lang="tr-TR" sz="1400" b="1" u="none" strike="noStrike" dirty="0">
                          <a:solidFill>
                            <a:schemeClr val="tx1">
                              <a:lumMod val="50000"/>
                              <a:lumOff val="50000"/>
                            </a:schemeClr>
                          </a:solidFill>
                          <a:effectLst/>
                        </a:rPr>
                        <a:t>55-64 (%)</a:t>
                      </a:r>
                      <a:endParaRPr lang="tr-TR" sz="1400" b="1" i="0" u="none" strike="noStrike" dirty="0">
                        <a:solidFill>
                          <a:schemeClr val="tx1">
                            <a:lumMod val="50000"/>
                            <a:lumOff val="50000"/>
                          </a:schemeClr>
                        </a:solidFill>
                        <a:effectLst/>
                        <a:latin typeface="'Roboto', sans-serif"/>
                      </a:endParaRPr>
                    </a:p>
                  </a:txBody>
                  <a:tcPr marL="6350" marR="6350" marT="6350" marB="0" anchor="ctr"/>
                </a:tc>
                <a:tc>
                  <a:txBody>
                    <a:bodyPr/>
                    <a:lstStyle/>
                    <a:p>
                      <a:pPr algn="ctr" fontAlgn="b"/>
                      <a:r>
                        <a:rPr lang="tr-TR" sz="1400" b="1" u="none" strike="noStrike" dirty="0">
                          <a:solidFill>
                            <a:schemeClr val="tx1">
                              <a:lumMod val="50000"/>
                              <a:lumOff val="50000"/>
                            </a:schemeClr>
                          </a:solidFill>
                          <a:effectLst/>
                        </a:rPr>
                        <a:t>65+ (%)</a:t>
                      </a:r>
                      <a:endParaRPr lang="tr-TR" sz="1400" b="1" i="0" u="none" strike="noStrike" dirty="0">
                        <a:solidFill>
                          <a:schemeClr val="tx1">
                            <a:lumMod val="50000"/>
                            <a:lumOff val="50000"/>
                          </a:schemeClr>
                        </a:solidFill>
                        <a:effectLst/>
                        <a:latin typeface="'Roboto', sans-serif"/>
                      </a:endParaRPr>
                    </a:p>
                  </a:txBody>
                  <a:tcPr marL="6350" marR="6350" marT="6350" marB="0" anchor="ctr"/>
                </a:tc>
                <a:extLst>
                  <a:ext uri="{0D108BD9-81ED-4DB2-BD59-A6C34878D82A}">
                    <a16:rowId xmlns:a16="http://schemas.microsoft.com/office/drawing/2014/main" val="4010987815"/>
                  </a:ext>
                </a:extLst>
              </a:tr>
              <a:tr h="160447">
                <a:tc>
                  <a:txBody>
                    <a:bodyPr/>
                    <a:lstStyle/>
                    <a:p>
                      <a:pPr algn="l" fontAlgn="b"/>
                      <a:r>
                        <a:rPr lang="tr-TR" sz="1400" u="none" strike="noStrike" dirty="0" err="1">
                          <a:solidFill>
                            <a:schemeClr val="tx1">
                              <a:lumMod val="50000"/>
                              <a:lumOff val="50000"/>
                            </a:schemeClr>
                          </a:solidFill>
                          <a:effectLst/>
                        </a:rPr>
                        <a:t>Yes</a:t>
                      </a:r>
                      <a:endParaRPr lang="tr-TR" sz="14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400" u="none" strike="noStrike" dirty="0">
                          <a:solidFill>
                            <a:schemeClr val="tx1">
                              <a:lumMod val="50000"/>
                              <a:lumOff val="50000"/>
                            </a:schemeClr>
                          </a:solidFill>
                          <a:effectLst/>
                        </a:rPr>
                        <a:t>83,6</a:t>
                      </a:r>
                      <a:endParaRPr lang="tr-TR" sz="14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400" u="none" strike="noStrike" dirty="0">
                          <a:solidFill>
                            <a:schemeClr val="tx1">
                              <a:lumMod val="50000"/>
                              <a:lumOff val="50000"/>
                            </a:schemeClr>
                          </a:solidFill>
                          <a:effectLst/>
                        </a:rPr>
                        <a:t>79,3</a:t>
                      </a:r>
                      <a:endParaRPr lang="tr-TR" sz="14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400" u="none" strike="noStrike" dirty="0">
                          <a:solidFill>
                            <a:schemeClr val="tx1">
                              <a:lumMod val="50000"/>
                              <a:lumOff val="50000"/>
                            </a:schemeClr>
                          </a:solidFill>
                          <a:effectLst/>
                        </a:rPr>
                        <a:t>85,8</a:t>
                      </a:r>
                      <a:endParaRPr lang="tr-TR" sz="14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400" u="none" strike="noStrike" dirty="0">
                          <a:solidFill>
                            <a:schemeClr val="tx1">
                              <a:lumMod val="50000"/>
                              <a:lumOff val="50000"/>
                            </a:schemeClr>
                          </a:solidFill>
                          <a:effectLst/>
                        </a:rPr>
                        <a:t>77,0</a:t>
                      </a:r>
                      <a:endParaRPr lang="tr-TR" sz="14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400" u="none" strike="noStrike" dirty="0">
                          <a:solidFill>
                            <a:schemeClr val="tx1">
                              <a:lumMod val="50000"/>
                              <a:lumOff val="50000"/>
                            </a:schemeClr>
                          </a:solidFill>
                          <a:effectLst/>
                        </a:rPr>
                        <a:t>82,6</a:t>
                      </a:r>
                      <a:endParaRPr lang="tr-TR" sz="14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400" u="none" strike="noStrike" dirty="0">
                          <a:solidFill>
                            <a:schemeClr val="tx1">
                              <a:lumMod val="50000"/>
                              <a:lumOff val="50000"/>
                            </a:schemeClr>
                          </a:solidFill>
                          <a:effectLst/>
                        </a:rPr>
                        <a:t>93,1</a:t>
                      </a:r>
                      <a:endParaRPr lang="tr-TR" sz="14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400" u="none" strike="noStrike" dirty="0">
                          <a:solidFill>
                            <a:schemeClr val="tx1">
                              <a:lumMod val="50000"/>
                              <a:lumOff val="50000"/>
                            </a:schemeClr>
                          </a:solidFill>
                          <a:effectLst/>
                        </a:rPr>
                        <a:t>100,0</a:t>
                      </a:r>
                      <a:endParaRPr lang="tr-TR" sz="14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368640206"/>
                  </a:ext>
                </a:extLst>
              </a:tr>
              <a:tr h="160447">
                <a:tc>
                  <a:txBody>
                    <a:bodyPr/>
                    <a:lstStyle/>
                    <a:p>
                      <a:pPr algn="l" fontAlgn="b"/>
                      <a:r>
                        <a:rPr lang="tr-TR" sz="1400" u="none" strike="noStrike" dirty="0">
                          <a:solidFill>
                            <a:schemeClr val="tx1">
                              <a:lumMod val="50000"/>
                              <a:lumOff val="50000"/>
                            </a:schemeClr>
                          </a:solidFill>
                          <a:effectLst/>
                        </a:rPr>
                        <a:t>No</a:t>
                      </a:r>
                      <a:endParaRPr lang="tr-TR" sz="14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400" u="none" strike="noStrike">
                          <a:solidFill>
                            <a:schemeClr val="tx1">
                              <a:lumMod val="50000"/>
                              <a:lumOff val="50000"/>
                            </a:schemeClr>
                          </a:solidFill>
                          <a:effectLst/>
                        </a:rPr>
                        <a:t>14,1</a:t>
                      </a:r>
                      <a:endParaRPr lang="tr-TR" sz="1400" b="0" i="0" u="none" strike="noStrike">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400" u="none" strike="noStrike">
                          <a:solidFill>
                            <a:schemeClr val="tx1">
                              <a:lumMod val="50000"/>
                              <a:lumOff val="50000"/>
                            </a:schemeClr>
                          </a:solidFill>
                          <a:effectLst/>
                        </a:rPr>
                        <a:t>17,9</a:t>
                      </a:r>
                      <a:endParaRPr lang="tr-TR" sz="1400" b="0" i="0" u="none" strike="noStrike">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400" u="none" strike="noStrike">
                          <a:solidFill>
                            <a:schemeClr val="tx1">
                              <a:lumMod val="50000"/>
                              <a:lumOff val="50000"/>
                            </a:schemeClr>
                          </a:solidFill>
                          <a:effectLst/>
                        </a:rPr>
                        <a:t>12,3</a:t>
                      </a:r>
                      <a:endParaRPr lang="tr-TR" sz="1400" b="0" i="0" u="none" strike="noStrike">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400" u="none" strike="noStrike" dirty="0">
                          <a:solidFill>
                            <a:schemeClr val="tx1">
                              <a:lumMod val="50000"/>
                              <a:lumOff val="50000"/>
                            </a:schemeClr>
                          </a:solidFill>
                          <a:effectLst/>
                        </a:rPr>
                        <a:t>19,1</a:t>
                      </a:r>
                      <a:endParaRPr lang="tr-TR" sz="14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400" u="none" strike="noStrike" dirty="0">
                          <a:solidFill>
                            <a:schemeClr val="tx1">
                              <a:lumMod val="50000"/>
                              <a:lumOff val="50000"/>
                            </a:schemeClr>
                          </a:solidFill>
                          <a:effectLst/>
                        </a:rPr>
                        <a:t>17,4</a:t>
                      </a:r>
                      <a:endParaRPr lang="tr-TR" sz="14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400" u="none" strike="noStrike" dirty="0">
                          <a:solidFill>
                            <a:schemeClr val="tx1">
                              <a:lumMod val="50000"/>
                              <a:lumOff val="50000"/>
                            </a:schemeClr>
                          </a:solidFill>
                          <a:effectLst/>
                        </a:rPr>
                        <a:t>4,0</a:t>
                      </a:r>
                      <a:endParaRPr lang="tr-TR" sz="14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400" u="none" strike="noStrike">
                          <a:solidFill>
                            <a:schemeClr val="tx1">
                              <a:lumMod val="50000"/>
                              <a:lumOff val="50000"/>
                            </a:schemeClr>
                          </a:solidFill>
                          <a:effectLst/>
                        </a:rPr>
                        <a:t>0,0</a:t>
                      </a:r>
                      <a:endParaRPr lang="tr-TR" sz="1400" b="0" i="0" u="none" strike="noStrike">
                        <a:solidFill>
                          <a:schemeClr val="tx1">
                            <a:lumMod val="50000"/>
                            <a:lumOff val="50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642314286"/>
                  </a:ext>
                </a:extLst>
              </a:tr>
              <a:tr h="291312">
                <a:tc>
                  <a:txBody>
                    <a:bodyPr/>
                    <a:lstStyle/>
                    <a:p>
                      <a:pPr algn="l" fontAlgn="b"/>
                      <a:r>
                        <a:rPr lang="tr-TR" sz="1400" u="none" strike="noStrike" dirty="0">
                          <a:solidFill>
                            <a:schemeClr val="tx1">
                              <a:lumMod val="50000"/>
                              <a:lumOff val="50000"/>
                            </a:schemeClr>
                          </a:solidFill>
                          <a:effectLst/>
                        </a:rPr>
                        <a:t>I </a:t>
                      </a:r>
                      <a:r>
                        <a:rPr lang="tr-TR" sz="1400" u="none" strike="noStrike" dirty="0" err="1">
                          <a:solidFill>
                            <a:schemeClr val="tx1">
                              <a:lumMod val="50000"/>
                              <a:lumOff val="50000"/>
                            </a:schemeClr>
                          </a:solidFill>
                          <a:effectLst/>
                        </a:rPr>
                        <a:t>have</a:t>
                      </a:r>
                      <a:r>
                        <a:rPr lang="tr-TR" sz="1400" u="none" strike="noStrike" dirty="0">
                          <a:solidFill>
                            <a:schemeClr val="tx1">
                              <a:lumMod val="50000"/>
                              <a:lumOff val="50000"/>
                            </a:schemeClr>
                          </a:solidFill>
                          <a:effectLst/>
                        </a:rPr>
                        <a:t> </a:t>
                      </a:r>
                      <a:r>
                        <a:rPr lang="tr-TR" sz="1400" u="none" strike="noStrike" dirty="0" err="1">
                          <a:solidFill>
                            <a:schemeClr val="tx1">
                              <a:lumMod val="50000"/>
                              <a:lumOff val="50000"/>
                            </a:schemeClr>
                          </a:solidFill>
                          <a:effectLst/>
                        </a:rPr>
                        <a:t>no</a:t>
                      </a:r>
                      <a:r>
                        <a:rPr lang="tr-TR" sz="1400" u="none" strike="noStrike" dirty="0">
                          <a:solidFill>
                            <a:schemeClr val="tx1">
                              <a:lumMod val="50000"/>
                              <a:lumOff val="50000"/>
                            </a:schemeClr>
                          </a:solidFill>
                          <a:effectLst/>
                        </a:rPr>
                        <a:t> idea/I </a:t>
                      </a:r>
                      <a:r>
                        <a:rPr lang="tr-TR" sz="1400" u="none" strike="noStrike" dirty="0" err="1">
                          <a:solidFill>
                            <a:schemeClr val="tx1">
                              <a:lumMod val="50000"/>
                              <a:lumOff val="50000"/>
                            </a:schemeClr>
                          </a:solidFill>
                          <a:effectLst/>
                        </a:rPr>
                        <a:t>don’t</a:t>
                      </a:r>
                      <a:r>
                        <a:rPr lang="tr-TR" sz="1400" u="none" strike="noStrike" dirty="0">
                          <a:solidFill>
                            <a:schemeClr val="tx1">
                              <a:lumMod val="50000"/>
                              <a:lumOff val="50000"/>
                            </a:schemeClr>
                          </a:solidFill>
                          <a:effectLst/>
                        </a:rPr>
                        <a:t> </a:t>
                      </a:r>
                      <a:r>
                        <a:rPr lang="tr-TR" sz="1400" u="none" strike="noStrike" dirty="0" err="1">
                          <a:solidFill>
                            <a:schemeClr val="tx1">
                              <a:lumMod val="50000"/>
                              <a:lumOff val="50000"/>
                            </a:schemeClr>
                          </a:solidFill>
                          <a:effectLst/>
                        </a:rPr>
                        <a:t>know</a:t>
                      </a:r>
                      <a:endParaRPr lang="tr-TR" sz="14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400" u="none" strike="noStrike">
                          <a:solidFill>
                            <a:schemeClr val="tx1">
                              <a:lumMod val="50000"/>
                              <a:lumOff val="50000"/>
                            </a:schemeClr>
                          </a:solidFill>
                          <a:effectLst/>
                        </a:rPr>
                        <a:t>2,3</a:t>
                      </a:r>
                      <a:endParaRPr lang="tr-TR" sz="1400" b="0" i="0" u="none" strike="noStrike">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400" u="none" strike="noStrike" dirty="0">
                          <a:solidFill>
                            <a:schemeClr val="tx1">
                              <a:lumMod val="50000"/>
                              <a:lumOff val="50000"/>
                            </a:schemeClr>
                          </a:solidFill>
                          <a:effectLst/>
                        </a:rPr>
                        <a:t>2,9</a:t>
                      </a:r>
                      <a:endParaRPr lang="tr-TR" sz="14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400" u="none" strike="noStrike">
                          <a:solidFill>
                            <a:schemeClr val="tx1">
                              <a:lumMod val="50000"/>
                              <a:lumOff val="50000"/>
                            </a:schemeClr>
                          </a:solidFill>
                          <a:effectLst/>
                        </a:rPr>
                        <a:t>2,0</a:t>
                      </a:r>
                      <a:endParaRPr lang="tr-TR" sz="1400" b="0" i="0" u="none" strike="noStrike">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400" u="none" strike="noStrike">
                          <a:solidFill>
                            <a:schemeClr val="tx1">
                              <a:lumMod val="50000"/>
                              <a:lumOff val="50000"/>
                            </a:schemeClr>
                          </a:solidFill>
                          <a:effectLst/>
                        </a:rPr>
                        <a:t>3,9</a:t>
                      </a:r>
                      <a:endParaRPr lang="tr-TR" sz="1400" b="0" i="0" u="none" strike="noStrike">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400" u="none" strike="noStrike" dirty="0">
                          <a:solidFill>
                            <a:schemeClr val="tx1">
                              <a:lumMod val="50000"/>
                              <a:lumOff val="50000"/>
                            </a:schemeClr>
                          </a:solidFill>
                          <a:effectLst/>
                        </a:rPr>
                        <a:t>0,0</a:t>
                      </a:r>
                      <a:endParaRPr lang="tr-TR" sz="14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400" u="none" strike="noStrike" dirty="0">
                          <a:solidFill>
                            <a:schemeClr val="tx1">
                              <a:lumMod val="50000"/>
                              <a:lumOff val="50000"/>
                            </a:schemeClr>
                          </a:solidFill>
                          <a:effectLst/>
                        </a:rPr>
                        <a:t>3,0</a:t>
                      </a:r>
                      <a:endParaRPr lang="tr-TR" sz="14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tc>
                  <a:txBody>
                    <a:bodyPr/>
                    <a:lstStyle/>
                    <a:p>
                      <a:pPr algn="ctr" fontAlgn="b"/>
                      <a:r>
                        <a:rPr lang="tr-TR" sz="1400" u="none" strike="noStrike" dirty="0">
                          <a:solidFill>
                            <a:schemeClr val="tx1">
                              <a:lumMod val="50000"/>
                              <a:lumOff val="50000"/>
                            </a:schemeClr>
                          </a:solidFill>
                          <a:effectLst/>
                        </a:rPr>
                        <a:t>0,0</a:t>
                      </a:r>
                      <a:endParaRPr lang="tr-TR" sz="1400" b="0" i="0" u="none" strike="noStrike" dirty="0">
                        <a:solidFill>
                          <a:schemeClr val="tx1">
                            <a:lumMod val="50000"/>
                            <a:lumOff val="50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726192474"/>
                  </a:ext>
                </a:extLst>
              </a:tr>
            </a:tbl>
          </a:graphicData>
        </a:graphic>
      </p:graphicFrame>
      <p:sp>
        <p:nvSpPr>
          <p:cNvPr id="11" name="Oval 10">
            <a:extLst>
              <a:ext uri="{FF2B5EF4-FFF2-40B4-BE49-F238E27FC236}">
                <a16:creationId xmlns:a16="http://schemas.microsoft.com/office/drawing/2014/main" id="{423436E4-3DC8-EC83-4771-A86BB61ACDCF}"/>
              </a:ext>
            </a:extLst>
          </p:cNvPr>
          <p:cNvSpPr/>
          <p:nvPr/>
        </p:nvSpPr>
        <p:spPr>
          <a:xfrm>
            <a:off x="10756375" y="3907508"/>
            <a:ext cx="706025" cy="30479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CDF3210-0ABA-E3F0-C020-0EDE33864514}"/>
              </a:ext>
            </a:extLst>
          </p:cNvPr>
          <p:cNvSpPr/>
          <p:nvPr/>
        </p:nvSpPr>
        <p:spPr>
          <a:xfrm>
            <a:off x="9892620" y="3923606"/>
            <a:ext cx="706026" cy="28870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Düz Bağlayıcı 7">
            <a:extLst>
              <a:ext uri="{FF2B5EF4-FFF2-40B4-BE49-F238E27FC236}">
                <a16:creationId xmlns:a16="http://schemas.microsoft.com/office/drawing/2014/main" id="{5C7BF9EF-B39F-6B41-F8EF-59A3A0B3EF2B}"/>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Grafik 2">
            <a:extLst>
              <a:ext uri="{FF2B5EF4-FFF2-40B4-BE49-F238E27FC236}">
                <a16:creationId xmlns:a16="http://schemas.microsoft.com/office/drawing/2014/main" id="{046190C8-A3CE-98DE-C1AE-9B17F2212E7D}"/>
              </a:ext>
            </a:extLst>
          </p:cNvPr>
          <p:cNvGraphicFramePr>
            <a:graphicFrameLocks/>
          </p:cNvGraphicFramePr>
          <p:nvPr>
            <p:extLst>
              <p:ext uri="{D42A27DB-BD31-4B8C-83A1-F6EECF244321}">
                <p14:modId xmlns:p14="http://schemas.microsoft.com/office/powerpoint/2010/main" val="1930489996"/>
              </p:ext>
            </p:extLst>
          </p:nvPr>
        </p:nvGraphicFramePr>
        <p:xfrm>
          <a:off x="74428" y="1981199"/>
          <a:ext cx="5638800" cy="36853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7462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3">
            <a:extLst>
              <a:ext uri="{FF2B5EF4-FFF2-40B4-BE49-F238E27FC236}">
                <a16:creationId xmlns:a16="http://schemas.microsoft.com/office/drawing/2014/main" id="{60CEEECB-DD40-2B39-A7BD-70275035A4A1}"/>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7" name="object 2">
            <a:extLst>
              <a:ext uri="{FF2B5EF4-FFF2-40B4-BE49-F238E27FC236}">
                <a16:creationId xmlns:a16="http://schemas.microsoft.com/office/drawing/2014/main" id="{0D7FA04B-0DEE-CE7A-E36E-69609EDAF38B}"/>
              </a:ext>
            </a:extLst>
          </p:cNvPr>
          <p:cNvSpPr txBox="1">
            <a:spLocks/>
          </p:cNvSpPr>
          <p:nvPr/>
        </p:nvSpPr>
        <p:spPr>
          <a:xfrm>
            <a:off x="2173097" y="2431291"/>
            <a:ext cx="7845806" cy="1367041"/>
          </a:xfrm>
          <a:prstGeom prst="rect">
            <a:avLst/>
          </a:prstGeom>
        </p:spPr>
        <p:txBody>
          <a:bodyPr vert="horz" wrap="square" lIns="0" tIns="12700" rIns="0" bIns="0" rtlCol="0">
            <a:spAutoFit/>
          </a:bodyPr>
          <a:lstStyle>
            <a:lvl1pPr>
              <a:defRPr sz="2000" b="1" i="0">
                <a:solidFill>
                  <a:srgbClr val="001F5F"/>
                </a:solidFill>
                <a:latin typeface="Carlito"/>
                <a:ea typeface="+mj-ea"/>
                <a:cs typeface="Carlito"/>
              </a:defRPr>
            </a:lvl1pPr>
          </a:lstStyle>
          <a:p>
            <a:pPr marL="12700" algn="ctr">
              <a:spcBef>
                <a:spcPts val="100"/>
              </a:spcBef>
            </a:pPr>
            <a:r>
              <a:rPr lang="tr-TR" sz="4000" kern="0" dirty="0">
                <a:solidFill>
                  <a:srgbClr val="0070C0"/>
                </a:solidFill>
              </a:rPr>
              <a:t>FINDINGS</a:t>
            </a:r>
            <a:br>
              <a:rPr lang="tr-TR" sz="4000" kern="0" dirty="0">
                <a:solidFill>
                  <a:srgbClr val="0070C0"/>
                </a:solidFill>
              </a:rPr>
            </a:br>
            <a:r>
              <a:rPr lang="en-US" sz="2400" dirty="0">
                <a:solidFill>
                  <a:srgbClr val="0070C0"/>
                </a:solidFill>
              </a:rPr>
              <a:t>Consumption Habits After the Earthquake and Expectations from the Business World/Public</a:t>
            </a:r>
            <a:endParaRPr lang="tr-TR" sz="4000" kern="1200" dirty="0">
              <a:solidFill>
                <a:srgbClr val="0070C0"/>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2976571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751415"/>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r>
              <a:rPr lang="tr-TR" b="1" i="1" dirty="0" err="1">
                <a:solidFill>
                  <a:srgbClr val="00B0F0"/>
                </a:solidFill>
                <a:latin typeface="Century Gothic" panose="020B0502020202020204" pitchFamily="34" charset="0"/>
              </a:rPr>
              <a:t>Economic</a:t>
            </a:r>
            <a:r>
              <a:rPr lang="tr-TR" b="1" i="1" dirty="0">
                <a:solidFill>
                  <a:srgbClr val="00B0F0"/>
                </a:solidFill>
                <a:latin typeface="Century Gothic" panose="020B0502020202020204" pitchFamily="34" charset="0"/>
              </a:rPr>
              <a:t> </a:t>
            </a:r>
            <a:r>
              <a:rPr lang="tr-TR" b="1" i="1" dirty="0" err="1">
                <a:solidFill>
                  <a:srgbClr val="00B0F0"/>
                </a:solidFill>
                <a:latin typeface="Century Gothic" panose="020B0502020202020204" pitchFamily="34" charset="0"/>
              </a:rPr>
              <a:t>Bahaviour</a:t>
            </a:r>
            <a:r>
              <a:rPr lang="tr-TR" b="1" i="1" dirty="0">
                <a:solidFill>
                  <a:srgbClr val="00B0F0"/>
                </a:solidFill>
                <a:latin typeface="Century Gothic" panose="020B0502020202020204" pitchFamily="34" charset="0"/>
              </a:rPr>
              <a:t> </a:t>
            </a:r>
            <a:r>
              <a:rPr lang="en-US" b="1" i="1" dirty="0">
                <a:solidFill>
                  <a:srgbClr val="00B0F0"/>
                </a:solidFill>
                <a:latin typeface="Century Gothic" panose="020B0502020202020204" pitchFamily="34" charset="0"/>
              </a:rPr>
              <a:t> After the Earthquake </a:t>
            </a:r>
            <a:endParaRPr lang="tr-TR" sz="1800" b="1" i="1" dirty="0">
              <a:solidFill>
                <a:srgbClr val="00B0F0"/>
              </a:solidFill>
              <a:latin typeface="Century Gothic" panose="020B0502020202020204" pitchFamily="34" charset="0"/>
            </a:endParaRPr>
          </a:p>
        </p:txBody>
      </p:sp>
      <p:sp>
        <p:nvSpPr>
          <p:cNvPr id="2" name="Text Box 6">
            <a:extLst>
              <a:ext uri="{FF2B5EF4-FFF2-40B4-BE49-F238E27FC236}">
                <a16:creationId xmlns:a16="http://schemas.microsoft.com/office/drawing/2014/main" id="{B3415BA6-2359-7AC0-2923-C9B0E4FA901C}"/>
              </a:ext>
            </a:extLst>
          </p:cNvPr>
          <p:cNvSpPr txBox="1">
            <a:spLocks noChangeArrowheads="1"/>
          </p:cNvSpPr>
          <p:nvPr/>
        </p:nvSpPr>
        <p:spPr bwMode="auto">
          <a:xfrm>
            <a:off x="7315200" y="6488259"/>
            <a:ext cx="4381130" cy="338554"/>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DI14. To what extent do you agree with the following statements? Give your answer on a scale where 1 is “strongly disagree” and 5 is “strongly agree”? (ONE ANSWER)</a:t>
            </a:r>
            <a:endParaRPr lang="tr-TR" sz="800" dirty="0">
              <a:solidFill>
                <a:srgbClr val="808080"/>
              </a:solidFill>
              <a:latin typeface="Century Gothic" panose="020B0502020202020204" pitchFamily="34" charset="0"/>
              <a:ea typeface="Verdana" panose="020B0604030504040204" pitchFamily="34" charset="0"/>
            </a:endParaRPr>
          </a:p>
        </p:txBody>
      </p:sp>
      <p:sp>
        <p:nvSpPr>
          <p:cNvPr id="5" name="Metin kutusu 4">
            <a:extLst>
              <a:ext uri="{FF2B5EF4-FFF2-40B4-BE49-F238E27FC236}">
                <a16:creationId xmlns:a16="http://schemas.microsoft.com/office/drawing/2014/main" id="{08093874-4F31-F8AC-2ADA-9B56E287D682}"/>
              </a:ext>
            </a:extLst>
          </p:cNvPr>
          <p:cNvSpPr txBox="1"/>
          <p:nvPr/>
        </p:nvSpPr>
        <p:spPr>
          <a:xfrm>
            <a:off x="1219200" y="6627167"/>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N:800</a:t>
            </a:r>
          </a:p>
        </p:txBody>
      </p:sp>
      <p:graphicFrame>
        <p:nvGraphicFramePr>
          <p:cNvPr id="6" name="Tablo 5">
            <a:extLst>
              <a:ext uri="{FF2B5EF4-FFF2-40B4-BE49-F238E27FC236}">
                <a16:creationId xmlns:a16="http://schemas.microsoft.com/office/drawing/2014/main" id="{476D46B5-5591-7E16-9C7E-88071C688CB9}"/>
              </a:ext>
            </a:extLst>
          </p:cNvPr>
          <p:cNvGraphicFramePr>
            <a:graphicFrameLocks noGrp="1"/>
          </p:cNvGraphicFramePr>
          <p:nvPr>
            <p:extLst>
              <p:ext uri="{D42A27DB-BD31-4B8C-83A1-F6EECF244321}">
                <p14:modId xmlns:p14="http://schemas.microsoft.com/office/powerpoint/2010/main" val="2789868666"/>
              </p:ext>
            </p:extLst>
          </p:nvPr>
        </p:nvGraphicFramePr>
        <p:xfrm>
          <a:off x="1219200" y="963547"/>
          <a:ext cx="10477130" cy="5486141"/>
        </p:xfrm>
        <a:graphic>
          <a:graphicData uri="http://schemas.openxmlformats.org/drawingml/2006/table">
            <a:tbl>
              <a:tblPr>
                <a:tableStyleId>{B301B821-A1FF-4177-AEE7-76D212191A09}</a:tableStyleId>
              </a:tblPr>
              <a:tblGrid>
                <a:gridCol w="4229699">
                  <a:extLst>
                    <a:ext uri="{9D8B030D-6E8A-4147-A177-3AD203B41FA5}">
                      <a16:colId xmlns:a16="http://schemas.microsoft.com/office/drawing/2014/main" val="2377675716"/>
                    </a:ext>
                  </a:extLst>
                </a:gridCol>
                <a:gridCol w="921285">
                  <a:extLst>
                    <a:ext uri="{9D8B030D-6E8A-4147-A177-3AD203B41FA5}">
                      <a16:colId xmlns:a16="http://schemas.microsoft.com/office/drawing/2014/main" val="3569778790"/>
                    </a:ext>
                  </a:extLst>
                </a:gridCol>
                <a:gridCol w="1074833">
                  <a:extLst>
                    <a:ext uri="{9D8B030D-6E8A-4147-A177-3AD203B41FA5}">
                      <a16:colId xmlns:a16="http://schemas.microsoft.com/office/drawing/2014/main" val="2806005234"/>
                    </a:ext>
                  </a:extLst>
                </a:gridCol>
                <a:gridCol w="1151607">
                  <a:extLst>
                    <a:ext uri="{9D8B030D-6E8A-4147-A177-3AD203B41FA5}">
                      <a16:colId xmlns:a16="http://schemas.microsoft.com/office/drawing/2014/main" val="1006532651"/>
                    </a:ext>
                  </a:extLst>
                </a:gridCol>
                <a:gridCol w="767737">
                  <a:extLst>
                    <a:ext uri="{9D8B030D-6E8A-4147-A177-3AD203B41FA5}">
                      <a16:colId xmlns:a16="http://schemas.microsoft.com/office/drawing/2014/main" val="881626857"/>
                    </a:ext>
                  </a:extLst>
                </a:gridCol>
                <a:gridCol w="1224733">
                  <a:extLst>
                    <a:ext uri="{9D8B030D-6E8A-4147-A177-3AD203B41FA5}">
                      <a16:colId xmlns:a16="http://schemas.microsoft.com/office/drawing/2014/main" val="3710756591"/>
                    </a:ext>
                  </a:extLst>
                </a:gridCol>
                <a:gridCol w="1107236">
                  <a:extLst>
                    <a:ext uri="{9D8B030D-6E8A-4147-A177-3AD203B41FA5}">
                      <a16:colId xmlns:a16="http://schemas.microsoft.com/office/drawing/2014/main" val="1287788031"/>
                    </a:ext>
                  </a:extLst>
                </a:gridCol>
              </a:tblGrid>
              <a:tr h="485673">
                <a:tc>
                  <a:txBody>
                    <a:bodyPr/>
                    <a:lstStyle/>
                    <a:p>
                      <a:pPr algn="l" fontAlgn="b"/>
                      <a:endParaRPr lang="en-US" sz="1300" b="0" i="0" u="none" strike="noStrike" dirty="0">
                        <a:solidFill>
                          <a:schemeClr val="tx1">
                            <a:lumMod val="50000"/>
                            <a:lumOff val="50000"/>
                          </a:schemeClr>
                        </a:solidFill>
                        <a:effectLst/>
                        <a:latin typeface="Calibri" panose="020F0502020204030204" pitchFamily="34" charset="0"/>
                      </a:endParaRPr>
                    </a:p>
                  </a:txBody>
                  <a:tcPr marL="1435" marR="1435" marT="1435" marB="0" anchor="b"/>
                </a:tc>
                <a:tc gridSpan="4">
                  <a:txBody>
                    <a:bodyPr/>
                    <a:lstStyle/>
                    <a:p>
                      <a:pPr algn="ctr" fontAlgn="b"/>
                      <a:r>
                        <a:rPr lang="tr-TR" sz="1400" b="1" u="none" strike="noStrike" dirty="0">
                          <a:solidFill>
                            <a:schemeClr val="tx1">
                              <a:lumMod val="50000"/>
                              <a:lumOff val="50000"/>
                            </a:schemeClr>
                          </a:solidFill>
                          <a:effectLst/>
                        </a:rPr>
                        <a:t>General</a:t>
                      </a:r>
                      <a:endParaRPr lang="en-US" sz="1300" b="1" i="0" u="none" strike="noStrike" dirty="0">
                        <a:solidFill>
                          <a:schemeClr val="tx1">
                            <a:lumMod val="50000"/>
                            <a:lumOff val="50000"/>
                          </a:schemeClr>
                        </a:solidFill>
                        <a:effectLst/>
                        <a:latin typeface="Calibri" panose="020F0502020204030204" pitchFamily="34" charset="0"/>
                      </a:endParaRPr>
                    </a:p>
                  </a:txBody>
                  <a:tcPr marL="1435" marR="1435" marT="1435" marB="0" anchor="ctr"/>
                </a:tc>
                <a:tc hMerge="1">
                  <a:txBody>
                    <a:bodyPr/>
                    <a:lstStyle/>
                    <a:p>
                      <a:pPr algn="l" fontAlgn="b"/>
                      <a:endParaRPr lang="en-US" sz="1100" b="1" i="0" u="none" strike="noStrike" dirty="0">
                        <a:solidFill>
                          <a:schemeClr val="tx1">
                            <a:lumMod val="50000"/>
                            <a:lumOff val="50000"/>
                          </a:schemeClr>
                        </a:solidFill>
                        <a:effectLst/>
                        <a:latin typeface="Calibri" panose="020F0502020204030204" pitchFamily="34" charset="0"/>
                      </a:endParaRPr>
                    </a:p>
                  </a:txBody>
                  <a:tcPr marL="1435" marR="1435" marT="1435" marB="0" anchor="b"/>
                </a:tc>
                <a:tc hMerge="1">
                  <a:txBody>
                    <a:bodyPr/>
                    <a:lstStyle/>
                    <a:p>
                      <a:pPr algn="l" fontAlgn="b"/>
                      <a:endParaRPr lang="en-US" sz="1100" b="1" i="0" u="none" strike="noStrike" dirty="0">
                        <a:solidFill>
                          <a:schemeClr val="tx1">
                            <a:lumMod val="50000"/>
                            <a:lumOff val="50000"/>
                          </a:schemeClr>
                        </a:solidFill>
                        <a:effectLst/>
                        <a:latin typeface="Calibri" panose="020F0502020204030204" pitchFamily="34" charset="0"/>
                      </a:endParaRPr>
                    </a:p>
                  </a:txBody>
                  <a:tcPr marL="1435" marR="1435" marT="1435" marB="0" anchor="b"/>
                </a:tc>
                <a:tc hMerge="1">
                  <a:txBody>
                    <a:bodyPr/>
                    <a:lstStyle/>
                    <a:p>
                      <a:pPr algn="l" fontAlgn="b"/>
                      <a:endParaRPr lang="en-US" sz="1100" b="1" i="0" u="none" strike="noStrike" dirty="0">
                        <a:solidFill>
                          <a:schemeClr val="tx1">
                            <a:lumMod val="50000"/>
                            <a:lumOff val="50000"/>
                          </a:schemeClr>
                        </a:solidFill>
                        <a:effectLst/>
                        <a:latin typeface="Calibri" panose="020F0502020204030204" pitchFamily="34" charset="0"/>
                      </a:endParaRPr>
                    </a:p>
                  </a:txBody>
                  <a:tcPr marL="1435" marR="1435" marT="1435" marB="0" anchor="b"/>
                </a:tc>
                <a:tc>
                  <a:txBody>
                    <a:bodyPr/>
                    <a:lstStyle/>
                    <a:p>
                      <a:pPr algn="ctr" fontAlgn="b"/>
                      <a:r>
                        <a:rPr lang="tr-TR" sz="1100" b="1" u="none" strike="noStrike" dirty="0" err="1">
                          <a:solidFill>
                            <a:schemeClr val="tx1">
                              <a:lumMod val="50000"/>
                              <a:lumOff val="50000"/>
                            </a:schemeClr>
                          </a:solidFill>
                          <a:effectLst/>
                        </a:rPr>
                        <a:t>Were</a:t>
                      </a:r>
                      <a:r>
                        <a:rPr lang="en-US" sz="1100" b="1" u="none" strike="noStrike" dirty="0">
                          <a:solidFill>
                            <a:schemeClr val="tx1">
                              <a:lumMod val="50000"/>
                              <a:lumOff val="50000"/>
                            </a:schemeClr>
                          </a:solidFill>
                          <a:effectLst/>
                        </a:rPr>
                        <a:t> in the earthquake zone at the earthquake</a:t>
                      </a:r>
                      <a:r>
                        <a:rPr lang="tr-TR" sz="1100" b="1" u="none" strike="noStrike" dirty="0">
                          <a:solidFill>
                            <a:schemeClr val="tx1">
                              <a:lumMod val="50000"/>
                              <a:lumOff val="50000"/>
                            </a:schemeClr>
                          </a:solidFill>
                          <a:effectLst/>
                        </a:rPr>
                        <a:t> moment</a:t>
                      </a:r>
                      <a:endParaRPr lang="pt-BR" sz="1100" b="1" i="0" u="none" strike="noStrike" dirty="0">
                        <a:solidFill>
                          <a:schemeClr val="tx1">
                            <a:lumMod val="50000"/>
                            <a:lumOff val="50000"/>
                          </a:schemeClr>
                        </a:solidFill>
                        <a:effectLst/>
                        <a:latin typeface="Calibri" panose="020F0502020204030204" pitchFamily="34" charset="0"/>
                      </a:endParaRPr>
                    </a:p>
                  </a:txBody>
                  <a:tcPr marL="4229" marR="4229" marT="4229" marB="0" anchor="ctr"/>
                </a:tc>
                <a:tc>
                  <a:txBody>
                    <a:bodyPr/>
                    <a:lstStyle/>
                    <a:p>
                      <a:pPr algn="ctr" fontAlgn="b"/>
                      <a:r>
                        <a:rPr lang="tr-TR" sz="1100" b="1" u="none" strike="noStrike" dirty="0" err="1">
                          <a:solidFill>
                            <a:schemeClr val="tx1">
                              <a:lumMod val="50000"/>
                              <a:lumOff val="50000"/>
                            </a:schemeClr>
                          </a:solidFill>
                          <a:effectLst/>
                        </a:rPr>
                        <a:t>Were</a:t>
                      </a:r>
                      <a:r>
                        <a:rPr lang="tr-TR" sz="1100" b="1" u="none" strike="noStrike" dirty="0">
                          <a:solidFill>
                            <a:schemeClr val="tx1">
                              <a:lumMod val="50000"/>
                              <a:lumOff val="50000"/>
                            </a:schemeClr>
                          </a:solidFill>
                          <a:effectLst/>
                        </a:rPr>
                        <a:t> not </a:t>
                      </a:r>
                      <a:r>
                        <a:rPr lang="en-US" sz="1100" b="1" u="none" strike="noStrike" dirty="0">
                          <a:solidFill>
                            <a:schemeClr val="tx1">
                              <a:lumMod val="50000"/>
                              <a:lumOff val="50000"/>
                            </a:schemeClr>
                          </a:solidFill>
                          <a:effectLst/>
                        </a:rPr>
                        <a:t> in the earthquake region at the earthquake</a:t>
                      </a:r>
                      <a:r>
                        <a:rPr lang="tr-TR" sz="1100" b="1" u="none" strike="noStrike" dirty="0">
                          <a:solidFill>
                            <a:schemeClr val="tx1">
                              <a:lumMod val="50000"/>
                              <a:lumOff val="50000"/>
                            </a:schemeClr>
                          </a:solidFill>
                          <a:effectLst/>
                        </a:rPr>
                        <a:t> moment</a:t>
                      </a:r>
                      <a:endParaRPr lang="pt-BR" sz="1100" b="1" i="0" u="none" strike="noStrike" dirty="0">
                        <a:solidFill>
                          <a:schemeClr val="tx1">
                            <a:lumMod val="50000"/>
                            <a:lumOff val="50000"/>
                          </a:schemeClr>
                        </a:solidFill>
                        <a:effectLst/>
                        <a:latin typeface="Calibri" panose="020F0502020204030204" pitchFamily="34" charset="0"/>
                      </a:endParaRPr>
                    </a:p>
                  </a:txBody>
                  <a:tcPr marL="4229" marR="4229" marT="4229" marB="0" anchor="ctr"/>
                </a:tc>
                <a:extLst>
                  <a:ext uri="{0D108BD9-81ED-4DB2-BD59-A6C34878D82A}">
                    <a16:rowId xmlns:a16="http://schemas.microsoft.com/office/drawing/2014/main" val="1988140558"/>
                  </a:ext>
                </a:extLst>
              </a:tr>
              <a:tr h="321949">
                <a:tc>
                  <a:txBody>
                    <a:bodyPr/>
                    <a:lstStyle/>
                    <a:p>
                      <a:pPr algn="l" fontAlgn="b"/>
                      <a:endParaRPr lang="en-US" sz="1300" b="0" i="0" u="none" strike="noStrike" dirty="0">
                        <a:solidFill>
                          <a:schemeClr val="tx1">
                            <a:lumMod val="50000"/>
                            <a:lumOff val="50000"/>
                          </a:schemeClr>
                        </a:solidFill>
                        <a:effectLst/>
                        <a:latin typeface="Calibri" panose="020F0502020204030204" pitchFamily="34" charset="0"/>
                      </a:endParaRPr>
                    </a:p>
                  </a:txBody>
                  <a:tcPr marL="1435" marR="1435" marT="1435" marB="0" anchor="b"/>
                </a:tc>
                <a:tc>
                  <a:txBody>
                    <a:bodyPr/>
                    <a:lstStyle/>
                    <a:p>
                      <a:pPr algn="ctr" fontAlgn="b"/>
                      <a:r>
                        <a:rPr lang="tr-TR" sz="1300" b="1" i="0" u="none" strike="noStrike" dirty="0" err="1">
                          <a:solidFill>
                            <a:schemeClr val="tx1">
                              <a:lumMod val="50000"/>
                              <a:lumOff val="50000"/>
                            </a:schemeClr>
                          </a:solidFill>
                          <a:effectLst/>
                          <a:latin typeface="Calibri" panose="020F0502020204030204" pitchFamily="34" charset="0"/>
                        </a:rPr>
                        <a:t>Agreed</a:t>
                      </a:r>
                      <a:r>
                        <a:rPr lang="tr-TR" sz="1300" b="1" i="0" u="none" strike="noStrike" dirty="0">
                          <a:solidFill>
                            <a:schemeClr val="tx1">
                              <a:lumMod val="50000"/>
                              <a:lumOff val="50000"/>
                            </a:schemeClr>
                          </a:solidFill>
                          <a:effectLst/>
                          <a:latin typeface="Calibri" panose="020F0502020204030204" pitchFamily="34" charset="0"/>
                        </a:rPr>
                        <a:t> (%)</a:t>
                      </a:r>
                      <a:endParaRPr lang="en-US" sz="1300" b="1" i="0" u="none" strike="noStrike" dirty="0">
                        <a:solidFill>
                          <a:schemeClr val="tx1">
                            <a:lumMod val="50000"/>
                            <a:lumOff val="50000"/>
                          </a:schemeClr>
                        </a:solidFill>
                        <a:effectLst/>
                        <a:latin typeface="Calibri" panose="020F0502020204030204" pitchFamily="34" charset="0"/>
                      </a:endParaRPr>
                    </a:p>
                  </a:txBody>
                  <a:tcPr marL="1435" marR="1435" marT="1435" marB="0" anchor="b"/>
                </a:tc>
                <a:tc>
                  <a:txBody>
                    <a:bodyPr/>
                    <a:lstStyle/>
                    <a:p>
                      <a:pPr algn="ctr" fontAlgn="b"/>
                      <a:r>
                        <a:rPr lang="tr-TR" sz="1300" b="1" i="0" u="none" strike="noStrike" dirty="0" err="1">
                          <a:solidFill>
                            <a:schemeClr val="tx1">
                              <a:lumMod val="50000"/>
                              <a:lumOff val="50000"/>
                            </a:schemeClr>
                          </a:solidFill>
                          <a:effectLst/>
                          <a:latin typeface="Calibri" panose="020F0502020204030204" pitchFamily="34" charset="0"/>
                        </a:rPr>
                        <a:t>Disagreed</a:t>
                      </a:r>
                      <a:r>
                        <a:rPr lang="tr-TR" sz="1300" b="1" i="0" u="none" strike="noStrike" dirty="0">
                          <a:solidFill>
                            <a:schemeClr val="tx1">
                              <a:lumMod val="50000"/>
                              <a:lumOff val="50000"/>
                            </a:schemeClr>
                          </a:solidFill>
                          <a:effectLst/>
                          <a:latin typeface="Calibri" panose="020F0502020204030204" pitchFamily="34" charset="0"/>
                        </a:rPr>
                        <a:t> (%)</a:t>
                      </a:r>
                      <a:endParaRPr lang="en-US" sz="1300" b="1" i="0" u="none" strike="noStrike" dirty="0">
                        <a:solidFill>
                          <a:schemeClr val="tx1">
                            <a:lumMod val="50000"/>
                            <a:lumOff val="50000"/>
                          </a:schemeClr>
                        </a:solidFill>
                        <a:effectLst/>
                        <a:latin typeface="Calibri" panose="020F0502020204030204" pitchFamily="34" charset="0"/>
                      </a:endParaRPr>
                    </a:p>
                  </a:txBody>
                  <a:tcPr marL="1435" marR="1435" marT="1435" marB="0" anchor="b"/>
                </a:tc>
                <a:tc>
                  <a:txBody>
                    <a:bodyPr/>
                    <a:lstStyle/>
                    <a:p>
                      <a:pPr algn="ctr" fontAlgn="b"/>
                      <a:r>
                        <a:rPr lang="tr-TR" sz="1300" b="1" i="0" u="none" strike="noStrike" dirty="0" err="1">
                          <a:solidFill>
                            <a:schemeClr val="tx1">
                              <a:lumMod val="50000"/>
                              <a:lumOff val="50000"/>
                            </a:schemeClr>
                          </a:solidFill>
                          <a:effectLst/>
                          <a:latin typeface="Calibri" panose="020F0502020204030204" pitchFamily="34" charset="0"/>
                        </a:rPr>
                        <a:t>Undecided</a:t>
                      </a:r>
                      <a:r>
                        <a:rPr lang="tr-TR" sz="1300" b="1" i="0" u="none" strike="noStrike" dirty="0">
                          <a:solidFill>
                            <a:schemeClr val="tx1">
                              <a:lumMod val="50000"/>
                              <a:lumOff val="50000"/>
                            </a:schemeClr>
                          </a:solidFill>
                          <a:effectLst/>
                          <a:latin typeface="Calibri" panose="020F0502020204030204" pitchFamily="34" charset="0"/>
                        </a:rPr>
                        <a:t> (%)</a:t>
                      </a:r>
                      <a:endParaRPr lang="en-US" sz="1300" b="1" i="0" u="none" strike="noStrike" dirty="0">
                        <a:solidFill>
                          <a:schemeClr val="tx1">
                            <a:lumMod val="50000"/>
                            <a:lumOff val="50000"/>
                          </a:schemeClr>
                        </a:solidFill>
                        <a:effectLst/>
                        <a:latin typeface="Calibri" panose="020F0502020204030204" pitchFamily="34" charset="0"/>
                      </a:endParaRPr>
                    </a:p>
                  </a:txBody>
                  <a:tcPr marL="1435" marR="1435" marT="1435" marB="0" anchor="b"/>
                </a:tc>
                <a:tc>
                  <a:txBody>
                    <a:bodyPr/>
                    <a:lstStyle/>
                    <a:p>
                      <a:pPr algn="l" fontAlgn="b"/>
                      <a:r>
                        <a:rPr lang="tr-TR" sz="1300" b="1" i="0" u="none" strike="noStrike" dirty="0" err="1">
                          <a:solidFill>
                            <a:schemeClr val="tx1">
                              <a:lumMod val="50000"/>
                              <a:lumOff val="50000"/>
                            </a:schemeClr>
                          </a:solidFill>
                          <a:effectLst/>
                          <a:latin typeface="Calibri" panose="020F0502020204030204" pitchFamily="34" charset="0"/>
                        </a:rPr>
                        <a:t>Average</a:t>
                      </a:r>
                      <a:r>
                        <a:rPr lang="tr-TR" sz="1300" b="1" i="0" u="none" strike="noStrike" dirty="0">
                          <a:solidFill>
                            <a:schemeClr val="tx1">
                              <a:lumMod val="50000"/>
                              <a:lumOff val="50000"/>
                            </a:schemeClr>
                          </a:solidFill>
                          <a:effectLst/>
                          <a:latin typeface="Calibri" panose="020F0502020204030204" pitchFamily="34" charset="0"/>
                        </a:rPr>
                        <a:t>/5</a:t>
                      </a:r>
                      <a:endParaRPr lang="en-US" sz="1300" b="1" i="0" u="none" strike="noStrike" dirty="0">
                        <a:solidFill>
                          <a:schemeClr val="tx1">
                            <a:lumMod val="50000"/>
                            <a:lumOff val="50000"/>
                          </a:schemeClr>
                        </a:solidFill>
                        <a:effectLst/>
                        <a:latin typeface="Calibri" panose="020F0502020204030204" pitchFamily="34" charset="0"/>
                      </a:endParaRPr>
                    </a:p>
                  </a:txBody>
                  <a:tcPr marL="1435" marR="1435" marT="1435" marB="0" anchor="b"/>
                </a:tc>
                <a:tc>
                  <a:txBody>
                    <a:bodyPr/>
                    <a:lstStyle/>
                    <a:p>
                      <a:pPr algn="ctr" fontAlgn="b"/>
                      <a:r>
                        <a:rPr lang="tr-TR" sz="1300" b="1" i="0" u="none" strike="noStrike" dirty="0" err="1">
                          <a:solidFill>
                            <a:schemeClr val="tx1">
                              <a:lumMod val="50000"/>
                              <a:lumOff val="50000"/>
                            </a:schemeClr>
                          </a:solidFill>
                          <a:effectLst/>
                          <a:latin typeface="Calibri" panose="020F0502020204030204" pitchFamily="34" charset="0"/>
                        </a:rPr>
                        <a:t>Average</a:t>
                      </a:r>
                      <a:r>
                        <a:rPr lang="tr-TR" sz="1300" b="1" i="0" u="none" strike="noStrike" dirty="0">
                          <a:solidFill>
                            <a:schemeClr val="tx1">
                              <a:lumMod val="50000"/>
                              <a:lumOff val="50000"/>
                            </a:schemeClr>
                          </a:solidFill>
                          <a:effectLst/>
                          <a:latin typeface="Calibri" panose="020F0502020204030204" pitchFamily="34" charset="0"/>
                        </a:rPr>
                        <a:t>/5</a:t>
                      </a:r>
                      <a:endParaRPr lang="en-US" sz="1300" b="1" i="0" u="none" strike="noStrike" dirty="0">
                        <a:solidFill>
                          <a:schemeClr val="tx1">
                            <a:lumMod val="50000"/>
                            <a:lumOff val="50000"/>
                          </a:schemeClr>
                        </a:solidFill>
                        <a:effectLst/>
                        <a:latin typeface="Calibri" panose="020F0502020204030204" pitchFamily="34" charset="0"/>
                      </a:endParaRPr>
                    </a:p>
                  </a:txBody>
                  <a:tcPr marL="1435" marR="1435" marT="1435" marB="0" anchor="b"/>
                </a:tc>
                <a:tc>
                  <a:txBody>
                    <a:bodyPr/>
                    <a:lstStyle/>
                    <a:p>
                      <a:pPr algn="ctr" fontAlgn="b"/>
                      <a:r>
                        <a:rPr lang="tr-TR" sz="1300" b="1" i="0" u="none" strike="noStrike" dirty="0" err="1">
                          <a:solidFill>
                            <a:schemeClr val="tx1">
                              <a:lumMod val="50000"/>
                              <a:lumOff val="50000"/>
                            </a:schemeClr>
                          </a:solidFill>
                          <a:effectLst/>
                          <a:latin typeface="Calibri" panose="020F0502020204030204" pitchFamily="34" charset="0"/>
                        </a:rPr>
                        <a:t>Average</a:t>
                      </a:r>
                      <a:r>
                        <a:rPr lang="en-US" sz="1300" b="1" u="none" strike="noStrike" dirty="0">
                          <a:solidFill>
                            <a:schemeClr val="tx1">
                              <a:lumMod val="50000"/>
                              <a:lumOff val="50000"/>
                            </a:schemeClr>
                          </a:solidFill>
                          <a:effectLst/>
                        </a:rPr>
                        <a:t>/5</a:t>
                      </a:r>
                      <a:endParaRPr lang="en-US" sz="1300" b="1" i="0" u="none" strike="noStrike" dirty="0">
                        <a:solidFill>
                          <a:schemeClr val="tx1">
                            <a:lumMod val="50000"/>
                            <a:lumOff val="50000"/>
                          </a:schemeClr>
                        </a:solidFill>
                        <a:effectLst/>
                        <a:latin typeface="Calibri" panose="020F0502020204030204" pitchFamily="34" charset="0"/>
                      </a:endParaRPr>
                    </a:p>
                  </a:txBody>
                  <a:tcPr marL="1435" marR="1435" marT="1435" marB="0" anchor="b"/>
                </a:tc>
                <a:extLst>
                  <a:ext uri="{0D108BD9-81ED-4DB2-BD59-A6C34878D82A}">
                    <a16:rowId xmlns:a16="http://schemas.microsoft.com/office/drawing/2014/main" val="3560375694"/>
                  </a:ext>
                </a:extLst>
              </a:tr>
              <a:tr h="321949">
                <a:tc>
                  <a:txBody>
                    <a:bodyPr/>
                    <a:lstStyle/>
                    <a:p>
                      <a:pPr algn="l" fontAlgn="b"/>
                      <a:r>
                        <a:rPr lang="en-US" sz="1300" u="none" strike="noStrike" dirty="0">
                          <a:solidFill>
                            <a:schemeClr val="tx1">
                              <a:lumMod val="50000"/>
                              <a:lumOff val="50000"/>
                            </a:schemeClr>
                          </a:solidFill>
                          <a:effectLst/>
                        </a:rPr>
                        <a:t>After the earthquake, my consumption habits changed, now I consume less.</a:t>
                      </a:r>
                      <a:endParaRPr lang="en-US" sz="1300" b="0" i="0" u="none" strike="noStrike" dirty="0">
                        <a:solidFill>
                          <a:schemeClr val="tx1">
                            <a:lumMod val="50000"/>
                            <a:lumOff val="50000"/>
                          </a:schemeClr>
                        </a:solidFill>
                        <a:effectLst/>
                        <a:latin typeface="Calibri" panose="020F0502020204030204" pitchFamily="34" charset="0"/>
                      </a:endParaRPr>
                    </a:p>
                  </a:txBody>
                  <a:tcPr marL="1435" marR="1435" marT="1435"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65,2</a:t>
                      </a:r>
                    </a:p>
                  </a:txBody>
                  <a:tcPr marL="6350" marR="6350" marT="6350"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19,4</a:t>
                      </a:r>
                    </a:p>
                  </a:txBody>
                  <a:tcPr marL="6350" marR="6350" marT="6350"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15,4</a:t>
                      </a:r>
                    </a:p>
                  </a:txBody>
                  <a:tcPr marL="6350" marR="6350" marT="6350" marB="0" anchor="b"/>
                </a:tc>
                <a:tc>
                  <a:txBody>
                    <a:bodyPr/>
                    <a:lstStyle/>
                    <a:p>
                      <a:pPr marL="0" algn="ctr" fontAlgn="b"/>
                      <a:r>
                        <a:rPr lang="en-US" sz="1300" u="sng" strike="noStrike" dirty="0">
                          <a:solidFill>
                            <a:schemeClr val="tx1">
                              <a:lumMod val="50000"/>
                              <a:lumOff val="50000"/>
                            </a:schemeClr>
                          </a:solidFill>
                          <a:effectLst/>
                          <a:latin typeface="+mn-lt"/>
                          <a:ea typeface="+mn-ea"/>
                          <a:cs typeface="+mn-cs"/>
                        </a:rPr>
                        <a:t>3,5</a:t>
                      </a:r>
                    </a:p>
                  </a:txBody>
                  <a:tcPr marL="6350" marR="6350" marT="6350" marB="0" anchor="b"/>
                </a:tc>
                <a:tc>
                  <a:txBody>
                    <a:bodyPr/>
                    <a:lstStyle/>
                    <a:p>
                      <a:pPr algn="ctr" fontAlgn="b"/>
                      <a:r>
                        <a:rPr lang="en-US" sz="1300" u="sng" strike="noStrike" dirty="0">
                          <a:solidFill>
                            <a:schemeClr val="tx1">
                              <a:lumMod val="50000"/>
                              <a:lumOff val="50000"/>
                            </a:schemeClr>
                          </a:solidFill>
                          <a:effectLst/>
                        </a:rPr>
                        <a:t>3,6</a:t>
                      </a:r>
                      <a:endParaRPr lang="en-US" sz="1300" b="0" i="0" u="sng" strike="noStrike" dirty="0">
                        <a:solidFill>
                          <a:schemeClr val="tx1">
                            <a:lumMod val="50000"/>
                            <a:lumOff val="50000"/>
                          </a:schemeClr>
                        </a:solidFill>
                        <a:effectLst/>
                        <a:latin typeface="Coiny"/>
                      </a:endParaRPr>
                    </a:p>
                  </a:txBody>
                  <a:tcPr marL="1435" marR="1435" marT="1435" marB="0" anchor="b"/>
                </a:tc>
                <a:tc>
                  <a:txBody>
                    <a:bodyPr/>
                    <a:lstStyle/>
                    <a:p>
                      <a:pPr algn="ctr" fontAlgn="b"/>
                      <a:r>
                        <a:rPr lang="en-US" sz="1300" u="sng" strike="noStrike" dirty="0">
                          <a:solidFill>
                            <a:schemeClr val="tx1">
                              <a:lumMod val="50000"/>
                              <a:lumOff val="50000"/>
                            </a:schemeClr>
                          </a:solidFill>
                          <a:effectLst/>
                        </a:rPr>
                        <a:t>3,5</a:t>
                      </a:r>
                      <a:endParaRPr lang="en-US" sz="1300" b="0" i="0" u="sng" strike="noStrike" dirty="0">
                        <a:solidFill>
                          <a:schemeClr val="tx1">
                            <a:lumMod val="50000"/>
                            <a:lumOff val="50000"/>
                          </a:schemeClr>
                        </a:solidFill>
                        <a:effectLst/>
                        <a:latin typeface="Coiny"/>
                      </a:endParaRPr>
                    </a:p>
                  </a:txBody>
                  <a:tcPr marL="1435" marR="1435" marT="1435" marB="0" anchor="b"/>
                </a:tc>
                <a:extLst>
                  <a:ext uri="{0D108BD9-81ED-4DB2-BD59-A6C34878D82A}">
                    <a16:rowId xmlns:a16="http://schemas.microsoft.com/office/drawing/2014/main" val="4284843084"/>
                  </a:ext>
                </a:extLst>
              </a:tr>
              <a:tr h="321949">
                <a:tc>
                  <a:txBody>
                    <a:bodyPr/>
                    <a:lstStyle/>
                    <a:p>
                      <a:pPr algn="l" fontAlgn="b"/>
                      <a:r>
                        <a:rPr lang="en-US" sz="1300" u="none" strike="noStrike" dirty="0">
                          <a:solidFill>
                            <a:schemeClr val="tx1">
                              <a:lumMod val="50000"/>
                              <a:lumOff val="50000"/>
                            </a:schemeClr>
                          </a:solidFill>
                          <a:effectLst/>
                        </a:rPr>
                        <a:t>I prefer the brands that stand out with their help to the earthquake zone more.</a:t>
                      </a:r>
                      <a:endParaRPr lang="en-US" sz="1300" b="0" i="0" u="none" strike="noStrike" dirty="0">
                        <a:solidFill>
                          <a:schemeClr val="tx1">
                            <a:lumMod val="50000"/>
                            <a:lumOff val="50000"/>
                          </a:schemeClr>
                        </a:solidFill>
                        <a:effectLst/>
                        <a:latin typeface="Calibri" panose="020F0502020204030204" pitchFamily="34" charset="0"/>
                      </a:endParaRPr>
                    </a:p>
                  </a:txBody>
                  <a:tcPr marL="1435" marR="1435" marT="1435"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62,9</a:t>
                      </a:r>
                    </a:p>
                  </a:txBody>
                  <a:tcPr marL="6350" marR="6350" marT="6350"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25,4</a:t>
                      </a:r>
                    </a:p>
                  </a:txBody>
                  <a:tcPr marL="6350" marR="6350" marT="6350"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11,8</a:t>
                      </a:r>
                    </a:p>
                  </a:txBody>
                  <a:tcPr marL="6350" marR="6350" marT="6350" marB="0" anchor="b"/>
                </a:tc>
                <a:tc>
                  <a:txBody>
                    <a:bodyPr/>
                    <a:lstStyle/>
                    <a:p>
                      <a:pPr marL="0" algn="ctr" fontAlgn="b"/>
                      <a:r>
                        <a:rPr lang="en-US" sz="1300" u="sng" strike="noStrike" dirty="0">
                          <a:solidFill>
                            <a:schemeClr val="tx1">
                              <a:lumMod val="50000"/>
                              <a:lumOff val="50000"/>
                            </a:schemeClr>
                          </a:solidFill>
                          <a:effectLst/>
                          <a:latin typeface="+mn-lt"/>
                          <a:ea typeface="+mn-ea"/>
                          <a:cs typeface="+mn-cs"/>
                        </a:rPr>
                        <a:t>3,3</a:t>
                      </a:r>
                    </a:p>
                  </a:txBody>
                  <a:tcPr marL="6350" marR="6350" marT="6350" marB="0" anchor="b"/>
                </a:tc>
                <a:tc>
                  <a:txBody>
                    <a:bodyPr/>
                    <a:lstStyle/>
                    <a:p>
                      <a:pPr algn="ctr" fontAlgn="b"/>
                      <a:r>
                        <a:rPr lang="en-US" sz="1300" u="sng" strike="noStrike" dirty="0">
                          <a:solidFill>
                            <a:schemeClr val="tx1">
                              <a:lumMod val="50000"/>
                              <a:lumOff val="50000"/>
                            </a:schemeClr>
                          </a:solidFill>
                          <a:effectLst/>
                        </a:rPr>
                        <a:t>3,8</a:t>
                      </a:r>
                      <a:endParaRPr lang="en-US" sz="1300" b="0" i="0" u="sng" strike="noStrike" dirty="0">
                        <a:solidFill>
                          <a:schemeClr val="tx1">
                            <a:lumMod val="50000"/>
                            <a:lumOff val="50000"/>
                          </a:schemeClr>
                        </a:solidFill>
                        <a:effectLst/>
                        <a:latin typeface="Coiny"/>
                      </a:endParaRPr>
                    </a:p>
                  </a:txBody>
                  <a:tcPr marL="1435" marR="1435" marT="1435" marB="0" anchor="b"/>
                </a:tc>
                <a:tc>
                  <a:txBody>
                    <a:bodyPr/>
                    <a:lstStyle/>
                    <a:p>
                      <a:pPr algn="ctr" fontAlgn="b"/>
                      <a:r>
                        <a:rPr lang="en-US" sz="1300" u="sng" strike="noStrike" dirty="0">
                          <a:solidFill>
                            <a:schemeClr val="tx1">
                              <a:lumMod val="50000"/>
                              <a:lumOff val="50000"/>
                            </a:schemeClr>
                          </a:solidFill>
                          <a:effectLst/>
                        </a:rPr>
                        <a:t>3,3</a:t>
                      </a:r>
                      <a:endParaRPr lang="en-US" sz="1300" b="0" i="0" u="sng" strike="noStrike" dirty="0">
                        <a:solidFill>
                          <a:schemeClr val="tx1">
                            <a:lumMod val="50000"/>
                            <a:lumOff val="50000"/>
                          </a:schemeClr>
                        </a:solidFill>
                        <a:effectLst/>
                        <a:latin typeface="Coiny"/>
                      </a:endParaRPr>
                    </a:p>
                  </a:txBody>
                  <a:tcPr marL="1435" marR="1435" marT="1435" marB="0" anchor="b"/>
                </a:tc>
                <a:extLst>
                  <a:ext uri="{0D108BD9-81ED-4DB2-BD59-A6C34878D82A}">
                    <a16:rowId xmlns:a16="http://schemas.microsoft.com/office/drawing/2014/main" val="2538587659"/>
                  </a:ext>
                </a:extLst>
              </a:tr>
              <a:tr h="321949">
                <a:tc>
                  <a:txBody>
                    <a:bodyPr/>
                    <a:lstStyle/>
                    <a:p>
                      <a:pPr algn="l" fontAlgn="b"/>
                      <a:r>
                        <a:rPr lang="en-US" sz="1300" u="none" strike="noStrike" dirty="0">
                          <a:solidFill>
                            <a:schemeClr val="tx1">
                              <a:lumMod val="50000"/>
                              <a:lumOff val="50000"/>
                            </a:schemeClr>
                          </a:solidFill>
                          <a:effectLst/>
                        </a:rPr>
                        <a:t>My loyalty to brands that stand out with their help to the earthquake zone has increased.</a:t>
                      </a:r>
                      <a:endParaRPr lang="en-US" sz="1300" b="0" i="0" u="none" strike="noStrike" dirty="0">
                        <a:solidFill>
                          <a:schemeClr val="tx1">
                            <a:lumMod val="50000"/>
                            <a:lumOff val="50000"/>
                          </a:schemeClr>
                        </a:solidFill>
                        <a:effectLst/>
                        <a:latin typeface="Calibri" panose="020F0502020204030204" pitchFamily="34" charset="0"/>
                      </a:endParaRPr>
                    </a:p>
                  </a:txBody>
                  <a:tcPr marL="1435" marR="1435" marT="1435"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58,4</a:t>
                      </a:r>
                    </a:p>
                  </a:txBody>
                  <a:tcPr marL="6350" marR="6350" marT="6350"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27,9</a:t>
                      </a:r>
                    </a:p>
                  </a:txBody>
                  <a:tcPr marL="6350" marR="6350" marT="6350"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13,8</a:t>
                      </a:r>
                    </a:p>
                  </a:txBody>
                  <a:tcPr marL="6350" marR="6350" marT="6350" marB="0" anchor="b"/>
                </a:tc>
                <a:tc>
                  <a:txBody>
                    <a:bodyPr/>
                    <a:lstStyle/>
                    <a:p>
                      <a:pPr marL="0" algn="ctr" fontAlgn="b"/>
                      <a:r>
                        <a:rPr lang="en-US" sz="1300" u="sng" strike="noStrike" dirty="0">
                          <a:solidFill>
                            <a:schemeClr val="tx1">
                              <a:lumMod val="50000"/>
                              <a:lumOff val="50000"/>
                            </a:schemeClr>
                          </a:solidFill>
                          <a:effectLst/>
                          <a:latin typeface="+mn-lt"/>
                          <a:ea typeface="+mn-ea"/>
                          <a:cs typeface="+mn-cs"/>
                        </a:rPr>
                        <a:t>3,2</a:t>
                      </a:r>
                    </a:p>
                  </a:txBody>
                  <a:tcPr marL="6350" marR="6350" marT="6350" marB="0" anchor="b"/>
                </a:tc>
                <a:tc>
                  <a:txBody>
                    <a:bodyPr/>
                    <a:lstStyle/>
                    <a:p>
                      <a:pPr algn="ctr" fontAlgn="b"/>
                      <a:r>
                        <a:rPr lang="en-US" sz="1300" u="sng" strike="noStrike" dirty="0">
                          <a:solidFill>
                            <a:schemeClr val="tx1">
                              <a:lumMod val="50000"/>
                              <a:lumOff val="50000"/>
                            </a:schemeClr>
                          </a:solidFill>
                          <a:effectLst/>
                        </a:rPr>
                        <a:t>3,4</a:t>
                      </a:r>
                      <a:endParaRPr lang="en-US" sz="1300" b="0" i="0" u="sng" strike="noStrike" dirty="0">
                        <a:solidFill>
                          <a:schemeClr val="tx1">
                            <a:lumMod val="50000"/>
                            <a:lumOff val="50000"/>
                          </a:schemeClr>
                        </a:solidFill>
                        <a:effectLst/>
                        <a:latin typeface="Coiny"/>
                      </a:endParaRPr>
                    </a:p>
                  </a:txBody>
                  <a:tcPr marL="1435" marR="1435" marT="1435" marB="0" anchor="b"/>
                </a:tc>
                <a:tc>
                  <a:txBody>
                    <a:bodyPr/>
                    <a:lstStyle/>
                    <a:p>
                      <a:pPr algn="ctr" fontAlgn="b"/>
                      <a:r>
                        <a:rPr lang="en-US" sz="1300" u="sng" strike="noStrike" dirty="0">
                          <a:solidFill>
                            <a:schemeClr val="tx1">
                              <a:lumMod val="50000"/>
                              <a:lumOff val="50000"/>
                            </a:schemeClr>
                          </a:solidFill>
                          <a:effectLst/>
                        </a:rPr>
                        <a:t>3,2</a:t>
                      </a:r>
                      <a:endParaRPr lang="en-US" sz="1300" b="0" i="0" u="sng" strike="noStrike" dirty="0">
                        <a:solidFill>
                          <a:schemeClr val="tx1">
                            <a:lumMod val="50000"/>
                            <a:lumOff val="50000"/>
                          </a:schemeClr>
                        </a:solidFill>
                        <a:effectLst/>
                        <a:latin typeface="Coiny"/>
                      </a:endParaRPr>
                    </a:p>
                  </a:txBody>
                  <a:tcPr marL="1435" marR="1435" marT="1435" marB="0" anchor="b"/>
                </a:tc>
                <a:extLst>
                  <a:ext uri="{0D108BD9-81ED-4DB2-BD59-A6C34878D82A}">
                    <a16:rowId xmlns:a16="http://schemas.microsoft.com/office/drawing/2014/main" val="3859015051"/>
                  </a:ext>
                </a:extLst>
              </a:tr>
              <a:tr h="321949">
                <a:tc>
                  <a:txBody>
                    <a:bodyPr/>
                    <a:lstStyle/>
                    <a:p>
                      <a:pPr algn="l" fontAlgn="b"/>
                      <a:r>
                        <a:rPr lang="en-US" sz="1300" u="none" strike="noStrike" dirty="0">
                          <a:solidFill>
                            <a:schemeClr val="tx1">
                              <a:lumMod val="50000"/>
                              <a:lumOff val="50000"/>
                            </a:schemeClr>
                          </a:solidFill>
                          <a:effectLst/>
                        </a:rPr>
                        <a:t>After the earthquake, I postponed my vacation plans</a:t>
                      </a:r>
                      <a:endParaRPr lang="en-US" sz="1300" b="0" i="0" u="none" strike="noStrike" dirty="0">
                        <a:solidFill>
                          <a:schemeClr val="tx1">
                            <a:lumMod val="50000"/>
                            <a:lumOff val="50000"/>
                          </a:schemeClr>
                        </a:solidFill>
                        <a:effectLst/>
                        <a:latin typeface="Calibri" panose="020F0502020204030204" pitchFamily="34" charset="0"/>
                      </a:endParaRPr>
                    </a:p>
                  </a:txBody>
                  <a:tcPr marL="1435" marR="1435" marT="1435"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22,2</a:t>
                      </a:r>
                    </a:p>
                  </a:txBody>
                  <a:tcPr marL="6350" marR="6350" marT="6350"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40,5</a:t>
                      </a:r>
                    </a:p>
                  </a:txBody>
                  <a:tcPr marL="6350" marR="6350" marT="6350"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37,2</a:t>
                      </a:r>
                    </a:p>
                  </a:txBody>
                  <a:tcPr marL="6350" marR="6350" marT="6350" marB="0" anchor="b"/>
                </a:tc>
                <a:tc>
                  <a:txBody>
                    <a:bodyPr/>
                    <a:lstStyle/>
                    <a:p>
                      <a:pPr marL="0" algn="ctr" fontAlgn="b"/>
                      <a:r>
                        <a:rPr lang="tr-TR" sz="1300" u="sng" strike="noStrike" dirty="0">
                          <a:solidFill>
                            <a:schemeClr val="tx1">
                              <a:lumMod val="50000"/>
                              <a:lumOff val="50000"/>
                            </a:schemeClr>
                          </a:solidFill>
                          <a:effectLst/>
                          <a:latin typeface="+mn-lt"/>
                          <a:ea typeface="+mn-ea"/>
                          <a:cs typeface="+mn-cs"/>
                        </a:rPr>
                        <a:t>2,9</a:t>
                      </a:r>
                      <a:endParaRPr lang="en-US" sz="1300" u="sng" strike="noStrike" dirty="0">
                        <a:solidFill>
                          <a:schemeClr val="tx1">
                            <a:lumMod val="50000"/>
                            <a:lumOff val="50000"/>
                          </a:schemeClr>
                        </a:solidFill>
                        <a:effectLst/>
                        <a:latin typeface="+mn-lt"/>
                        <a:ea typeface="+mn-ea"/>
                        <a:cs typeface="+mn-cs"/>
                      </a:endParaRPr>
                    </a:p>
                  </a:txBody>
                  <a:tcPr marL="1435" marR="1435" marT="1435" marB="0" anchor="b"/>
                </a:tc>
                <a:tc>
                  <a:txBody>
                    <a:bodyPr/>
                    <a:lstStyle/>
                    <a:p>
                      <a:pPr algn="ctr" fontAlgn="b"/>
                      <a:r>
                        <a:rPr lang="en-US" sz="1300" u="sng" strike="noStrike" dirty="0">
                          <a:solidFill>
                            <a:schemeClr val="tx1">
                              <a:lumMod val="50000"/>
                              <a:lumOff val="50000"/>
                            </a:schemeClr>
                          </a:solidFill>
                          <a:effectLst/>
                        </a:rPr>
                        <a:t>3,4</a:t>
                      </a:r>
                      <a:endParaRPr lang="en-US" sz="1300" b="0" i="0" u="sng" strike="noStrike" dirty="0">
                        <a:solidFill>
                          <a:schemeClr val="tx1">
                            <a:lumMod val="50000"/>
                            <a:lumOff val="50000"/>
                          </a:schemeClr>
                        </a:solidFill>
                        <a:effectLst/>
                        <a:latin typeface="Coiny"/>
                      </a:endParaRPr>
                    </a:p>
                  </a:txBody>
                  <a:tcPr marL="1435" marR="1435" marT="1435" marB="0" anchor="b"/>
                </a:tc>
                <a:tc>
                  <a:txBody>
                    <a:bodyPr/>
                    <a:lstStyle/>
                    <a:p>
                      <a:pPr algn="ctr" fontAlgn="b"/>
                      <a:r>
                        <a:rPr lang="en-US" sz="1300" u="sng" strike="noStrike" dirty="0">
                          <a:solidFill>
                            <a:schemeClr val="tx1">
                              <a:lumMod val="50000"/>
                              <a:lumOff val="50000"/>
                            </a:schemeClr>
                          </a:solidFill>
                          <a:effectLst/>
                        </a:rPr>
                        <a:t>2,9</a:t>
                      </a:r>
                      <a:endParaRPr lang="en-US" sz="1300" b="0" i="0" u="sng" strike="noStrike" dirty="0">
                        <a:solidFill>
                          <a:schemeClr val="tx1">
                            <a:lumMod val="50000"/>
                            <a:lumOff val="50000"/>
                          </a:schemeClr>
                        </a:solidFill>
                        <a:effectLst/>
                        <a:latin typeface="Coiny"/>
                      </a:endParaRPr>
                    </a:p>
                  </a:txBody>
                  <a:tcPr marL="1435" marR="1435" marT="1435" marB="0" anchor="b"/>
                </a:tc>
                <a:extLst>
                  <a:ext uri="{0D108BD9-81ED-4DB2-BD59-A6C34878D82A}">
                    <a16:rowId xmlns:a16="http://schemas.microsoft.com/office/drawing/2014/main" val="3781996545"/>
                  </a:ext>
                </a:extLst>
              </a:tr>
              <a:tr h="321949">
                <a:tc>
                  <a:txBody>
                    <a:bodyPr/>
                    <a:lstStyle/>
                    <a:p>
                      <a:pPr algn="l" fontAlgn="b"/>
                      <a:r>
                        <a:rPr lang="en-US" sz="1300" u="none" strike="noStrike" dirty="0">
                          <a:solidFill>
                            <a:schemeClr val="tx1">
                              <a:lumMod val="50000"/>
                              <a:lumOff val="50000"/>
                            </a:schemeClr>
                          </a:solidFill>
                          <a:effectLst/>
                        </a:rPr>
                        <a:t>After the earthquake, I postponed my plans to buy a house</a:t>
                      </a:r>
                      <a:endParaRPr lang="en-US" sz="1300" b="0" i="0" u="none" strike="noStrike" dirty="0">
                        <a:solidFill>
                          <a:schemeClr val="tx1">
                            <a:lumMod val="50000"/>
                            <a:lumOff val="50000"/>
                          </a:schemeClr>
                        </a:solidFill>
                        <a:effectLst/>
                        <a:latin typeface="Calibri" panose="020F0502020204030204" pitchFamily="34" charset="0"/>
                      </a:endParaRPr>
                    </a:p>
                  </a:txBody>
                  <a:tcPr marL="1435" marR="1435" marT="1435"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22,2</a:t>
                      </a:r>
                    </a:p>
                  </a:txBody>
                  <a:tcPr marL="6350" marR="6350" marT="6350"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40,5</a:t>
                      </a:r>
                    </a:p>
                  </a:txBody>
                  <a:tcPr marL="6350" marR="6350" marT="6350"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37,2</a:t>
                      </a:r>
                    </a:p>
                  </a:txBody>
                  <a:tcPr marL="6350" marR="6350" marT="6350" marB="0" anchor="b"/>
                </a:tc>
                <a:tc>
                  <a:txBody>
                    <a:bodyPr/>
                    <a:lstStyle/>
                    <a:p>
                      <a:pPr marL="0" algn="ctr" fontAlgn="b"/>
                      <a:r>
                        <a:rPr lang="tr-TR" sz="1300" u="sng" strike="noStrike" dirty="0">
                          <a:solidFill>
                            <a:schemeClr val="tx1">
                              <a:lumMod val="50000"/>
                              <a:lumOff val="50000"/>
                            </a:schemeClr>
                          </a:solidFill>
                          <a:effectLst/>
                          <a:latin typeface="+mn-lt"/>
                          <a:ea typeface="+mn-ea"/>
                          <a:cs typeface="+mn-cs"/>
                        </a:rPr>
                        <a:t>2,8</a:t>
                      </a:r>
                      <a:endParaRPr lang="en-US" sz="1300" u="sng" strike="noStrike" dirty="0">
                        <a:solidFill>
                          <a:schemeClr val="tx1">
                            <a:lumMod val="50000"/>
                            <a:lumOff val="50000"/>
                          </a:schemeClr>
                        </a:solidFill>
                        <a:effectLst/>
                        <a:latin typeface="+mn-lt"/>
                        <a:ea typeface="+mn-ea"/>
                        <a:cs typeface="+mn-cs"/>
                      </a:endParaRPr>
                    </a:p>
                  </a:txBody>
                  <a:tcPr marL="1435" marR="1435" marT="1435" marB="0" anchor="b"/>
                </a:tc>
                <a:tc>
                  <a:txBody>
                    <a:bodyPr/>
                    <a:lstStyle/>
                    <a:p>
                      <a:pPr algn="ctr" fontAlgn="b"/>
                      <a:r>
                        <a:rPr lang="en-US" sz="1300" u="sng" strike="noStrike" dirty="0">
                          <a:solidFill>
                            <a:schemeClr val="tx1">
                              <a:lumMod val="50000"/>
                              <a:lumOff val="50000"/>
                            </a:schemeClr>
                          </a:solidFill>
                          <a:effectLst/>
                        </a:rPr>
                        <a:t>3,7</a:t>
                      </a:r>
                      <a:endParaRPr lang="en-US" sz="1300" b="0" i="0" u="sng" strike="noStrike" dirty="0">
                        <a:solidFill>
                          <a:schemeClr val="tx1">
                            <a:lumMod val="50000"/>
                            <a:lumOff val="50000"/>
                          </a:schemeClr>
                        </a:solidFill>
                        <a:effectLst/>
                        <a:latin typeface="Coiny"/>
                      </a:endParaRPr>
                    </a:p>
                  </a:txBody>
                  <a:tcPr marL="1435" marR="1435" marT="1435" marB="0" anchor="b"/>
                </a:tc>
                <a:tc>
                  <a:txBody>
                    <a:bodyPr/>
                    <a:lstStyle/>
                    <a:p>
                      <a:pPr algn="ctr" fontAlgn="b"/>
                      <a:r>
                        <a:rPr lang="en-US" sz="1300" u="sng" strike="noStrike" dirty="0">
                          <a:solidFill>
                            <a:schemeClr val="tx1">
                              <a:lumMod val="50000"/>
                              <a:lumOff val="50000"/>
                            </a:schemeClr>
                          </a:solidFill>
                          <a:effectLst/>
                        </a:rPr>
                        <a:t>2,7</a:t>
                      </a:r>
                      <a:endParaRPr lang="en-US" sz="1300" b="0" i="0" u="sng" strike="noStrike" dirty="0">
                        <a:solidFill>
                          <a:schemeClr val="tx1">
                            <a:lumMod val="50000"/>
                            <a:lumOff val="50000"/>
                          </a:schemeClr>
                        </a:solidFill>
                        <a:effectLst/>
                        <a:latin typeface="Coiny"/>
                      </a:endParaRPr>
                    </a:p>
                  </a:txBody>
                  <a:tcPr marL="1435" marR="1435" marT="1435" marB="0" anchor="b"/>
                </a:tc>
                <a:extLst>
                  <a:ext uri="{0D108BD9-81ED-4DB2-BD59-A6C34878D82A}">
                    <a16:rowId xmlns:a16="http://schemas.microsoft.com/office/drawing/2014/main" val="1206254446"/>
                  </a:ext>
                </a:extLst>
              </a:tr>
              <a:tr h="321949">
                <a:tc>
                  <a:txBody>
                    <a:bodyPr/>
                    <a:lstStyle/>
                    <a:p>
                      <a:pPr algn="l" fontAlgn="b"/>
                      <a:r>
                        <a:rPr lang="en-US" sz="1300" u="none" strike="noStrike" dirty="0">
                          <a:solidFill>
                            <a:schemeClr val="tx1">
                              <a:lumMod val="50000"/>
                              <a:lumOff val="50000"/>
                            </a:schemeClr>
                          </a:solidFill>
                          <a:effectLst/>
                        </a:rPr>
                        <a:t>After the earthquake, I postponed my investment plans</a:t>
                      </a:r>
                      <a:endParaRPr lang="en-US" sz="1300" b="0" i="0" u="none" strike="noStrike" dirty="0">
                        <a:solidFill>
                          <a:schemeClr val="tx1">
                            <a:lumMod val="50000"/>
                            <a:lumOff val="50000"/>
                          </a:schemeClr>
                        </a:solidFill>
                        <a:effectLst/>
                        <a:latin typeface="Calibri" panose="020F0502020204030204" pitchFamily="34" charset="0"/>
                      </a:endParaRPr>
                    </a:p>
                  </a:txBody>
                  <a:tcPr marL="1435" marR="1435" marT="1435"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20,9</a:t>
                      </a:r>
                    </a:p>
                  </a:txBody>
                  <a:tcPr marL="6350" marR="6350" marT="6350"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35,4</a:t>
                      </a:r>
                    </a:p>
                  </a:txBody>
                  <a:tcPr marL="6350" marR="6350" marT="6350"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43,8</a:t>
                      </a:r>
                    </a:p>
                  </a:txBody>
                  <a:tcPr marL="6350" marR="6350" marT="6350" marB="0" anchor="b"/>
                </a:tc>
                <a:tc>
                  <a:txBody>
                    <a:bodyPr/>
                    <a:lstStyle/>
                    <a:p>
                      <a:pPr marL="0" algn="ctr" fontAlgn="b"/>
                      <a:r>
                        <a:rPr lang="tr-TR" sz="1300" u="sng" strike="noStrike" dirty="0">
                          <a:solidFill>
                            <a:schemeClr val="tx1">
                              <a:lumMod val="50000"/>
                              <a:lumOff val="50000"/>
                            </a:schemeClr>
                          </a:solidFill>
                          <a:effectLst/>
                          <a:latin typeface="+mn-lt"/>
                          <a:ea typeface="+mn-ea"/>
                          <a:cs typeface="+mn-cs"/>
                        </a:rPr>
                        <a:t>2,8</a:t>
                      </a:r>
                      <a:endParaRPr lang="en-US" sz="1300" u="sng" strike="noStrike" dirty="0">
                        <a:solidFill>
                          <a:schemeClr val="tx1">
                            <a:lumMod val="50000"/>
                            <a:lumOff val="50000"/>
                          </a:schemeClr>
                        </a:solidFill>
                        <a:effectLst/>
                        <a:latin typeface="+mn-lt"/>
                        <a:ea typeface="+mn-ea"/>
                        <a:cs typeface="+mn-cs"/>
                      </a:endParaRPr>
                    </a:p>
                  </a:txBody>
                  <a:tcPr marL="1435" marR="1435" marT="1435" marB="0" anchor="b"/>
                </a:tc>
                <a:tc>
                  <a:txBody>
                    <a:bodyPr/>
                    <a:lstStyle/>
                    <a:p>
                      <a:pPr algn="ctr" fontAlgn="b"/>
                      <a:r>
                        <a:rPr lang="en-US" sz="1300" u="sng" strike="noStrike" dirty="0">
                          <a:solidFill>
                            <a:schemeClr val="tx1">
                              <a:lumMod val="50000"/>
                              <a:lumOff val="50000"/>
                            </a:schemeClr>
                          </a:solidFill>
                          <a:effectLst/>
                        </a:rPr>
                        <a:t>3,4</a:t>
                      </a:r>
                      <a:endParaRPr lang="en-US" sz="1300" b="0" i="0" u="sng" strike="noStrike" dirty="0">
                        <a:solidFill>
                          <a:schemeClr val="tx1">
                            <a:lumMod val="50000"/>
                            <a:lumOff val="50000"/>
                          </a:schemeClr>
                        </a:solidFill>
                        <a:effectLst/>
                        <a:latin typeface="Coiny"/>
                      </a:endParaRPr>
                    </a:p>
                  </a:txBody>
                  <a:tcPr marL="1435" marR="1435" marT="1435" marB="0" anchor="b"/>
                </a:tc>
                <a:tc>
                  <a:txBody>
                    <a:bodyPr/>
                    <a:lstStyle/>
                    <a:p>
                      <a:pPr algn="ctr" fontAlgn="b"/>
                      <a:r>
                        <a:rPr lang="en-US" sz="1300" u="sng" strike="noStrike" dirty="0">
                          <a:solidFill>
                            <a:schemeClr val="tx1">
                              <a:lumMod val="50000"/>
                              <a:lumOff val="50000"/>
                            </a:schemeClr>
                          </a:solidFill>
                          <a:effectLst/>
                        </a:rPr>
                        <a:t>2,7</a:t>
                      </a:r>
                      <a:endParaRPr lang="en-US" sz="1300" b="0" i="0" u="sng" strike="noStrike" dirty="0">
                        <a:solidFill>
                          <a:schemeClr val="tx1">
                            <a:lumMod val="50000"/>
                            <a:lumOff val="50000"/>
                          </a:schemeClr>
                        </a:solidFill>
                        <a:effectLst/>
                        <a:latin typeface="Coiny"/>
                      </a:endParaRPr>
                    </a:p>
                  </a:txBody>
                  <a:tcPr marL="1435" marR="1435" marT="1435" marB="0" anchor="b"/>
                </a:tc>
                <a:extLst>
                  <a:ext uri="{0D108BD9-81ED-4DB2-BD59-A6C34878D82A}">
                    <a16:rowId xmlns:a16="http://schemas.microsoft.com/office/drawing/2014/main" val="3235685736"/>
                  </a:ext>
                </a:extLst>
              </a:tr>
              <a:tr h="321949">
                <a:tc>
                  <a:txBody>
                    <a:bodyPr/>
                    <a:lstStyle/>
                    <a:p>
                      <a:pPr algn="l" fontAlgn="b"/>
                      <a:r>
                        <a:rPr lang="en-US" sz="1300" u="none" strike="noStrike" dirty="0">
                          <a:solidFill>
                            <a:schemeClr val="tx1">
                              <a:lumMod val="50000"/>
                              <a:lumOff val="50000"/>
                            </a:schemeClr>
                          </a:solidFill>
                          <a:effectLst/>
                        </a:rPr>
                        <a:t>After the earthquake I decided to volunteer more in my free time.</a:t>
                      </a:r>
                      <a:endParaRPr lang="en-US" sz="1300" b="0" i="0" u="none" strike="noStrike" dirty="0">
                        <a:solidFill>
                          <a:schemeClr val="tx1">
                            <a:lumMod val="50000"/>
                            <a:lumOff val="50000"/>
                          </a:schemeClr>
                        </a:solidFill>
                        <a:effectLst/>
                        <a:latin typeface="Calibri" panose="020F0502020204030204" pitchFamily="34" charset="0"/>
                      </a:endParaRPr>
                    </a:p>
                  </a:txBody>
                  <a:tcPr marL="1435" marR="1435" marT="1435"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23,8</a:t>
                      </a:r>
                    </a:p>
                  </a:txBody>
                  <a:tcPr marL="6350" marR="6350" marT="6350"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33,8</a:t>
                      </a:r>
                    </a:p>
                  </a:txBody>
                  <a:tcPr marL="6350" marR="6350" marT="6350"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42,5</a:t>
                      </a:r>
                    </a:p>
                  </a:txBody>
                  <a:tcPr marL="6350" marR="6350" marT="6350" marB="0" anchor="b"/>
                </a:tc>
                <a:tc>
                  <a:txBody>
                    <a:bodyPr/>
                    <a:lstStyle/>
                    <a:p>
                      <a:pPr marL="0" algn="ctr" fontAlgn="b"/>
                      <a:r>
                        <a:rPr lang="tr-TR" sz="1300" u="sng" strike="noStrike" dirty="0">
                          <a:solidFill>
                            <a:schemeClr val="tx1">
                              <a:lumMod val="50000"/>
                              <a:lumOff val="50000"/>
                            </a:schemeClr>
                          </a:solidFill>
                          <a:effectLst/>
                          <a:latin typeface="+mn-lt"/>
                          <a:ea typeface="+mn-ea"/>
                          <a:cs typeface="+mn-cs"/>
                        </a:rPr>
                        <a:t>2,8</a:t>
                      </a:r>
                      <a:endParaRPr lang="en-US" sz="1300" u="sng" strike="noStrike" dirty="0">
                        <a:solidFill>
                          <a:schemeClr val="tx1">
                            <a:lumMod val="50000"/>
                            <a:lumOff val="50000"/>
                          </a:schemeClr>
                        </a:solidFill>
                        <a:effectLst/>
                        <a:latin typeface="+mn-lt"/>
                        <a:ea typeface="+mn-ea"/>
                        <a:cs typeface="+mn-cs"/>
                      </a:endParaRPr>
                    </a:p>
                  </a:txBody>
                  <a:tcPr marL="1435" marR="1435" marT="1435" marB="0" anchor="b"/>
                </a:tc>
                <a:tc>
                  <a:txBody>
                    <a:bodyPr/>
                    <a:lstStyle/>
                    <a:p>
                      <a:pPr algn="ctr" fontAlgn="b"/>
                      <a:r>
                        <a:rPr lang="en-US" sz="1300" u="sng" strike="noStrike" dirty="0">
                          <a:solidFill>
                            <a:schemeClr val="tx1">
                              <a:lumMod val="50000"/>
                              <a:lumOff val="50000"/>
                            </a:schemeClr>
                          </a:solidFill>
                          <a:effectLst/>
                        </a:rPr>
                        <a:t>4,0</a:t>
                      </a:r>
                      <a:endParaRPr lang="en-US" sz="1300" b="0" i="0" u="sng" strike="noStrike" dirty="0">
                        <a:solidFill>
                          <a:schemeClr val="tx1">
                            <a:lumMod val="50000"/>
                            <a:lumOff val="50000"/>
                          </a:schemeClr>
                        </a:solidFill>
                        <a:effectLst/>
                        <a:latin typeface="Coiny"/>
                      </a:endParaRPr>
                    </a:p>
                  </a:txBody>
                  <a:tcPr marL="1435" marR="1435" marT="1435" marB="0" anchor="b"/>
                </a:tc>
                <a:tc>
                  <a:txBody>
                    <a:bodyPr/>
                    <a:lstStyle/>
                    <a:p>
                      <a:pPr algn="ctr" fontAlgn="b"/>
                      <a:r>
                        <a:rPr lang="en-US" sz="1300" u="sng" strike="noStrike" dirty="0">
                          <a:solidFill>
                            <a:schemeClr val="tx1">
                              <a:lumMod val="50000"/>
                              <a:lumOff val="50000"/>
                            </a:schemeClr>
                          </a:solidFill>
                          <a:effectLst/>
                        </a:rPr>
                        <a:t>2,8</a:t>
                      </a:r>
                      <a:endParaRPr lang="en-US" sz="1300" b="0" i="0" u="sng" strike="noStrike" dirty="0">
                        <a:solidFill>
                          <a:schemeClr val="tx1">
                            <a:lumMod val="50000"/>
                            <a:lumOff val="50000"/>
                          </a:schemeClr>
                        </a:solidFill>
                        <a:effectLst/>
                        <a:latin typeface="Coiny"/>
                      </a:endParaRPr>
                    </a:p>
                  </a:txBody>
                  <a:tcPr marL="1435" marR="1435" marT="1435" marB="0" anchor="b"/>
                </a:tc>
                <a:extLst>
                  <a:ext uri="{0D108BD9-81ED-4DB2-BD59-A6C34878D82A}">
                    <a16:rowId xmlns:a16="http://schemas.microsoft.com/office/drawing/2014/main" val="355007078"/>
                  </a:ext>
                </a:extLst>
              </a:tr>
              <a:tr h="165535">
                <a:tc>
                  <a:txBody>
                    <a:bodyPr/>
                    <a:lstStyle/>
                    <a:p>
                      <a:pPr algn="l" fontAlgn="b"/>
                      <a:r>
                        <a:rPr lang="en-US" sz="1300" u="none" strike="noStrike" dirty="0">
                          <a:solidFill>
                            <a:schemeClr val="tx1">
                              <a:lumMod val="50000"/>
                              <a:lumOff val="50000"/>
                            </a:schemeClr>
                          </a:solidFill>
                          <a:effectLst/>
                        </a:rPr>
                        <a:t>I changed my political party after the earthquake</a:t>
                      </a:r>
                      <a:r>
                        <a:rPr lang="tr-TR" sz="1300" u="none" strike="noStrike" dirty="0">
                          <a:solidFill>
                            <a:schemeClr val="tx1">
                              <a:lumMod val="50000"/>
                              <a:lumOff val="50000"/>
                            </a:schemeClr>
                          </a:solidFill>
                          <a:effectLst/>
                        </a:rPr>
                        <a:t>.</a:t>
                      </a:r>
                      <a:endParaRPr lang="en-US" sz="1300" b="0" i="0" u="none" strike="noStrike" dirty="0">
                        <a:solidFill>
                          <a:schemeClr val="tx1">
                            <a:lumMod val="50000"/>
                            <a:lumOff val="50000"/>
                          </a:schemeClr>
                        </a:solidFill>
                        <a:effectLst/>
                        <a:latin typeface="Calibri" panose="020F0502020204030204" pitchFamily="34" charset="0"/>
                      </a:endParaRPr>
                    </a:p>
                  </a:txBody>
                  <a:tcPr marL="1435" marR="1435" marT="1435"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19,9</a:t>
                      </a:r>
                    </a:p>
                  </a:txBody>
                  <a:tcPr marL="6350" marR="6350" marT="6350"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40,8</a:t>
                      </a:r>
                    </a:p>
                  </a:txBody>
                  <a:tcPr marL="6350" marR="6350" marT="6350"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39,4</a:t>
                      </a:r>
                    </a:p>
                  </a:txBody>
                  <a:tcPr marL="6350" marR="6350" marT="6350" marB="0" anchor="b"/>
                </a:tc>
                <a:tc>
                  <a:txBody>
                    <a:bodyPr/>
                    <a:lstStyle/>
                    <a:p>
                      <a:pPr marL="0" algn="ctr" fontAlgn="b"/>
                      <a:r>
                        <a:rPr lang="tr-TR" sz="1300" u="sng" strike="noStrike" dirty="0">
                          <a:solidFill>
                            <a:schemeClr val="tx1">
                              <a:lumMod val="50000"/>
                              <a:lumOff val="50000"/>
                            </a:schemeClr>
                          </a:solidFill>
                          <a:effectLst/>
                          <a:latin typeface="+mn-lt"/>
                          <a:ea typeface="+mn-ea"/>
                          <a:cs typeface="+mn-cs"/>
                        </a:rPr>
                        <a:t>2,7</a:t>
                      </a:r>
                      <a:endParaRPr lang="en-US" sz="1300" u="sng" strike="noStrike" dirty="0">
                        <a:solidFill>
                          <a:schemeClr val="tx1">
                            <a:lumMod val="50000"/>
                            <a:lumOff val="50000"/>
                          </a:schemeClr>
                        </a:solidFill>
                        <a:effectLst/>
                        <a:latin typeface="+mn-lt"/>
                        <a:ea typeface="+mn-ea"/>
                        <a:cs typeface="+mn-cs"/>
                      </a:endParaRPr>
                    </a:p>
                  </a:txBody>
                  <a:tcPr marL="1435" marR="1435" marT="1435" marB="0" anchor="b"/>
                </a:tc>
                <a:tc>
                  <a:txBody>
                    <a:bodyPr/>
                    <a:lstStyle/>
                    <a:p>
                      <a:pPr algn="ctr" fontAlgn="b"/>
                      <a:r>
                        <a:rPr lang="en-US" sz="1300" u="sng" strike="noStrike" dirty="0">
                          <a:solidFill>
                            <a:schemeClr val="tx1">
                              <a:lumMod val="50000"/>
                              <a:lumOff val="50000"/>
                            </a:schemeClr>
                          </a:solidFill>
                          <a:effectLst/>
                        </a:rPr>
                        <a:t>3,0</a:t>
                      </a:r>
                      <a:endParaRPr lang="en-US" sz="1300" b="0" i="0" u="sng" strike="noStrike" dirty="0">
                        <a:solidFill>
                          <a:schemeClr val="tx1">
                            <a:lumMod val="50000"/>
                            <a:lumOff val="50000"/>
                          </a:schemeClr>
                        </a:solidFill>
                        <a:effectLst/>
                        <a:latin typeface="Coiny"/>
                      </a:endParaRPr>
                    </a:p>
                  </a:txBody>
                  <a:tcPr marL="1435" marR="1435" marT="1435" marB="0" anchor="b"/>
                </a:tc>
                <a:tc>
                  <a:txBody>
                    <a:bodyPr/>
                    <a:lstStyle/>
                    <a:p>
                      <a:pPr algn="ctr" fontAlgn="b"/>
                      <a:r>
                        <a:rPr lang="en-US" sz="1300" u="sng" strike="noStrike" dirty="0">
                          <a:solidFill>
                            <a:schemeClr val="tx1">
                              <a:lumMod val="50000"/>
                              <a:lumOff val="50000"/>
                            </a:schemeClr>
                          </a:solidFill>
                          <a:effectLst/>
                        </a:rPr>
                        <a:t>2,6</a:t>
                      </a:r>
                      <a:endParaRPr lang="en-US" sz="1300" b="0" i="0" u="sng" strike="noStrike" dirty="0">
                        <a:solidFill>
                          <a:schemeClr val="tx1">
                            <a:lumMod val="50000"/>
                            <a:lumOff val="50000"/>
                          </a:schemeClr>
                        </a:solidFill>
                        <a:effectLst/>
                        <a:latin typeface="Coiny"/>
                      </a:endParaRPr>
                    </a:p>
                  </a:txBody>
                  <a:tcPr marL="1435" marR="1435" marT="1435" marB="0" anchor="b"/>
                </a:tc>
                <a:extLst>
                  <a:ext uri="{0D108BD9-81ED-4DB2-BD59-A6C34878D82A}">
                    <a16:rowId xmlns:a16="http://schemas.microsoft.com/office/drawing/2014/main" val="3131739181"/>
                  </a:ext>
                </a:extLst>
              </a:tr>
              <a:tr h="165535">
                <a:tc>
                  <a:txBody>
                    <a:bodyPr/>
                    <a:lstStyle/>
                    <a:p>
                      <a:pPr algn="l" fontAlgn="b"/>
                      <a:r>
                        <a:rPr lang="en-US" sz="1300" u="none" strike="noStrike" dirty="0">
                          <a:solidFill>
                            <a:schemeClr val="tx1">
                              <a:lumMod val="50000"/>
                              <a:lumOff val="50000"/>
                            </a:schemeClr>
                          </a:solidFill>
                          <a:effectLst/>
                        </a:rPr>
                        <a:t>After the earthquake, I decided to save money.</a:t>
                      </a:r>
                      <a:endParaRPr lang="en-US" sz="1300" b="0" i="0" u="none" strike="noStrike" dirty="0">
                        <a:solidFill>
                          <a:schemeClr val="tx1">
                            <a:lumMod val="50000"/>
                            <a:lumOff val="50000"/>
                          </a:schemeClr>
                        </a:solidFill>
                        <a:effectLst/>
                        <a:latin typeface="Calibri" panose="020F0502020204030204" pitchFamily="34" charset="0"/>
                      </a:endParaRPr>
                    </a:p>
                  </a:txBody>
                  <a:tcPr marL="1435" marR="1435" marT="1435"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17,5</a:t>
                      </a:r>
                    </a:p>
                  </a:txBody>
                  <a:tcPr marL="6350" marR="6350" marT="6350"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50,6</a:t>
                      </a:r>
                    </a:p>
                  </a:txBody>
                  <a:tcPr marL="6350" marR="6350" marT="6350"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31,9</a:t>
                      </a:r>
                    </a:p>
                  </a:txBody>
                  <a:tcPr marL="6350" marR="6350" marT="6350" marB="0" anchor="b"/>
                </a:tc>
                <a:tc>
                  <a:txBody>
                    <a:bodyPr/>
                    <a:lstStyle/>
                    <a:p>
                      <a:pPr marL="0" algn="ctr" fontAlgn="b"/>
                      <a:r>
                        <a:rPr lang="en-US" sz="1300" u="sng" strike="noStrike" dirty="0">
                          <a:solidFill>
                            <a:schemeClr val="tx1">
                              <a:lumMod val="50000"/>
                              <a:lumOff val="50000"/>
                            </a:schemeClr>
                          </a:solidFill>
                          <a:effectLst/>
                          <a:latin typeface="+mn-lt"/>
                          <a:ea typeface="+mn-ea"/>
                          <a:cs typeface="+mn-cs"/>
                        </a:rPr>
                        <a:t>2,6</a:t>
                      </a:r>
                    </a:p>
                  </a:txBody>
                  <a:tcPr marL="6350" marR="6350" marT="6350" marB="0" anchor="b"/>
                </a:tc>
                <a:tc>
                  <a:txBody>
                    <a:bodyPr/>
                    <a:lstStyle/>
                    <a:p>
                      <a:pPr algn="ctr" fontAlgn="b"/>
                      <a:r>
                        <a:rPr lang="en-US" sz="1300" u="sng" strike="noStrike" dirty="0">
                          <a:solidFill>
                            <a:schemeClr val="tx1">
                              <a:lumMod val="50000"/>
                              <a:lumOff val="50000"/>
                            </a:schemeClr>
                          </a:solidFill>
                          <a:effectLst/>
                        </a:rPr>
                        <a:t>3,4</a:t>
                      </a:r>
                      <a:endParaRPr lang="en-US" sz="1300" b="0" i="0" u="sng" strike="noStrike" dirty="0">
                        <a:solidFill>
                          <a:schemeClr val="tx1">
                            <a:lumMod val="50000"/>
                            <a:lumOff val="50000"/>
                          </a:schemeClr>
                        </a:solidFill>
                        <a:effectLst/>
                        <a:latin typeface="Coiny"/>
                      </a:endParaRPr>
                    </a:p>
                  </a:txBody>
                  <a:tcPr marL="1435" marR="1435" marT="1435" marB="0" anchor="b"/>
                </a:tc>
                <a:tc>
                  <a:txBody>
                    <a:bodyPr/>
                    <a:lstStyle/>
                    <a:p>
                      <a:pPr algn="ctr" fontAlgn="b"/>
                      <a:r>
                        <a:rPr lang="en-US" sz="1300" u="sng" strike="noStrike">
                          <a:solidFill>
                            <a:schemeClr val="tx1">
                              <a:lumMod val="50000"/>
                              <a:lumOff val="50000"/>
                            </a:schemeClr>
                          </a:solidFill>
                          <a:effectLst/>
                        </a:rPr>
                        <a:t>2,5</a:t>
                      </a:r>
                      <a:endParaRPr lang="en-US" sz="1300" b="0" i="0" u="sng" strike="noStrike">
                        <a:solidFill>
                          <a:schemeClr val="tx1">
                            <a:lumMod val="50000"/>
                            <a:lumOff val="50000"/>
                          </a:schemeClr>
                        </a:solidFill>
                        <a:effectLst/>
                        <a:latin typeface="Coiny"/>
                      </a:endParaRPr>
                    </a:p>
                  </a:txBody>
                  <a:tcPr marL="1435" marR="1435" marT="1435" marB="0" anchor="b"/>
                </a:tc>
                <a:extLst>
                  <a:ext uri="{0D108BD9-81ED-4DB2-BD59-A6C34878D82A}">
                    <a16:rowId xmlns:a16="http://schemas.microsoft.com/office/drawing/2014/main" val="2985284572"/>
                  </a:ext>
                </a:extLst>
              </a:tr>
              <a:tr h="321949">
                <a:tc>
                  <a:txBody>
                    <a:bodyPr/>
                    <a:lstStyle/>
                    <a:p>
                      <a:pPr algn="l" fontAlgn="b"/>
                      <a:r>
                        <a:rPr lang="en-US" sz="1300" u="none" strike="noStrike" dirty="0">
                          <a:solidFill>
                            <a:schemeClr val="tx1">
                              <a:lumMod val="50000"/>
                              <a:lumOff val="50000"/>
                            </a:schemeClr>
                          </a:solidFill>
                          <a:effectLst/>
                        </a:rPr>
                        <a:t>After the earthquake, I decided that saving </a:t>
                      </a:r>
                      <a:r>
                        <a:rPr lang="tr-TR" sz="1300" u="none" strike="noStrike" dirty="0">
                          <a:solidFill>
                            <a:schemeClr val="tx1">
                              <a:lumMod val="50000"/>
                              <a:lumOff val="50000"/>
                            </a:schemeClr>
                          </a:solidFill>
                          <a:effectLst/>
                        </a:rPr>
                        <a:t>is</a:t>
                      </a:r>
                      <a:r>
                        <a:rPr lang="en-US" sz="1300" u="none" strike="noStrike" dirty="0">
                          <a:solidFill>
                            <a:schemeClr val="tx1">
                              <a:lumMod val="50000"/>
                              <a:lumOff val="50000"/>
                            </a:schemeClr>
                          </a:solidFill>
                          <a:effectLst/>
                        </a:rPr>
                        <a:t> unnecessary.</a:t>
                      </a:r>
                      <a:endParaRPr lang="en-US" sz="1300" b="0" i="0" u="none" strike="noStrike" dirty="0">
                        <a:solidFill>
                          <a:schemeClr val="tx1">
                            <a:lumMod val="50000"/>
                            <a:lumOff val="50000"/>
                          </a:schemeClr>
                        </a:solidFill>
                        <a:effectLst/>
                        <a:latin typeface="Calibri" panose="020F0502020204030204" pitchFamily="34" charset="0"/>
                      </a:endParaRPr>
                    </a:p>
                  </a:txBody>
                  <a:tcPr marL="1435" marR="1435" marT="1435"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21,9</a:t>
                      </a:r>
                    </a:p>
                  </a:txBody>
                  <a:tcPr marL="6350" marR="6350" marT="6350"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49,6</a:t>
                      </a:r>
                    </a:p>
                  </a:txBody>
                  <a:tcPr marL="6350" marR="6350" marT="6350"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28,5</a:t>
                      </a:r>
                    </a:p>
                  </a:txBody>
                  <a:tcPr marL="6350" marR="6350" marT="6350" marB="0" anchor="b"/>
                </a:tc>
                <a:tc>
                  <a:txBody>
                    <a:bodyPr/>
                    <a:lstStyle/>
                    <a:p>
                      <a:pPr marL="0" algn="ctr" fontAlgn="b"/>
                      <a:r>
                        <a:rPr lang="en-US" sz="1300" u="sng" strike="noStrike" dirty="0">
                          <a:solidFill>
                            <a:schemeClr val="tx1">
                              <a:lumMod val="50000"/>
                              <a:lumOff val="50000"/>
                            </a:schemeClr>
                          </a:solidFill>
                          <a:effectLst/>
                          <a:latin typeface="+mn-lt"/>
                          <a:ea typeface="+mn-ea"/>
                          <a:cs typeface="+mn-cs"/>
                        </a:rPr>
                        <a:t>2,</a:t>
                      </a:r>
                      <a:r>
                        <a:rPr lang="tr-TR" sz="1300" u="sng" strike="noStrike" dirty="0">
                          <a:solidFill>
                            <a:schemeClr val="tx1">
                              <a:lumMod val="50000"/>
                              <a:lumOff val="50000"/>
                            </a:schemeClr>
                          </a:solidFill>
                          <a:effectLst/>
                          <a:latin typeface="+mn-lt"/>
                          <a:ea typeface="+mn-ea"/>
                          <a:cs typeface="+mn-cs"/>
                        </a:rPr>
                        <a:t>6</a:t>
                      </a:r>
                      <a:endParaRPr lang="en-US" sz="1300" u="sng" strike="noStrike" dirty="0">
                        <a:solidFill>
                          <a:schemeClr val="tx1">
                            <a:lumMod val="50000"/>
                            <a:lumOff val="50000"/>
                          </a:schemeClr>
                        </a:solidFill>
                        <a:effectLst/>
                        <a:latin typeface="+mn-lt"/>
                        <a:ea typeface="+mn-ea"/>
                        <a:cs typeface="+mn-cs"/>
                      </a:endParaRPr>
                    </a:p>
                  </a:txBody>
                  <a:tcPr marL="6350" marR="6350" marT="6350" marB="0" anchor="b"/>
                </a:tc>
                <a:tc>
                  <a:txBody>
                    <a:bodyPr/>
                    <a:lstStyle/>
                    <a:p>
                      <a:pPr algn="ctr" fontAlgn="b"/>
                      <a:r>
                        <a:rPr lang="en-US" sz="1300" u="sng" strike="noStrike" dirty="0">
                          <a:solidFill>
                            <a:schemeClr val="tx1">
                              <a:lumMod val="50000"/>
                              <a:lumOff val="50000"/>
                            </a:schemeClr>
                          </a:solidFill>
                          <a:effectLst/>
                        </a:rPr>
                        <a:t>3,3</a:t>
                      </a:r>
                      <a:endParaRPr lang="en-US" sz="1300" b="0" i="0" u="sng" strike="noStrike" dirty="0">
                        <a:solidFill>
                          <a:schemeClr val="tx1">
                            <a:lumMod val="50000"/>
                            <a:lumOff val="50000"/>
                          </a:schemeClr>
                        </a:solidFill>
                        <a:effectLst/>
                        <a:latin typeface="Coiny"/>
                      </a:endParaRPr>
                    </a:p>
                  </a:txBody>
                  <a:tcPr marL="1435" marR="1435" marT="1435" marB="0" anchor="b"/>
                </a:tc>
                <a:tc>
                  <a:txBody>
                    <a:bodyPr/>
                    <a:lstStyle/>
                    <a:p>
                      <a:pPr algn="ctr" fontAlgn="b"/>
                      <a:r>
                        <a:rPr lang="en-US" sz="1300" u="sng" strike="noStrike" dirty="0">
                          <a:solidFill>
                            <a:schemeClr val="tx1">
                              <a:lumMod val="50000"/>
                              <a:lumOff val="50000"/>
                            </a:schemeClr>
                          </a:solidFill>
                          <a:effectLst/>
                        </a:rPr>
                        <a:t>2,6</a:t>
                      </a:r>
                      <a:endParaRPr lang="en-US" sz="1300" b="0" i="0" u="sng" strike="noStrike" dirty="0">
                        <a:solidFill>
                          <a:schemeClr val="tx1">
                            <a:lumMod val="50000"/>
                            <a:lumOff val="50000"/>
                          </a:schemeClr>
                        </a:solidFill>
                        <a:effectLst/>
                        <a:latin typeface="Coiny"/>
                      </a:endParaRPr>
                    </a:p>
                  </a:txBody>
                  <a:tcPr marL="1435" marR="1435" marT="1435" marB="0" anchor="b"/>
                </a:tc>
                <a:extLst>
                  <a:ext uri="{0D108BD9-81ED-4DB2-BD59-A6C34878D82A}">
                    <a16:rowId xmlns:a16="http://schemas.microsoft.com/office/drawing/2014/main" val="2016899228"/>
                  </a:ext>
                </a:extLst>
              </a:tr>
              <a:tr h="482343">
                <a:tc>
                  <a:txBody>
                    <a:bodyPr/>
                    <a:lstStyle/>
                    <a:p>
                      <a:pPr algn="l" fontAlgn="b"/>
                      <a:r>
                        <a:rPr lang="en-US" sz="1300" u="none" strike="noStrike" dirty="0">
                          <a:solidFill>
                            <a:schemeClr val="tx1">
                              <a:lumMod val="50000"/>
                              <a:lumOff val="50000"/>
                            </a:schemeClr>
                          </a:solidFill>
                          <a:effectLst/>
                        </a:rPr>
                        <a:t>I was planning to start a business before the earthquake, but I gave up starting a business after the earthquake.</a:t>
                      </a:r>
                      <a:endParaRPr lang="en-US" sz="1300" b="0" i="0" u="none" strike="noStrike" dirty="0">
                        <a:solidFill>
                          <a:schemeClr val="tx1">
                            <a:lumMod val="50000"/>
                            <a:lumOff val="50000"/>
                          </a:schemeClr>
                        </a:solidFill>
                        <a:effectLst/>
                        <a:latin typeface="Calibri" panose="020F0502020204030204" pitchFamily="34" charset="0"/>
                      </a:endParaRPr>
                    </a:p>
                  </a:txBody>
                  <a:tcPr marL="1435" marR="1435" marT="1435"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13,1</a:t>
                      </a:r>
                    </a:p>
                  </a:txBody>
                  <a:tcPr marL="6350" marR="6350" marT="6350" marB="0" anchor="b"/>
                </a:tc>
                <a:tc>
                  <a:txBody>
                    <a:bodyPr/>
                    <a:lstStyle/>
                    <a:p>
                      <a:pPr marL="0" algn="ctr" fontAlgn="b"/>
                      <a:r>
                        <a:rPr lang="tr-TR" sz="1300" b="0" i="0" u="none" strike="noStrike" dirty="0">
                          <a:solidFill>
                            <a:schemeClr val="tx1">
                              <a:lumMod val="50000"/>
                              <a:lumOff val="50000"/>
                            </a:schemeClr>
                          </a:solidFill>
                          <a:effectLst/>
                          <a:latin typeface="Calibri" panose="020F0502020204030204" pitchFamily="34" charset="0"/>
                          <a:ea typeface="+mn-ea"/>
                          <a:cs typeface="+mn-cs"/>
                        </a:rPr>
                        <a:t>43,0</a:t>
                      </a:r>
                      <a:endParaRPr lang="en-US" sz="1300" b="0" i="0" u="none" strike="noStrike" dirty="0">
                        <a:solidFill>
                          <a:schemeClr val="tx1">
                            <a:lumMod val="50000"/>
                            <a:lumOff val="50000"/>
                          </a:schemeClr>
                        </a:solidFill>
                        <a:effectLst/>
                        <a:latin typeface="Calibri" panose="020F0502020204030204" pitchFamily="34" charset="0"/>
                        <a:ea typeface="+mn-ea"/>
                        <a:cs typeface="+mn-cs"/>
                      </a:endParaRPr>
                    </a:p>
                  </a:txBody>
                  <a:tcPr marL="6350" marR="6350" marT="6350" marB="0" anchor="b"/>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1300" b="0" i="0" u="none" strike="noStrike" dirty="0">
                          <a:solidFill>
                            <a:schemeClr val="tx1">
                              <a:lumMod val="50000"/>
                              <a:lumOff val="50000"/>
                            </a:schemeClr>
                          </a:solidFill>
                          <a:effectLst/>
                          <a:latin typeface="Calibri" panose="020F0502020204030204" pitchFamily="34" charset="0"/>
                          <a:ea typeface="+mn-ea"/>
                          <a:cs typeface="+mn-cs"/>
                        </a:rPr>
                        <a:t>43,9</a:t>
                      </a:r>
                    </a:p>
                    <a:p>
                      <a:pPr marL="0" algn="ctr" fontAlgn="b"/>
                      <a:endParaRPr lang="en-US" sz="1300" b="0" i="0" u="none" strike="noStrike" dirty="0">
                        <a:solidFill>
                          <a:schemeClr val="tx1">
                            <a:lumMod val="50000"/>
                            <a:lumOff val="50000"/>
                          </a:schemeClr>
                        </a:solidFill>
                        <a:effectLst/>
                        <a:latin typeface="Calibri" panose="020F0502020204030204" pitchFamily="34" charset="0"/>
                        <a:ea typeface="+mn-ea"/>
                        <a:cs typeface="+mn-cs"/>
                      </a:endParaRPr>
                    </a:p>
                  </a:txBody>
                  <a:tcPr marL="1435" marR="1435" marT="1435" marB="0" anchor="b"/>
                </a:tc>
                <a:tc>
                  <a:txBody>
                    <a:bodyPr/>
                    <a:lstStyle/>
                    <a:p>
                      <a:pPr marL="0" algn="ctr" fontAlgn="b"/>
                      <a:r>
                        <a:rPr lang="en-US" sz="1300" u="sng" strike="noStrike" dirty="0">
                          <a:solidFill>
                            <a:schemeClr val="tx1">
                              <a:lumMod val="50000"/>
                              <a:lumOff val="50000"/>
                            </a:schemeClr>
                          </a:solidFill>
                          <a:effectLst/>
                          <a:latin typeface="+mn-lt"/>
                          <a:ea typeface="+mn-ea"/>
                          <a:cs typeface="+mn-cs"/>
                        </a:rPr>
                        <a:t>2,5</a:t>
                      </a:r>
                    </a:p>
                  </a:txBody>
                  <a:tcPr marL="6350" marR="6350" marT="6350" marB="0" anchor="b"/>
                </a:tc>
                <a:tc>
                  <a:txBody>
                    <a:bodyPr/>
                    <a:lstStyle/>
                    <a:p>
                      <a:pPr algn="ctr" fontAlgn="b"/>
                      <a:r>
                        <a:rPr lang="en-US" sz="1300" u="sng" strike="noStrike" dirty="0">
                          <a:solidFill>
                            <a:schemeClr val="tx1">
                              <a:lumMod val="50000"/>
                              <a:lumOff val="50000"/>
                            </a:schemeClr>
                          </a:solidFill>
                          <a:effectLst/>
                        </a:rPr>
                        <a:t>3,5</a:t>
                      </a:r>
                      <a:endParaRPr lang="en-US" sz="1300" b="0" i="0" u="sng" strike="noStrike" dirty="0">
                        <a:solidFill>
                          <a:schemeClr val="tx1">
                            <a:lumMod val="50000"/>
                            <a:lumOff val="50000"/>
                          </a:schemeClr>
                        </a:solidFill>
                        <a:effectLst/>
                        <a:latin typeface="Coiny"/>
                      </a:endParaRPr>
                    </a:p>
                  </a:txBody>
                  <a:tcPr marL="1435" marR="1435" marT="1435" marB="0" anchor="b"/>
                </a:tc>
                <a:tc>
                  <a:txBody>
                    <a:bodyPr/>
                    <a:lstStyle/>
                    <a:p>
                      <a:pPr algn="ctr" fontAlgn="b"/>
                      <a:r>
                        <a:rPr lang="en-US" sz="1300" u="sng" strike="noStrike" dirty="0">
                          <a:solidFill>
                            <a:schemeClr val="tx1">
                              <a:lumMod val="50000"/>
                              <a:lumOff val="50000"/>
                            </a:schemeClr>
                          </a:solidFill>
                          <a:effectLst/>
                        </a:rPr>
                        <a:t>2,5</a:t>
                      </a:r>
                      <a:endParaRPr lang="en-US" sz="1300" b="0" i="0" u="sng" strike="noStrike" dirty="0">
                        <a:solidFill>
                          <a:schemeClr val="tx1">
                            <a:lumMod val="50000"/>
                            <a:lumOff val="50000"/>
                          </a:schemeClr>
                        </a:solidFill>
                        <a:effectLst/>
                        <a:latin typeface="Coiny"/>
                      </a:endParaRPr>
                    </a:p>
                  </a:txBody>
                  <a:tcPr marL="1435" marR="1435" marT="1435" marB="0" anchor="b"/>
                </a:tc>
                <a:extLst>
                  <a:ext uri="{0D108BD9-81ED-4DB2-BD59-A6C34878D82A}">
                    <a16:rowId xmlns:a16="http://schemas.microsoft.com/office/drawing/2014/main" val="1386650678"/>
                  </a:ext>
                </a:extLst>
              </a:tr>
              <a:tr h="321949">
                <a:tc>
                  <a:txBody>
                    <a:bodyPr/>
                    <a:lstStyle/>
                    <a:p>
                      <a:pPr algn="l" fontAlgn="b"/>
                      <a:r>
                        <a:rPr lang="en-US" sz="1300" u="none" strike="noStrike" dirty="0">
                          <a:solidFill>
                            <a:schemeClr val="tx1">
                              <a:lumMod val="50000"/>
                              <a:lumOff val="50000"/>
                            </a:schemeClr>
                          </a:solidFill>
                          <a:effectLst/>
                        </a:rPr>
                        <a:t>After the earthquake, I decided to start my own business.</a:t>
                      </a:r>
                      <a:endParaRPr lang="en-US" sz="1300" b="0" i="0" u="none" strike="noStrike" dirty="0">
                        <a:solidFill>
                          <a:schemeClr val="tx1">
                            <a:lumMod val="50000"/>
                            <a:lumOff val="50000"/>
                          </a:schemeClr>
                        </a:solidFill>
                        <a:effectLst/>
                        <a:latin typeface="Calibri" panose="020F0502020204030204" pitchFamily="34" charset="0"/>
                      </a:endParaRPr>
                    </a:p>
                  </a:txBody>
                  <a:tcPr marL="1435" marR="1435" marT="1435"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12,5</a:t>
                      </a:r>
                    </a:p>
                  </a:txBody>
                  <a:tcPr marL="6350" marR="6350" marT="6350"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61,3</a:t>
                      </a:r>
                    </a:p>
                  </a:txBody>
                  <a:tcPr marL="6350" marR="6350" marT="6350"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26,2</a:t>
                      </a:r>
                    </a:p>
                  </a:txBody>
                  <a:tcPr marL="6350" marR="6350" marT="6350" marB="0" anchor="b"/>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1300" u="sng" strike="noStrike" dirty="0">
                          <a:solidFill>
                            <a:schemeClr val="tx1">
                              <a:lumMod val="50000"/>
                              <a:lumOff val="50000"/>
                            </a:schemeClr>
                          </a:solidFill>
                          <a:effectLst/>
                          <a:latin typeface="+mn-lt"/>
                          <a:ea typeface="+mn-ea"/>
                          <a:cs typeface="+mn-cs"/>
                        </a:rPr>
                        <a:t>2,3</a:t>
                      </a:r>
                    </a:p>
                  </a:txBody>
                  <a:tcPr marL="1435" marR="1435" marT="1435" marB="0" anchor="b"/>
                </a:tc>
                <a:tc>
                  <a:txBody>
                    <a:bodyPr/>
                    <a:lstStyle/>
                    <a:p>
                      <a:pPr algn="ctr" fontAlgn="b"/>
                      <a:r>
                        <a:rPr lang="en-US" sz="1300" u="sng" strike="noStrike" dirty="0">
                          <a:solidFill>
                            <a:schemeClr val="tx1">
                              <a:lumMod val="50000"/>
                              <a:lumOff val="50000"/>
                            </a:schemeClr>
                          </a:solidFill>
                          <a:effectLst/>
                        </a:rPr>
                        <a:t>3,0</a:t>
                      </a:r>
                      <a:endParaRPr lang="en-US" sz="1300" b="0" i="0" u="sng" strike="noStrike" dirty="0">
                        <a:solidFill>
                          <a:schemeClr val="tx1">
                            <a:lumMod val="50000"/>
                            <a:lumOff val="50000"/>
                          </a:schemeClr>
                        </a:solidFill>
                        <a:effectLst/>
                        <a:latin typeface="Coiny"/>
                      </a:endParaRPr>
                    </a:p>
                  </a:txBody>
                  <a:tcPr marL="1435" marR="1435" marT="1435" marB="0" anchor="b"/>
                </a:tc>
                <a:tc>
                  <a:txBody>
                    <a:bodyPr/>
                    <a:lstStyle/>
                    <a:p>
                      <a:pPr algn="ctr" fontAlgn="b"/>
                      <a:r>
                        <a:rPr lang="en-US" sz="1300" u="sng" strike="noStrike" dirty="0">
                          <a:solidFill>
                            <a:schemeClr val="tx1">
                              <a:lumMod val="50000"/>
                              <a:lumOff val="50000"/>
                            </a:schemeClr>
                          </a:solidFill>
                          <a:effectLst/>
                        </a:rPr>
                        <a:t>2,3</a:t>
                      </a:r>
                      <a:endParaRPr lang="en-US" sz="1300" b="0" i="0" u="sng" strike="noStrike" dirty="0">
                        <a:solidFill>
                          <a:schemeClr val="tx1">
                            <a:lumMod val="50000"/>
                            <a:lumOff val="50000"/>
                          </a:schemeClr>
                        </a:solidFill>
                        <a:effectLst/>
                        <a:latin typeface="Coiny"/>
                      </a:endParaRPr>
                    </a:p>
                  </a:txBody>
                  <a:tcPr marL="1435" marR="1435" marT="1435" marB="0" anchor="b"/>
                </a:tc>
                <a:extLst>
                  <a:ext uri="{0D108BD9-81ED-4DB2-BD59-A6C34878D82A}">
                    <a16:rowId xmlns:a16="http://schemas.microsoft.com/office/drawing/2014/main" val="65278293"/>
                  </a:ext>
                </a:extLst>
              </a:tr>
              <a:tr h="321949">
                <a:tc>
                  <a:txBody>
                    <a:bodyPr/>
                    <a:lstStyle/>
                    <a:p>
                      <a:pPr algn="l" fontAlgn="b"/>
                      <a:r>
                        <a:rPr lang="en-US" sz="1300" u="none" strike="noStrike" dirty="0">
                          <a:solidFill>
                            <a:schemeClr val="tx1">
                              <a:lumMod val="50000"/>
                              <a:lumOff val="50000"/>
                            </a:schemeClr>
                          </a:solidFill>
                          <a:effectLst/>
                        </a:rPr>
                        <a:t>After the earthquake, my consumption habits changed, now I consume more</a:t>
                      </a:r>
                      <a:r>
                        <a:rPr lang="tr-TR" sz="1300" u="none" strike="noStrike" dirty="0">
                          <a:solidFill>
                            <a:schemeClr val="tx1">
                              <a:lumMod val="50000"/>
                              <a:lumOff val="50000"/>
                            </a:schemeClr>
                          </a:solidFill>
                          <a:effectLst/>
                        </a:rPr>
                        <a:t>.</a:t>
                      </a:r>
                      <a:endParaRPr lang="en-US" sz="1300" b="0" i="0" u="none" strike="noStrike" dirty="0">
                        <a:solidFill>
                          <a:schemeClr val="tx1">
                            <a:lumMod val="50000"/>
                            <a:lumOff val="50000"/>
                          </a:schemeClr>
                        </a:solidFill>
                        <a:effectLst/>
                        <a:latin typeface="Calibri" panose="020F0502020204030204" pitchFamily="34" charset="0"/>
                      </a:endParaRPr>
                    </a:p>
                  </a:txBody>
                  <a:tcPr marL="1435" marR="1435" marT="1435"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8,6</a:t>
                      </a:r>
                    </a:p>
                  </a:txBody>
                  <a:tcPr marL="6350" marR="6350" marT="6350"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77,1</a:t>
                      </a:r>
                    </a:p>
                  </a:txBody>
                  <a:tcPr marL="6350" marR="6350" marT="6350" marB="0" anchor="b"/>
                </a:tc>
                <a:tc>
                  <a:txBody>
                    <a:bodyPr/>
                    <a:lstStyle/>
                    <a:p>
                      <a:pPr marL="0" algn="ctr" fontAlgn="b"/>
                      <a:r>
                        <a:rPr lang="en-US" sz="1300" b="0" i="0" u="none" strike="noStrike" dirty="0">
                          <a:solidFill>
                            <a:schemeClr val="tx1">
                              <a:lumMod val="50000"/>
                              <a:lumOff val="50000"/>
                            </a:schemeClr>
                          </a:solidFill>
                          <a:effectLst/>
                          <a:latin typeface="Calibri" panose="020F0502020204030204" pitchFamily="34" charset="0"/>
                          <a:ea typeface="+mn-ea"/>
                          <a:cs typeface="+mn-cs"/>
                        </a:rPr>
                        <a:t>14,2</a:t>
                      </a:r>
                    </a:p>
                  </a:txBody>
                  <a:tcPr marL="6350" marR="6350" marT="6350" marB="0" anchor="b"/>
                </a:tc>
                <a:tc>
                  <a:txBody>
                    <a:bodyPr/>
                    <a:lstStyle/>
                    <a:p>
                      <a:pPr marL="0" algn="ctr" fontAlgn="b"/>
                      <a:r>
                        <a:rPr lang="en-US" sz="1300" u="sng" strike="noStrike" dirty="0">
                          <a:solidFill>
                            <a:schemeClr val="tx1">
                              <a:lumMod val="50000"/>
                              <a:lumOff val="50000"/>
                            </a:schemeClr>
                          </a:solidFill>
                          <a:effectLst/>
                          <a:latin typeface="+mn-lt"/>
                          <a:ea typeface="+mn-ea"/>
                          <a:cs typeface="+mn-cs"/>
                        </a:rPr>
                        <a:t>2,1</a:t>
                      </a:r>
                    </a:p>
                  </a:txBody>
                  <a:tcPr marL="6350" marR="6350" marT="6350" marB="0" anchor="b"/>
                </a:tc>
                <a:tc>
                  <a:txBody>
                    <a:bodyPr/>
                    <a:lstStyle/>
                    <a:p>
                      <a:pPr algn="ctr" fontAlgn="b"/>
                      <a:r>
                        <a:rPr lang="en-US" sz="1300" u="sng" strike="noStrike" dirty="0">
                          <a:solidFill>
                            <a:schemeClr val="tx1">
                              <a:lumMod val="50000"/>
                              <a:lumOff val="50000"/>
                            </a:schemeClr>
                          </a:solidFill>
                          <a:effectLst/>
                        </a:rPr>
                        <a:t>2,9</a:t>
                      </a:r>
                      <a:endParaRPr lang="en-US" sz="1300" b="0" i="0" u="sng" strike="noStrike" dirty="0">
                        <a:solidFill>
                          <a:schemeClr val="tx1">
                            <a:lumMod val="50000"/>
                            <a:lumOff val="50000"/>
                          </a:schemeClr>
                        </a:solidFill>
                        <a:effectLst/>
                        <a:latin typeface="Coiny"/>
                      </a:endParaRPr>
                    </a:p>
                  </a:txBody>
                  <a:tcPr marL="1435" marR="1435" marT="1435" marB="0" anchor="b"/>
                </a:tc>
                <a:tc>
                  <a:txBody>
                    <a:bodyPr/>
                    <a:lstStyle/>
                    <a:p>
                      <a:pPr algn="ctr" fontAlgn="b"/>
                      <a:r>
                        <a:rPr lang="en-US" sz="1300" u="sng" strike="noStrike" dirty="0">
                          <a:solidFill>
                            <a:schemeClr val="tx1">
                              <a:lumMod val="50000"/>
                              <a:lumOff val="50000"/>
                            </a:schemeClr>
                          </a:solidFill>
                          <a:effectLst/>
                        </a:rPr>
                        <a:t>2,1</a:t>
                      </a:r>
                      <a:endParaRPr lang="en-US" sz="1300" b="0" i="0" u="sng" strike="noStrike" dirty="0">
                        <a:solidFill>
                          <a:schemeClr val="tx1">
                            <a:lumMod val="50000"/>
                            <a:lumOff val="50000"/>
                          </a:schemeClr>
                        </a:solidFill>
                        <a:effectLst/>
                        <a:latin typeface="Coiny"/>
                      </a:endParaRPr>
                    </a:p>
                  </a:txBody>
                  <a:tcPr marL="1435" marR="1435" marT="1435" marB="0" anchor="b"/>
                </a:tc>
                <a:extLst>
                  <a:ext uri="{0D108BD9-81ED-4DB2-BD59-A6C34878D82A}">
                    <a16:rowId xmlns:a16="http://schemas.microsoft.com/office/drawing/2014/main" val="4136209343"/>
                  </a:ext>
                </a:extLst>
              </a:tr>
            </a:tbl>
          </a:graphicData>
        </a:graphic>
      </p:graphicFrame>
      <p:sp>
        <p:nvSpPr>
          <p:cNvPr id="7" name="Oval 6">
            <a:extLst>
              <a:ext uri="{FF2B5EF4-FFF2-40B4-BE49-F238E27FC236}">
                <a16:creationId xmlns:a16="http://schemas.microsoft.com/office/drawing/2014/main" id="{5E549F75-15A1-5BBD-7C71-38F033845E56}"/>
              </a:ext>
            </a:extLst>
          </p:cNvPr>
          <p:cNvSpPr/>
          <p:nvPr/>
        </p:nvSpPr>
        <p:spPr>
          <a:xfrm>
            <a:off x="9771321" y="2510409"/>
            <a:ext cx="3810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5DBB509-A4DF-317E-1286-7261723539F0}"/>
              </a:ext>
            </a:extLst>
          </p:cNvPr>
          <p:cNvSpPr/>
          <p:nvPr/>
        </p:nvSpPr>
        <p:spPr>
          <a:xfrm>
            <a:off x="9771321" y="3262619"/>
            <a:ext cx="3810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209C8D1-26B6-3226-003A-89B3FD01C0D8}"/>
              </a:ext>
            </a:extLst>
          </p:cNvPr>
          <p:cNvSpPr/>
          <p:nvPr/>
        </p:nvSpPr>
        <p:spPr>
          <a:xfrm>
            <a:off x="9771321" y="3872327"/>
            <a:ext cx="3810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8FF9E04-5B8B-A3BA-5DCD-F5CDC53FC62E}"/>
              </a:ext>
            </a:extLst>
          </p:cNvPr>
          <p:cNvSpPr/>
          <p:nvPr/>
        </p:nvSpPr>
        <p:spPr>
          <a:xfrm>
            <a:off x="9771321" y="4299910"/>
            <a:ext cx="3810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2750537-7A8D-3EFA-8E55-E3A6D872F1D0}"/>
              </a:ext>
            </a:extLst>
          </p:cNvPr>
          <p:cNvSpPr/>
          <p:nvPr/>
        </p:nvSpPr>
        <p:spPr>
          <a:xfrm>
            <a:off x="9771321" y="3560457"/>
            <a:ext cx="3810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DF5F398-151B-778D-F830-1C0A6F4BE148}"/>
              </a:ext>
            </a:extLst>
          </p:cNvPr>
          <p:cNvSpPr/>
          <p:nvPr/>
        </p:nvSpPr>
        <p:spPr>
          <a:xfrm>
            <a:off x="9771321" y="4720395"/>
            <a:ext cx="3810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5509D60-593D-DF45-A17C-7893AA199420}"/>
              </a:ext>
            </a:extLst>
          </p:cNvPr>
          <p:cNvSpPr/>
          <p:nvPr/>
        </p:nvSpPr>
        <p:spPr>
          <a:xfrm>
            <a:off x="9771321" y="5006947"/>
            <a:ext cx="3810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E0E445E-F0B3-83A7-9CB0-2BF7E1B8F117}"/>
              </a:ext>
            </a:extLst>
          </p:cNvPr>
          <p:cNvSpPr/>
          <p:nvPr/>
        </p:nvSpPr>
        <p:spPr>
          <a:xfrm>
            <a:off x="9765878" y="6241105"/>
            <a:ext cx="3810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2B4DAB7D-C752-2177-294B-092786DB4851}"/>
              </a:ext>
            </a:extLst>
          </p:cNvPr>
          <p:cNvSpPr/>
          <p:nvPr/>
        </p:nvSpPr>
        <p:spPr>
          <a:xfrm>
            <a:off x="9765878" y="5846650"/>
            <a:ext cx="3810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41790C8-9040-F3C2-5338-4AE1AB0E23C5}"/>
              </a:ext>
            </a:extLst>
          </p:cNvPr>
          <p:cNvSpPr/>
          <p:nvPr/>
        </p:nvSpPr>
        <p:spPr>
          <a:xfrm>
            <a:off x="9771321" y="5488070"/>
            <a:ext cx="3810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13">
            <a:extLst>
              <a:ext uri="{FF2B5EF4-FFF2-40B4-BE49-F238E27FC236}">
                <a16:creationId xmlns:a16="http://schemas.microsoft.com/office/drawing/2014/main" id="{E0F6AE48-F064-59D1-4CD9-18FDC97FB086}"/>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18" name="Slayt Numarası Yer Tutucusu 17">
            <a:extLst>
              <a:ext uri="{FF2B5EF4-FFF2-40B4-BE49-F238E27FC236}">
                <a16:creationId xmlns:a16="http://schemas.microsoft.com/office/drawing/2014/main" id="{AA2281F3-C646-6CD6-3D55-E9D69427EC55}"/>
              </a:ext>
            </a:extLst>
          </p:cNvPr>
          <p:cNvSpPr>
            <a:spLocks noGrp="1"/>
          </p:cNvSpPr>
          <p:nvPr>
            <p:ph type="sldNum" sz="quarter" idx="7"/>
          </p:nvPr>
        </p:nvSpPr>
        <p:spPr>
          <a:xfrm>
            <a:off x="8899258" y="6515100"/>
            <a:ext cx="2804160" cy="342900"/>
          </a:xfrm>
        </p:spPr>
        <p:txBody>
          <a:bodyPr/>
          <a:lstStyle/>
          <a:p>
            <a:fld id="{B6F15528-21DE-4FAA-801E-634DDDAF4B2B}" type="slidenum">
              <a:rPr lang="en-US" smtClean="0"/>
              <a:t>33</a:t>
            </a:fld>
            <a:endParaRPr lang="en-US" dirty="0"/>
          </a:p>
        </p:txBody>
      </p:sp>
      <p:cxnSp>
        <p:nvCxnSpPr>
          <p:cNvPr id="19" name="Düz Bağlayıcı 18">
            <a:extLst>
              <a:ext uri="{FF2B5EF4-FFF2-40B4-BE49-F238E27FC236}">
                <a16:creationId xmlns:a16="http://schemas.microsoft.com/office/drawing/2014/main" id="{8D8CE835-5200-5870-E0C6-0468CC558BB1}"/>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126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751415"/>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r>
              <a:rPr lang="en-US" b="1" i="1" dirty="0">
                <a:solidFill>
                  <a:srgbClr val="00B0F0"/>
                </a:solidFill>
                <a:latin typeface="Century Gothic" panose="020B0502020202020204" pitchFamily="34" charset="0"/>
              </a:rPr>
              <a:t>Expectations from Brands After the Earthquake</a:t>
            </a:r>
            <a:endParaRPr lang="tr-TR" sz="1800"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15733" y="1023264"/>
            <a:ext cx="10404397" cy="523220"/>
          </a:xfrm>
          <a:prstGeom prst="rect">
            <a:avLst/>
          </a:prstGeom>
          <a:solidFill>
            <a:schemeClr val="bg1">
              <a:lumMod val="95000"/>
            </a:schemeClr>
          </a:solidFill>
        </p:spPr>
        <p:txBody>
          <a:bodyPr wrap="square">
            <a:spAutoFit/>
          </a:bodyPr>
          <a:lstStyle/>
          <a:p>
            <a:pPr algn="just"/>
            <a:r>
              <a:rPr lang="en-US" sz="1400" dirty="0">
                <a:solidFill>
                  <a:schemeClr val="tx1">
                    <a:lumMod val="50000"/>
                    <a:lumOff val="50000"/>
                  </a:schemeClr>
                </a:solidFill>
                <a:latin typeface="Calibri" panose="020F0502020204030204" pitchFamily="34" charset="0"/>
                <a:cs typeface="Calibri" panose="020F0502020204030204" pitchFamily="34" charset="0"/>
              </a:rPr>
              <a:t>The first place among the expectations of the participants from the brands is to provide food aid with 29%. This is followed by clothing aid with 24% and shelter aid with 20.9%. </a:t>
            </a:r>
            <a:endParaRPr lang="tr-TR" sz="14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2" name="Text Box 6">
            <a:extLst>
              <a:ext uri="{FF2B5EF4-FFF2-40B4-BE49-F238E27FC236}">
                <a16:creationId xmlns:a16="http://schemas.microsoft.com/office/drawing/2014/main" id="{B3415BA6-2359-7AC0-2923-C9B0E4FA901C}"/>
              </a:ext>
            </a:extLst>
          </p:cNvPr>
          <p:cNvSpPr txBox="1">
            <a:spLocks noChangeArrowheads="1"/>
          </p:cNvSpPr>
          <p:nvPr/>
        </p:nvSpPr>
        <p:spPr bwMode="auto">
          <a:xfrm>
            <a:off x="6629400" y="6638210"/>
            <a:ext cx="4990730" cy="215444"/>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DI16. What are your expectations from the BUSINESS WORLD after the earthquake? OPEN ENDED</a:t>
            </a:r>
            <a:endParaRPr lang="tr-TR" sz="800" dirty="0">
              <a:solidFill>
                <a:srgbClr val="808080"/>
              </a:solidFill>
              <a:latin typeface="Century Gothic" panose="020B0502020202020204" pitchFamily="34" charset="0"/>
              <a:ea typeface="Verdana" panose="020B0604030504040204" pitchFamily="34" charset="0"/>
            </a:endParaRPr>
          </a:p>
        </p:txBody>
      </p:sp>
      <p:sp>
        <p:nvSpPr>
          <p:cNvPr id="5" name="Metin kutusu 4">
            <a:extLst>
              <a:ext uri="{FF2B5EF4-FFF2-40B4-BE49-F238E27FC236}">
                <a16:creationId xmlns:a16="http://schemas.microsoft.com/office/drawing/2014/main" id="{08093874-4F31-F8AC-2ADA-9B56E287D682}"/>
              </a:ext>
            </a:extLst>
          </p:cNvPr>
          <p:cNvSpPr txBox="1"/>
          <p:nvPr/>
        </p:nvSpPr>
        <p:spPr>
          <a:xfrm>
            <a:off x="1215733" y="6642556"/>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N:800</a:t>
            </a:r>
          </a:p>
        </p:txBody>
      </p:sp>
      <p:sp>
        <p:nvSpPr>
          <p:cNvPr id="7" name="object 13">
            <a:extLst>
              <a:ext uri="{FF2B5EF4-FFF2-40B4-BE49-F238E27FC236}">
                <a16:creationId xmlns:a16="http://schemas.microsoft.com/office/drawing/2014/main" id="{69B0CC23-A95A-E733-204A-3D3A0F06253D}"/>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8" name="Slayt Numarası Yer Tutucusu 7">
            <a:extLst>
              <a:ext uri="{FF2B5EF4-FFF2-40B4-BE49-F238E27FC236}">
                <a16:creationId xmlns:a16="http://schemas.microsoft.com/office/drawing/2014/main" id="{98380300-BE15-76A4-BA25-F54B72CF22FA}"/>
              </a:ext>
            </a:extLst>
          </p:cNvPr>
          <p:cNvSpPr>
            <a:spLocks noGrp="1"/>
          </p:cNvSpPr>
          <p:nvPr>
            <p:ph type="sldNum" sz="quarter" idx="7"/>
          </p:nvPr>
        </p:nvSpPr>
        <p:spPr/>
        <p:txBody>
          <a:bodyPr/>
          <a:lstStyle/>
          <a:p>
            <a:fld id="{B6F15528-21DE-4FAA-801E-634DDDAF4B2B}" type="slidenum">
              <a:rPr lang="en-US" smtClean="0"/>
              <a:t>34</a:t>
            </a:fld>
            <a:endParaRPr lang="en-US"/>
          </a:p>
        </p:txBody>
      </p:sp>
      <p:cxnSp>
        <p:nvCxnSpPr>
          <p:cNvPr id="9" name="Düz Bağlayıcı 8">
            <a:extLst>
              <a:ext uri="{FF2B5EF4-FFF2-40B4-BE49-F238E27FC236}">
                <a16:creationId xmlns:a16="http://schemas.microsoft.com/office/drawing/2014/main" id="{A0FBA496-C30B-8406-AF12-445CC8B3553B}"/>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Grafik 2">
            <a:extLst>
              <a:ext uri="{FF2B5EF4-FFF2-40B4-BE49-F238E27FC236}">
                <a16:creationId xmlns:a16="http://schemas.microsoft.com/office/drawing/2014/main" id="{3EDC109C-F5B8-4ED1-E22C-0ADCE5C61EE8}"/>
              </a:ext>
            </a:extLst>
          </p:cNvPr>
          <p:cNvGraphicFramePr>
            <a:graphicFrameLocks/>
          </p:cNvGraphicFramePr>
          <p:nvPr>
            <p:extLst>
              <p:ext uri="{D42A27DB-BD31-4B8C-83A1-F6EECF244321}">
                <p14:modId xmlns:p14="http://schemas.microsoft.com/office/powerpoint/2010/main" val="2255815690"/>
              </p:ext>
            </p:extLst>
          </p:nvPr>
        </p:nvGraphicFramePr>
        <p:xfrm>
          <a:off x="1215733" y="1649724"/>
          <a:ext cx="10404397" cy="49884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1922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751415"/>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r>
              <a:rPr lang="en-US" b="1" i="1" dirty="0">
                <a:solidFill>
                  <a:srgbClr val="00B0F0"/>
                </a:solidFill>
                <a:latin typeface="Century Gothic" panose="020B0502020202020204" pitchFamily="34" charset="0"/>
              </a:rPr>
              <a:t>Expectations from the Business World After the Earthquake</a:t>
            </a:r>
            <a:endParaRPr lang="tr-TR" sz="1800"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15733" y="1023264"/>
            <a:ext cx="10404397" cy="523220"/>
          </a:xfrm>
          <a:prstGeom prst="rect">
            <a:avLst/>
          </a:prstGeom>
          <a:solidFill>
            <a:schemeClr val="bg1">
              <a:lumMod val="95000"/>
            </a:schemeClr>
          </a:solidFill>
        </p:spPr>
        <p:txBody>
          <a:bodyPr wrap="square">
            <a:spAutoFit/>
          </a:bodyPr>
          <a:lstStyle/>
          <a:p>
            <a:pPr algn="just"/>
            <a:r>
              <a:rPr lang="en-US" sz="1400" dirty="0">
                <a:solidFill>
                  <a:schemeClr val="tx1">
                    <a:lumMod val="50000"/>
                    <a:lumOff val="50000"/>
                  </a:schemeClr>
                </a:solidFill>
                <a:latin typeface="Calibri" panose="020F0502020204030204" pitchFamily="34" charset="0"/>
                <a:cs typeface="Calibri" panose="020F0502020204030204" pitchFamily="34" charset="0"/>
              </a:rPr>
              <a:t>The first place among the expectations of the participants from the business world is the provision of aid in kind with 34.5%. This is followed by job opportunities with 19.8% and financial support with 1</a:t>
            </a:r>
            <a:r>
              <a:rPr lang="tr-TR" sz="1400" dirty="0">
                <a:solidFill>
                  <a:schemeClr val="tx1">
                    <a:lumMod val="50000"/>
                    <a:lumOff val="50000"/>
                  </a:schemeClr>
                </a:solidFill>
                <a:latin typeface="Calibri" panose="020F0502020204030204" pitchFamily="34" charset="0"/>
                <a:cs typeface="Calibri" panose="020F0502020204030204" pitchFamily="34" charset="0"/>
              </a:rPr>
              <a:t>5.3</a:t>
            </a:r>
            <a:r>
              <a:rPr lang="en-US" sz="1400" dirty="0">
                <a:solidFill>
                  <a:schemeClr val="tx1">
                    <a:lumMod val="50000"/>
                    <a:lumOff val="50000"/>
                  </a:schemeClr>
                </a:solidFill>
                <a:latin typeface="Calibri" panose="020F0502020204030204" pitchFamily="34" charset="0"/>
                <a:cs typeface="Calibri" panose="020F0502020204030204" pitchFamily="34" charset="0"/>
              </a:rPr>
              <a:t>%.</a:t>
            </a:r>
            <a:endParaRPr lang="tr-TR" sz="14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2" name="Text Box 6">
            <a:extLst>
              <a:ext uri="{FF2B5EF4-FFF2-40B4-BE49-F238E27FC236}">
                <a16:creationId xmlns:a16="http://schemas.microsoft.com/office/drawing/2014/main" id="{B3415BA6-2359-7AC0-2923-C9B0E4FA901C}"/>
              </a:ext>
            </a:extLst>
          </p:cNvPr>
          <p:cNvSpPr txBox="1">
            <a:spLocks noChangeArrowheads="1"/>
          </p:cNvSpPr>
          <p:nvPr/>
        </p:nvSpPr>
        <p:spPr bwMode="auto">
          <a:xfrm>
            <a:off x="6553200" y="6638210"/>
            <a:ext cx="5066930" cy="215444"/>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DI16. What are your expectations from the BUSINESS WORLD after the earthquake? OPEN ENDED</a:t>
            </a:r>
            <a:endParaRPr lang="tr-TR" sz="800" dirty="0">
              <a:solidFill>
                <a:srgbClr val="808080"/>
              </a:solidFill>
              <a:latin typeface="Century Gothic" panose="020B0502020202020204" pitchFamily="34" charset="0"/>
              <a:ea typeface="Verdana" panose="020B0604030504040204" pitchFamily="34" charset="0"/>
            </a:endParaRPr>
          </a:p>
        </p:txBody>
      </p:sp>
      <p:sp>
        <p:nvSpPr>
          <p:cNvPr id="5" name="Metin kutusu 4">
            <a:extLst>
              <a:ext uri="{FF2B5EF4-FFF2-40B4-BE49-F238E27FC236}">
                <a16:creationId xmlns:a16="http://schemas.microsoft.com/office/drawing/2014/main" id="{08093874-4F31-F8AC-2ADA-9B56E287D682}"/>
              </a:ext>
            </a:extLst>
          </p:cNvPr>
          <p:cNvSpPr txBox="1"/>
          <p:nvPr/>
        </p:nvSpPr>
        <p:spPr>
          <a:xfrm>
            <a:off x="1215733" y="6656733"/>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N:800</a:t>
            </a:r>
          </a:p>
        </p:txBody>
      </p:sp>
      <p:sp>
        <p:nvSpPr>
          <p:cNvPr id="7" name="object 13">
            <a:extLst>
              <a:ext uri="{FF2B5EF4-FFF2-40B4-BE49-F238E27FC236}">
                <a16:creationId xmlns:a16="http://schemas.microsoft.com/office/drawing/2014/main" id="{6CB78A92-6EA9-E2A1-5961-624B851DBE94}"/>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8" name="Slayt Numarası Yer Tutucusu 7">
            <a:extLst>
              <a:ext uri="{FF2B5EF4-FFF2-40B4-BE49-F238E27FC236}">
                <a16:creationId xmlns:a16="http://schemas.microsoft.com/office/drawing/2014/main" id="{C0611D45-E50A-D1EB-69B1-9706751FDEF1}"/>
              </a:ext>
            </a:extLst>
          </p:cNvPr>
          <p:cNvSpPr>
            <a:spLocks noGrp="1"/>
          </p:cNvSpPr>
          <p:nvPr>
            <p:ph type="sldNum" sz="quarter" idx="7"/>
          </p:nvPr>
        </p:nvSpPr>
        <p:spPr/>
        <p:txBody>
          <a:bodyPr/>
          <a:lstStyle/>
          <a:p>
            <a:fld id="{B6F15528-21DE-4FAA-801E-634DDDAF4B2B}" type="slidenum">
              <a:rPr lang="en-US" smtClean="0"/>
              <a:t>35</a:t>
            </a:fld>
            <a:endParaRPr lang="en-US"/>
          </a:p>
        </p:txBody>
      </p:sp>
      <p:cxnSp>
        <p:nvCxnSpPr>
          <p:cNvPr id="9" name="Düz Bağlayıcı 8">
            <a:extLst>
              <a:ext uri="{FF2B5EF4-FFF2-40B4-BE49-F238E27FC236}">
                <a16:creationId xmlns:a16="http://schemas.microsoft.com/office/drawing/2014/main" id="{1EC27356-B0C7-DED4-2F9E-ABD52189957B}"/>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Grafik 3">
            <a:extLst>
              <a:ext uri="{FF2B5EF4-FFF2-40B4-BE49-F238E27FC236}">
                <a16:creationId xmlns:a16="http://schemas.microsoft.com/office/drawing/2014/main" id="{ADF26E87-B712-1673-C22F-23941D2398EA}"/>
              </a:ext>
            </a:extLst>
          </p:cNvPr>
          <p:cNvGraphicFramePr>
            <a:graphicFrameLocks/>
          </p:cNvGraphicFramePr>
          <p:nvPr>
            <p:extLst>
              <p:ext uri="{D42A27DB-BD31-4B8C-83A1-F6EECF244321}">
                <p14:modId xmlns:p14="http://schemas.microsoft.com/office/powerpoint/2010/main" val="1959130705"/>
              </p:ext>
            </p:extLst>
          </p:nvPr>
        </p:nvGraphicFramePr>
        <p:xfrm>
          <a:off x="1215733" y="1806754"/>
          <a:ext cx="10366667" cy="45711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481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751415"/>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r>
              <a:rPr lang="en-US" b="1" i="1" dirty="0">
                <a:solidFill>
                  <a:srgbClr val="00B0F0"/>
                </a:solidFill>
                <a:latin typeface="Century Gothic" panose="020B0502020202020204" pitchFamily="34" charset="0"/>
              </a:rPr>
              <a:t>Expectations from Non-Governmental Organizations After the Earthquake</a:t>
            </a:r>
            <a:endParaRPr lang="tr-TR" sz="1800"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15733" y="1023264"/>
            <a:ext cx="10404397" cy="523220"/>
          </a:xfrm>
          <a:prstGeom prst="rect">
            <a:avLst/>
          </a:prstGeom>
          <a:solidFill>
            <a:schemeClr val="bg1">
              <a:lumMod val="95000"/>
            </a:schemeClr>
          </a:solidFill>
        </p:spPr>
        <p:txBody>
          <a:bodyPr wrap="square">
            <a:spAutoFit/>
          </a:bodyPr>
          <a:lstStyle/>
          <a:p>
            <a:pPr algn="just"/>
            <a:r>
              <a:rPr lang="en-US" sz="1400" dirty="0">
                <a:solidFill>
                  <a:schemeClr val="tx1">
                    <a:lumMod val="50000"/>
                    <a:lumOff val="50000"/>
                  </a:schemeClr>
                </a:solidFill>
                <a:latin typeface="Calibri" panose="020F0502020204030204" pitchFamily="34" charset="0"/>
                <a:cs typeface="Calibri" panose="020F0502020204030204" pitchFamily="34" charset="0"/>
              </a:rPr>
              <a:t>The first place in the expectations of the participants from non-governmental organizations is the demand for increasing aid. This is followed by providing in-kind aid with 23.3% and providing shelter aid with 19.3%. </a:t>
            </a:r>
            <a:endParaRPr lang="tr-TR" sz="14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2" name="Text Box 6">
            <a:extLst>
              <a:ext uri="{FF2B5EF4-FFF2-40B4-BE49-F238E27FC236}">
                <a16:creationId xmlns:a16="http://schemas.microsoft.com/office/drawing/2014/main" id="{B3415BA6-2359-7AC0-2923-C9B0E4FA901C}"/>
              </a:ext>
            </a:extLst>
          </p:cNvPr>
          <p:cNvSpPr txBox="1">
            <a:spLocks noChangeArrowheads="1"/>
          </p:cNvSpPr>
          <p:nvPr/>
        </p:nvSpPr>
        <p:spPr bwMode="auto">
          <a:xfrm>
            <a:off x="7772400" y="6519446"/>
            <a:ext cx="3847730" cy="338554"/>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DI17. What are your expectations from Non-Governmental Organizations after the earthquake? OPEN ENDED</a:t>
            </a:r>
            <a:endParaRPr lang="tr-TR" sz="800" dirty="0">
              <a:solidFill>
                <a:srgbClr val="808080"/>
              </a:solidFill>
              <a:latin typeface="Century Gothic" panose="020B0502020202020204" pitchFamily="34" charset="0"/>
              <a:ea typeface="Verdana" panose="020B0604030504040204" pitchFamily="34" charset="0"/>
            </a:endParaRPr>
          </a:p>
        </p:txBody>
      </p:sp>
      <p:sp>
        <p:nvSpPr>
          <p:cNvPr id="5" name="Metin kutusu 4">
            <a:extLst>
              <a:ext uri="{FF2B5EF4-FFF2-40B4-BE49-F238E27FC236}">
                <a16:creationId xmlns:a16="http://schemas.microsoft.com/office/drawing/2014/main" id="{08093874-4F31-F8AC-2ADA-9B56E287D682}"/>
              </a:ext>
            </a:extLst>
          </p:cNvPr>
          <p:cNvSpPr txBox="1"/>
          <p:nvPr/>
        </p:nvSpPr>
        <p:spPr>
          <a:xfrm>
            <a:off x="1215733" y="6656733"/>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N:800</a:t>
            </a:r>
          </a:p>
        </p:txBody>
      </p:sp>
      <p:sp>
        <p:nvSpPr>
          <p:cNvPr id="7" name="object 13">
            <a:extLst>
              <a:ext uri="{FF2B5EF4-FFF2-40B4-BE49-F238E27FC236}">
                <a16:creationId xmlns:a16="http://schemas.microsoft.com/office/drawing/2014/main" id="{E6406040-CDF5-A093-C6E3-9FF86A543A13}"/>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8" name="Slayt Numarası Yer Tutucusu 7">
            <a:extLst>
              <a:ext uri="{FF2B5EF4-FFF2-40B4-BE49-F238E27FC236}">
                <a16:creationId xmlns:a16="http://schemas.microsoft.com/office/drawing/2014/main" id="{BDCD74E5-E125-2B87-0CB2-A4D6CF413F87}"/>
              </a:ext>
            </a:extLst>
          </p:cNvPr>
          <p:cNvSpPr>
            <a:spLocks noGrp="1"/>
          </p:cNvSpPr>
          <p:nvPr>
            <p:ph type="sldNum" sz="quarter" idx="7"/>
          </p:nvPr>
        </p:nvSpPr>
        <p:spPr/>
        <p:txBody>
          <a:bodyPr/>
          <a:lstStyle/>
          <a:p>
            <a:fld id="{B6F15528-21DE-4FAA-801E-634DDDAF4B2B}" type="slidenum">
              <a:rPr lang="en-US" smtClean="0"/>
              <a:t>36</a:t>
            </a:fld>
            <a:endParaRPr lang="en-US"/>
          </a:p>
        </p:txBody>
      </p:sp>
      <p:cxnSp>
        <p:nvCxnSpPr>
          <p:cNvPr id="9" name="Düz Bağlayıcı 8">
            <a:extLst>
              <a:ext uri="{FF2B5EF4-FFF2-40B4-BE49-F238E27FC236}">
                <a16:creationId xmlns:a16="http://schemas.microsoft.com/office/drawing/2014/main" id="{43AE3AF4-6990-5D3F-AEB9-7FF098DFCA7A}"/>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Grafik 3">
            <a:extLst>
              <a:ext uri="{FF2B5EF4-FFF2-40B4-BE49-F238E27FC236}">
                <a16:creationId xmlns:a16="http://schemas.microsoft.com/office/drawing/2014/main" id="{6761FB12-AA5A-5546-47F9-8ADF86B86BF7}"/>
              </a:ext>
            </a:extLst>
          </p:cNvPr>
          <p:cNvGraphicFramePr>
            <a:graphicFrameLocks/>
          </p:cNvGraphicFramePr>
          <p:nvPr>
            <p:extLst>
              <p:ext uri="{D42A27DB-BD31-4B8C-83A1-F6EECF244321}">
                <p14:modId xmlns:p14="http://schemas.microsoft.com/office/powerpoint/2010/main" val="3835842619"/>
              </p:ext>
            </p:extLst>
          </p:nvPr>
        </p:nvGraphicFramePr>
        <p:xfrm>
          <a:off x="1215733" y="1649724"/>
          <a:ext cx="10366667" cy="48697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1090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751415"/>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r>
              <a:rPr lang="en-US" b="1" i="1" dirty="0">
                <a:solidFill>
                  <a:srgbClr val="00B0F0"/>
                </a:solidFill>
                <a:latin typeface="Century Gothic" panose="020B0502020202020204" pitchFamily="34" charset="0"/>
              </a:rPr>
              <a:t>Expectations from the State After the Earthquake</a:t>
            </a:r>
            <a:endParaRPr lang="tr-TR" sz="1800"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15733" y="1023264"/>
            <a:ext cx="10404397" cy="523220"/>
          </a:xfrm>
          <a:prstGeom prst="rect">
            <a:avLst/>
          </a:prstGeom>
          <a:solidFill>
            <a:schemeClr val="bg1">
              <a:lumMod val="95000"/>
            </a:schemeClr>
          </a:solidFill>
        </p:spPr>
        <p:txBody>
          <a:bodyPr wrap="square">
            <a:spAutoFit/>
          </a:bodyPr>
          <a:lstStyle/>
          <a:p>
            <a:pPr algn="just"/>
            <a:r>
              <a:rPr lang="en-US" sz="1400" dirty="0">
                <a:solidFill>
                  <a:schemeClr val="tx1">
                    <a:lumMod val="50000"/>
                    <a:lumOff val="50000"/>
                  </a:schemeClr>
                </a:solidFill>
                <a:latin typeface="Calibri" panose="020F0502020204030204" pitchFamily="34" charset="0"/>
                <a:cs typeface="Calibri" panose="020F0502020204030204" pitchFamily="34" charset="0"/>
              </a:rPr>
              <a:t>The first place among the expectations of the participants from the state is the improvement of the conditions of the earthquake victims with 34.1%. This is followed by the construction of new houses in the region with 19.0% and financial support with 14.1%. </a:t>
            </a:r>
            <a:endParaRPr lang="tr-TR" sz="14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2" name="Text Box 6">
            <a:extLst>
              <a:ext uri="{FF2B5EF4-FFF2-40B4-BE49-F238E27FC236}">
                <a16:creationId xmlns:a16="http://schemas.microsoft.com/office/drawing/2014/main" id="{B3415BA6-2359-7AC0-2923-C9B0E4FA901C}"/>
              </a:ext>
            </a:extLst>
          </p:cNvPr>
          <p:cNvSpPr txBox="1">
            <a:spLocks noChangeArrowheads="1"/>
          </p:cNvSpPr>
          <p:nvPr/>
        </p:nvSpPr>
        <p:spPr bwMode="auto">
          <a:xfrm>
            <a:off x="7239000" y="6638210"/>
            <a:ext cx="4381130" cy="215444"/>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DI18. What are your expectations from the state after the earthquake? OPEN ENDED</a:t>
            </a:r>
            <a:endParaRPr lang="tr-TR" sz="800" dirty="0">
              <a:solidFill>
                <a:srgbClr val="808080"/>
              </a:solidFill>
              <a:latin typeface="Century Gothic" panose="020B0502020202020204" pitchFamily="34" charset="0"/>
              <a:ea typeface="Verdana" panose="020B0604030504040204" pitchFamily="34" charset="0"/>
            </a:endParaRPr>
          </a:p>
        </p:txBody>
      </p:sp>
      <p:sp>
        <p:nvSpPr>
          <p:cNvPr id="5" name="Metin kutusu 4">
            <a:extLst>
              <a:ext uri="{FF2B5EF4-FFF2-40B4-BE49-F238E27FC236}">
                <a16:creationId xmlns:a16="http://schemas.microsoft.com/office/drawing/2014/main" id="{08093874-4F31-F8AC-2ADA-9B56E287D682}"/>
              </a:ext>
            </a:extLst>
          </p:cNvPr>
          <p:cNvSpPr txBox="1"/>
          <p:nvPr/>
        </p:nvSpPr>
        <p:spPr>
          <a:xfrm>
            <a:off x="1215733" y="6642556"/>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N:800</a:t>
            </a:r>
          </a:p>
        </p:txBody>
      </p:sp>
      <p:sp>
        <p:nvSpPr>
          <p:cNvPr id="7" name="object 13">
            <a:extLst>
              <a:ext uri="{FF2B5EF4-FFF2-40B4-BE49-F238E27FC236}">
                <a16:creationId xmlns:a16="http://schemas.microsoft.com/office/drawing/2014/main" id="{3B276E16-3040-0B4C-FE63-703A12291F39}"/>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8" name="Slayt Numarası Yer Tutucusu 7">
            <a:extLst>
              <a:ext uri="{FF2B5EF4-FFF2-40B4-BE49-F238E27FC236}">
                <a16:creationId xmlns:a16="http://schemas.microsoft.com/office/drawing/2014/main" id="{21AC10F1-0E21-1158-8701-83532C5252D4}"/>
              </a:ext>
            </a:extLst>
          </p:cNvPr>
          <p:cNvSpPr>
            <a:spLocks noGrp="1"/>
          </p:cNvSpPr>
          <p:nvPr>
            <p:ph type="sldNum" sz="quarter" idx="7"/>
          </p:nvPr>
        </p:nvSpPr>
        <p:spPr/>
        <p:txBody>
          <a:bodyPr/>
          <a:lstStyle/>
          <a:p>
            <a:fld id="{B6F15528-21DE-4FAA-801E-634DDDAF4B2B}" type="slidenum">
              <a:rPr lang="en-US" smtClean="0"/>
              <a:t>37</a:t>
            </a:fld>
            <a:endParaRPr lang="en-US"/>
          </a:p>
        </p:txBody>
      </p:sp>
      <p:cxnSp>
        <p:nvCxnSpPr>
          <p:cNvPr id="9" name="Düz Bağlayıcı 8">
            <a:extLst>
              <a:ext uri="{FF2B5EF4-FFF2-40B4-BE49-F238E27FC236}">
                <a16:creationId xmlns:a16="http://schemas.microsoft.com/office/drawing/2014/main" id="{74BBD83B-1860-AEF9-E1D0-A0E6F5339448}"/>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Grafik 3">
            <a:extLst>
              <a:ext uri="{FF2B5EF4-FFF2-40B4-BE49-F238E27FC236}">
                <a16:creationId xmlns:a16="http://schemas.microsoft.com/office/drawing/2014/main" id="{90006D56-E927-1F52-ED14-BD38B184571F}"/>
              </a:ext>
            </a:extLst>
          </p:cNvPr>
          <p:cNvGraphicFramePr>
            <a:graphicFrameLocks/>
          </p:cNvGraphicFramePr>
          <p:nvPr>
            <p:extLst>
              <p:ext uri="{D42A27DB-BD31-4B8C-83A1-F6EECF244321}">
                <p14:modId xmlns:p14="http://schemas.microsoft.com/office/powerpoint/2010/main" val="1326548771"/>
              </p:ext>
            </p:extLst>
          </p:nvPr>
        </p:nvGraphicFramePr>
        <p:xfrm>
          <a:off x="1215733" y="1649724"/>
          <a:ext cx="10404397" cy="49884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7965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3">
            <a:extLst>
              <a:ext uri="{FF2B5EF4-FFF2-40B4-BE49-F238E27FC236}">
                <a16:creationId xmlns:a16="http://schemas.microsoft.com/office/drawing/2014/main" id="{60CEEECB-DD40-2B39-A7BD-70275035A4A1}"/>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7" name="object 2">
            <a:extLst>
              <a:ext uri="{FF2B5EF4-FFF2-40B4-BE49-F238E27FC236}">
                <a16:creationId xmlns:a16="http://schemas.microsoft.com/office/drawing/2014/main" id="{0D7FA04B-0DEE-CE7A-E36E-69609EDAF38B}"/>
              </a:ext>
            </a:extLst>
          </p:cNvPr>
          <p:cNvSpPr txBox="1">
            <a:spLocks/>
          </p:cNvSpPr>
          <p:nvPr/>
        </p:nvSpPr>
        <p:spPr>
          <a:xfrm>
            <a:off x="2173097" y="2800623"/>
            <a:ext cx="7845806" cy="628377"/>
          </a:xfrm>
          <a:prstGeom prst="rect">
            <a:avLst/>
          </a:prstGeom>
        </p:spPr>
        <p:txBody>
          <a:bodyPr vert="horz" wrap="square" lIns="0" tIns="12700" rIns="0" bIns="0" rtlCol="0">
            <a:spAutoFit/>
          </a:bodyPr>
          <a:lstStyle>
            <a:lvl1pPr>
              <a:defRPr sz="2000" b="1" i="0">
                <a:solidFill>
                  <a:srgbClr val="001F5F"/>
                </a:solidFill>
                <a:latin typeface="Carlito"/>
                <a:ea typeface="+mj-ea"/>
                <a:cs typeface="Carlito"/>
              </a:defRPr>
            </a:lvl1pPr>
          </a:lstStyle>
          <a:p>
            <a:pPr marL="12700" algn="ctr">
              <a:spcBef>
                <a:spcPts val="100"/>
              </a:spcBef>
            </a:pPr>
            <a:r>
              <a:rPr lang="tr-TR" sz="4000" kern="1200" dirty="0">
                <a:solidFill>
                  <a:srgbClr val="0070C0"/>
                </a:solidFill>
                <a:ea typeface="+mn-ea"/>
                <a:cs typeface="+mn-cs"/>
              </a:rPr>
              <a:t>EXECUTIVE SUMMARY</a:t>
            </a:r>
            <a:endParaRPr lang="tr-TR" sz="4000" kern="1200" dirty="0">
              <a:solidFill>
                <a:srgbClr val="0070C0"/>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3018266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1028414"/>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r>
              <a:rPr lang="tr-TR" b="1" i="1" dirty="0" err="1">
                <a:solidFill>
                  <a:srgbClr val="00B0F0"/>
                </a:solidFill>
                <a:latin typeface="Century Gothic" panose="020B0502020202020204" pitchFamily="34" charset="0"/>
              </a:rPr>
              <a:t>Executive</a:t>
            </a:r>
            <a:r>
              <a:rPr lang="tr-TR" b="1" i="1" dirty="0">
                <a:solidFill>
                  <a:srgbClr val="00B0F0"/>
                </a:solidFill>
                <a:latin typeface="Century Gothic" panose="020B0502020202020204" pitchFamily="34" charset="0"/>
              </a:rPr>
              <a:t> </a:t>
            </a:r>
            <a:r>
              <a:rPr lang="tr-TR" b="1" i="1" dirty="0" err="1">
                <a:solidFill>
                  <a:srgbClr val="00B0F0"/>
                </a:solidFill>
                <a:latin typeface="Century Gothic" panose="020B0502020202020204" pitchFamily="34" charset="0"/>
              </a:rPr>
              <a:t>Summary</a:t>
            </a:r>
            <a:endParaRPr lang="en-US" b="1" i="1" dirty="0">
              <a:solidFill>
                <a:srgbClr val="00B0F0"/>
              </a:solidFill>
              <a:latin typeface="Century Gothic" panose="020B0502020202020204" pitchFamily="34" charset="0"/>
            </a:endParaRPr>
          </a:p>
          <a:p>
            <a:endParaRPr lang="tr-TR" sz="1800"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15733" y="1023264"/>
            <a:ext cx="10404397" cy="5262979"/>
          </a:xfrm>
          <a:prstGeom prst="rect">
            <a:avLst/>
          </a:prstGeom>
          <a:solidFill>
            <a:schemeClr val="bg1">
              <a:lumMod val="95000"/>
            </a:schemeClr>
          </a:solidFill>
        </p:spPr>
        <p:txBody>
          <a:bodyPr wrap="square">
            <a:spAutoFit/>
          </a:bodyPr>
          <a:lstStyle/>
          <a:p>
            <a:pPr marL="285750" indent="-285750" algn="just">
              <a:buFont typeface="Arial" panose="020B0604020202020204" pitchFamily="34" charset="0"/>
              <a:buChar char="•"/>
            </a:pPr>
            <a:r>
              <a:rPr lang="en-US" sz="1400">
                <a:solidFill>
                  <a:schemeClr val="tx1">
                    <a:lumMod val="50000"/>
                    <a:lumOff val="50000"/>
                  </a:schemeClr>
                </a:solidFill>
                <a:latin typeface="Calibri" panose="020F0502020204030204" pitchFamily="34" charset="0"/>
                <a:cs typeface="Calibri" panose="020F0502020204030204" pitchFamily="34" charset="0"/>
              </a:rPr>
              <a:t>7 out of 10 people think their house is earthquake resistant.</a:t>
            </a:r>
          </a:p>
          <a:p>
            <a:pPr marL="285750" indent="-285750" algn="just">
              <a:buFont typeface="Arial" panose="020B0604020202020204" pitchFamily="34" charset="0"/>
              <a:buChar char="•"/>
            </a:pPr>
            <a:endParaRPr lang="en-US" sz="1400">
              <a:solidFill>
                <a:schemeClr val="tx1">
                  <a:lumMod val="50000"/>
                  <a:lumOff val="50000"/>
                </a:schemeClr>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a:solidFill>
                  <a:schemeClr val="tx1">
                    <a:lumMod val="50000"/>
                    <a:lumOff val="50000"/>
                  </a:schemeClr>
                </a:solidFill>
                <a:latin typeface="Calibri" panose="020F0502020204030204" pitchFamily="34" charset="0"/>
                <a:cs typeface="Calibri" panose="020F0502020204030204" pitchFamily="34" charset="0"/>
              </a:rPr>
              <a:t>While the rate of those who think about changing the house they live in after the earthquake is 8%, the rate of those who state that they are undecided is 7%. 85% do not intend to change the house they live in.</a:t>
            </a:r>
          </a:p>
          <a:p>
            <a:pPr marL="285750" indent="-285750" algn="just">
              <a:buFont typeface="Arial" panose="020B0604020202020204" pitchFamily="34" charset="0"/>
              <a:buChar char="•"/>
            </a:pPr>
            <a:endParaRPr lang="en-US" sz="1400">
              <a:solidFill>
                <a:schemeClr val="tx1">
                  <a:lumMod val="50000"/>
                  <a:lumOff val="50000"/>
                </a:schemeClr>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a:solidFill>
                  <a:schemeClr val="tx1">
                    <a:lumMod val="50000"/>
                    <a:lumOff val="50000"/>
                  </a:schemeClr>
                </a:solidFill>
                <a:latin typeface="Calibri" panose="020F0502020204030204" pitchFamily="34" charset="0"/>
                <a:cs typeface="Calibri" panose="020F0502020204030204" pitchFamily="34" charset="0"/>
              </a:rPr>
              <a:t>Those in the 18-24 and 35-44 age groups do not consider moving to a new city or country at a significantly lower percentage than the others. This shows that these age groups are more willing to change cities and countries than others.</a:t>
            </a:r>
          </a:p>
          <a:p>
            <a:pPr marL="285750" indent="-285750" algn="just">
              <a:buFont typeface="Arial" panose="020B0604020202020204" pitchFamily="34" charset="0"/>
              <a:buChar char="•"/>
            </a:pPr>
            <a:endParaRPr lang="en-US" sz="1400">
              <a:solidFill>
                <a:schemeClr val="tx1">
                  <a:lumMod val="50000"/>
                  <a:lumOff val="50000"/>
                </a:schemeClr>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a:solidFill>
                  <a:schemeClr val="tx1">
                    <a:lumMod val="50000"/>
                    <a:lumOff val="50000"/>
                  </a:schemeClr>
                </a:solidFill>
                <a:latin typeface="Calibri" panose="020F0502020204030204" pitchFamily="34" charset="0"/>
                <a:cs typeface="Calibri" panose="020F0502020204030204" pitchFamily="34" charset="0"/>
              </a:rPr>
              <a:t>71.6% of the participants stated that they had knowledge about what to do in the event of an earthquake by doing their own research, while 61.0% stated that they had information through experts in the press and social media.</a:t>
            </a:r>
          </a:p>
          <a:p>
            <a:pPr marL="285750" indent="-285750" algn="just">
              <a:buFont typeface="Arial" panose="020B0604020202020204" pitchFamily="34" charset="0"/>
              <a:buChar char="•"/>
            </a:pPr>
            <a:endParaRPr lang="en-US" sz="1400">
              <a:solidFill>
                <a:schemeClr val="tx1">
                  <a:lumMod val="50000"/>
                  <a:lumOff val="50000"/>
                </a:schemeClr>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a:solidFill>
                  <a:schemeClr val="tx1">
                    <a:lumMod val="50000"/>
                    <a:lumOff val="50000"/>
                  </a:schemeClr>
                </a:solidFill>
                <a:latin typeface="Calibri" panose="020F0502020204030204" pitchFamily="34" charset="0"/>
                <a:cs typeface="Calibri" panose="020F0502020204030204" pitchFamily="34" charset="0"/>
              </a:rPr>
              <a:t>7 out of 10 people stated that they prepared an earthquake bag in terms of earthquake preparation, and 1 out of every 2 people stated that they fixed their belongings that could fall. 1 out of every 5 people stated that they did not make any preparations for the earthquake.</a:t>
            </a:r>
          </a:p>
          <a:p>
            <a:pPr marL="285750" indent="-285750" algn="just">
              <a:buFont typeface="Arial" panose="020B0604020202020204" pitchFamily="34" charset="0"/>
              <a:buChar char="•"/>
            </a:pPr>
            <a:endParaRPr lang="en-US" sz="1400">
              <a:solidFill>
                <a:schemeClr val="tx1">
                  <a:lumMod val="50000"/>
                  <a:lumOff val="50000"/>
                </a:schemeClr>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a:solidFill>
                  <a:schemeClr val="tx1">
                    <a:lumMod val="50000"/>
                    <a:lumOff val="50000"/>
                  </a:schemeClr>
                </a:solidFill>
                <a:latin typeface="Calibri" panose="020F0502020204030204" pitchFamily="34" charset="0"/>
                <a:cs typeface="Calibri" panose="020F0502020204030204" pitchFamily="34" charset="0"/>
              </a:rPr>
              <a:t>Approximately 8 out of 10 participants provided cash while 5 out of 10 participants provided in-kind donations. The highest percentage of in-kind aid is food with 29.6%.</a:t>
            </a:r>
          </a:p>
          <a:p>
            <a:pPr marL="285750" indent="-285750" algn="just">
              <a:buFont typeface="Arial" panose="020B0604020202020204" pitchFamily="34" charset="0"/>
              <a:buChar char="•"/>
            </a:pPr>
            <a:endParaRPr lang="en-US" sz="1400">
              <a:solidFill>
                <a:schemeClr val="tx1">
                  <a:lumMod val="50000"/>
                  <a:lumOff val="50000"/>
                </a:schemeClr>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a:solidFill>
                  <a:schemeClr val="tx1">
                    <a:lumMod val="50000"/>
                    <a:lumOff val="50000"/>
                  </a:schemeClr>
                </a:solidFill>
                <a:latin typeface="Calibri" panose="020F0502020204030204" pitchFamily="34" charset="0"/>
                <a:cs typeface="Calibri" panose="020F0502020204030204" pitchFamily="34" charset="0"/>
              </a:rPr>
              <a:t>About 1 out of every 2 participants’s anxiety about the future  has increased  and became afraid of losing their loved ones.</a:t>
            </a:r>
          </a:p>
          <a:p>
            <a:pPr marL="285750" indent="-285750" algn="just">
              <a:buFont typeface="Arial" panose="020B0604020202020204" pitchFamily="34" charset="0"/>
              <a:buChar char="•"/>
            </a:pPr>
            <a:endParaRPr lang="en-US" sz="1400">
              <a:solidFill>
                <a:schemeClr val="tx1">
                  <a:lumMod val="50000"/>
                  <a:lumOff val="50000"/>
                </a:schemeClr>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a:solidFill>
                  <a:schemeClr val="tx1">
                    <a:lumMod val="50000"/>
                    <a:lumOff val="50000"/>
                  </a:schemeClr>
                </a:solidFill>
                <a:latin typeface="Calibri" panose="020F0502020204030204" pitchFamily="34" charset="0"/>
                <a:cs typeface="Calibri" panose="020F0502020204030204" pitchFamily="34" charset="0"/>
              </a:rPr>
              <a:t>43% of the participants state that they have a constant fear of earthquakes, and 41.1% state that their sleep quality deteriorates.</a:t>
            </a:r>
          </a:p>
          <a:p>
            <a:pPr marL="285750" indent="-285750" algn="just">
              <a:buFont typeface="Arial" panose="020B0604020202020204" pitchFamily="34" charset="0"/>
              <a:buChar char="•"/>
            </a:pPr>
            <a:endParaRPr lang="en-US" sz="1400">
              <a:solidFill>
                <a:schemeClr val="tx1">
                  <a:lumMod val="50000"/>
                  <a:lumOff val="50000"/>
                </a:schemeClr>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a:solidFill>
                  <a:schemeClr val="tx1">
                    <a:lumMod val="50000"/>
                    <a:lumOff val="50000"/>
                  </a:schemeClr>
                </a:solidFill>
                <a:latin typeface="Calibri" panose="020F0502020204030204" pitchFamily="34" charset="0"/>
                <a:cs typeface="Calibri" panose="020F0502020204030204" pitchFamily="34" charset="0"/>
              </a:rPr>
              <a:t>9 out of 10 participants consider the contractors as responsible for the damage caused by the earthquake with the highest rate. While 7 out of 10 people found local governments guilty, 4 out of 10 people said the state/government was guilty.</a:t>
            </a:r>
          </a:p>
          <a:p>
            <a:pPr algn="just"/>
            <a:endParaRPr lang="en-US" sz="1400">
              <a:solidFill>
                <a:schemeClr val="tx1">
                  <a:lumMod val="50000"/>
                  <a:lumOff val="50000"/>
                </a:schemeClr>
              </a:solidFill>
              <a:latin typeface="Calibri" panose="020F0502020204030204" pitchFamily="34" charset="0"/>
              <a:cs typeface="Calibri" panose="020F0502020204030204" pitchFamily="34" charset="0"/>
            </a:endParaRPr>
          </a:p>
        </p:txBody>
      </p:sp>
      <p:sp>
        <p:nvSpPr>
          <p:cNvPr id="7" name="object 13">
            <a:extLst>
              <a:ext uri="{FF2B5EF4-FFF2-40B4-BE49-F238E27FC236}">
                <a16:creationId xmlns:a16="http://schemas.microsoft.com/office/drawing/2014/main" id="{3B276E16-3040-0B4C-FE63-703A12291F39}"/>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8" name="Slayt Numarası Yer Tutucusu 7">
            <a:extLst>
              <a:ext uri="{FF2B5EF4-FFF2-40B4-BE49-F238E27FC236}">
                <a16:creationId xmlns:a16="http://schemas.microsoft.com/office/drawing/2014/main" id="{D7DD08E2-E98E-29E6-77AA-1937CE53DC5C}"/>
              </a:ext>
            </a:extLst>
          </p:cNvPr>
          <p:cNvSpPr>
            <a:spLocks noGrp="1"/>
          </p:cNvSpPr>
          <p:nvPr>
            <p:ph type="sldNum" sz="quarter" idx="7"/>
          </p:nvPr>
        </p:nvSpPr>
        <p:spPr/>
        <p:txBody>
          <a:bodyPr/>
          <a:lstStyle/>
          <a:p>
            <a:fld id="{B6F15528-21DE-4FAA-801E-634DDDAF4B2B}" type="slidenum">
              <a:rPr lang="en-US" smtClean="0"/>
              <a:t>39</a:t>
            </a:fld>
            <a:endParaRPr lang="en-US"/>
          </a:p>
        </p:txBody>
      </p:sp>
      <p:cxnSp>
        <p:nvCxnSpPr>
          <p:cNvPr id="2" name="Düz Bağlayıcı 1">
            <a:extLst>
              <a:ext uri="{FF2B5EF4-FFF2-40B4-BE49-F238E27FC236}">
                <a16:creationId xmlns:a16="http://schemas.microsoft.com/office/drawing/2014/main" id="{A0227DCC-56AA-35E6-2DCD-6CA95AC50870}"/>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84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3">
            <a:extLst>
              <a:ext uri="{FF2B5EF4-FFF2-40B4-BE49-F238E27FC236}">
                <a16:creationId xmlns:a16="http://schemas.microsoft.com/office/drawing/2014/main" id="{60CEEECB-DD40-2B39-A7BD-70275035A4A1}"/>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7" name="object 2">
            <a:extLst>
              <a:ext uri="{FF2B5EF4-FFF2-40B4-BE49-F238E27FC236}">
                <a16:creationId xmlns:a16="http://schemas.microsoft.com/office/drawing/2014/main" id="{0D7FA04B-0DEE-CE7A-E36E-69609EDAF38B}"/>
              </a:ext>
            </a:extLst>
          </p:cNvPr>
          <p:cNvSpPr txBox="1">
            <a:spLocks/>
          </p:cNvSpPr>
          <p:nvPr/>
        </p:nvSpPr>
        <p:spPr>
          <a:xfrm>
            <a:off x="2173097" y="2431291"/>
            <a:ext cx="7845806" cy="997709"/>
          </a:xfrm>
          <a:prstGeom prst="rect">
            <a:avLst/>
          </a:prstGeom>
        </p:spPr>
        <p:txBody>
          <a:bodyPr vert="horz" wrap="square" lIns="0" tIns="12700" rIns="0" bIns="0" rtlCol="0">
            <a:spAutoFit/>
          </a:bodyPr>
          <a:lstStyle>
            <a:lvl1pPr>
              <a:defRPr sz="2000" b="1" i="0">
                <a:solidFill>
                  <a:srgbClr val="001F5F"/>
                </a:solidFill>
                <a:latin typeface="Carlito"/>
                <a:ea typeface="+mj-ea"/>
                <a:cs typeface="Carlito"/>
              </a:defRPr>
            </a:lvl1pPr>
          </a:lstStyle>
          <a:p>
            <a:pPr marL="12700" algn="ctr">
              <a:spcBef>
                <a:spcPts val="100"/>
              </a:spcBef>
            </a:pPr>
            <a:r>
              <a:rPr lang="tr-TR" sz="4000" kern="0" dirty="0">
                <a:solidFill>
                  <a:srgbClr val="0070C0"/>
                </a:solidFill>
              </a:rPr>
              <a:t>FINDINGS</a:t>
            </a:r>
            <a:br>
              <a:rPr lang="tr-TR" sz="4000" kern="0" dirty="0">
                <a:solidFill>
                  <a:srgbClr val="0070C0"/>
                </a:solidFill>
              </a:rPr>
            </a:br>
            <a:r>
              <a:rPr lang="tr-TR" sz="2400" kern="0" dirty="0" err="1">
                <a:solidFill>
                  <a:srgbClr val="0070C0"/>
                </a:solidFill>
              </a:rPr>
              <a:t>Situation</a:t>
            </a:r>
            <a:r>
              <a:rPr lang="tr-TR" sz="2400" kern="0" dirty="0">
                <a:solidFill>
                  <a:srgbClr val="0070C0"/>
                </a:solidFill>
              </a:rPr>
              <a:t> </a:t>
            </a:r>
            <a:r>
              <a:rPr lang="tr-TR" sz="2400" kern="0" dirty="0" err="1">
                <a:solidFill>
                  <a:srgbClr val="0070C0"/>
                </a:solidFill>
              </a:rPr>
              <a:t>Assessment</a:t>
            </a:r>
            <a:endParaRPr lang="tr-TR" sz="4000" kern="1200" dirty="0">
              <a:solidFill>
                <a:srgbClr val="0070C0"/>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7582822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1028414"/>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r>
              <a:rPr lang="tr-TR" b="1" i="1" dirty="0" err="1">
                <a:solidFill>
                  <a:srgbClr val="00B0F0"/>
                </a:solidFill>
                <a:latin typeface="Century Gothic" panose="020B0502020202020204" pitchFamily="34" charset="0"/>
              </a:rPr>
              <a:t>Executive</a:t>
            </a:r>
            <a:r>
              <a:rPr lang="tr-TR" b="1" i="1" dirty="0">
                <a:solidFill>
                  <a:srgbClr val="00B0F0"/>
                </a:solidFill>
                <a:latin typeface="Century Gothic" panose="020B0502020202020204" pitchFamily="34" charset="0"/>
              </a:rPr>
              <a:t> </a:t>
            </a:r>
            <a:r>
              <a:rPr lang="tr-TR" b="1" i="1" dirty="0" err="1">
                <a:solidFill>
                  <a:srgbClr val="00B0F0"/>
                </a:solidFill>
                <a:latin typeface="Century Gothic" panose="020B0502020202020204" pitchFamily="34" charset="0"/>
              </a:rPr>
              <a:t>Summary</a:t>
            </a:r>
            <a:endParaRPr lang="en-US" b="1" i="1" dirty="0">
              <a:solidFill>
                <a:srgbClr val="00B0F0"/>
              </a:solidFill>
              <a:latin typeface="Century Gothic" panose="020B0502020202020204" pitchFamily="34" charset="0"/>
            </a:endParaRPr>
          </a:p>
          <a:p>
            <a:endParaRPr lang="tr-TR" sz="1800"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178862" y="963222"/>
            <a:ext cx="10404397" cy="5693866"/>
          </a:xfrm>
          <a:prstGeom prst="rect">
            <a:avLst/>
          </a:prstGeom>
          <a:solidFill>
            <a:schemeClr val="bg1">
              <a:lumMod val="95000"/>
            </a:schemeClr>
          </a:solidFill>
        </p:spPr>
        <p:txBody>
          <a:bodyPr wrap="square">
            <a:spAutoFit/>
          </a:bodyPr>
          <a:lstStyle/>
          <a:p>
            <a:pPr marL="285750" indent="-285750" algn="just">
              <a:buFont typeface="Arial" panose="020B0604020202020204" pitchFamily="34" charset="0"/>
              <a:buChar char="•"/>
            </a:pPr>
            <a:r>
              <a:rPr lang="en-US" sz="1400">
                <a:solidFill>
                  <a:schemeClr val="tx1">
                    <a:lumMod val="50000"/>
                    <a:lumOff val="50000"/>
                  </a:schemeClr>
                </a:solidFill>
                <a:latin typeface="Calibri" panose="020F0502020204030204" pitchFamily="34" charset="0"/>
                <a:cs typeface="Calibri" panose="020F0502020204030204" pitchFamily="34" charset="0"/>
              </a:rPr>
              <a:t>Those who live in the earthquake zone tend to interpret the experiences at a higher rate, one out of every 10 people in the earthquake zone sees what happened as God's will.</a:t>
            </a:r>
          </a:p>
          <a:p>
            <a:pPr marL="285750" indent="-285750" algn="just">
              <a:buFont typeface="Arial" panose="020B0604020202020204" pitchFamily="34" charset="0"/>
              <a:buChar char="•"/>
            </a:pPr>
            <a:endParaRPr lang="en-US" sz="1400">
              <a:solidFill>
                <a:schemeClr val="tx1">
                  <a:lumMod val="50000"/>
                  <a:lumOff val="50000"/>
                </a:schemeClr>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a:solidFill>
                  <a:schemeClr val="tx1">
                    <a:lumMod val="50000"/>
                    <a:lumOff val="50000"/>
                  </a:schemeClr>
                </a:solidFill>
                <a:latin typeface="Calibri" panose="020F0502020204030204" pitchFamily="34" charset="0"/>
                <a:cs typeface="Calibri" panose="020F0502020204030204" pitchFamily="34" charset="0"/>
              </a:rPr>
              <a:t>Approximately 2 out of every 5 participants who were in the earthquake zone at the time of the earthquake describe deaths as fate, while it is seen that 1 out of every 5 people agree with this statement.</a:t>
            </a:r>
          </a:p>
          <a:p>
            <a:pPr marL="285750" indent="-285750" algn="just">
              <a:buFont typeface="Arial" panose="020B0604020202020204" pitchFamily="34" charset="0"/>
              <a:buChar char="•"/>
            </a:pPr>
            <a:endParaRPr lang="en-US" sz="1400">
              <a:solidFill>
                <a:schemeClr val="tx1">
                  <a:lumMod val="50000"/>
                  <a:lumOff val="50000"/>
                </a:schemeClr>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a:solidFill>
                  <a:schemeClr val="tx1">
                    <a:lumMod val="50000"/>
                    <a:lumOff val="50000"/>
                  </a:schemeClr>
                </a:solidFill>
                <a:latin typeface="Calibri" panose="020F0502020204030204" pitchFamily="34" charset="0"/>
                <a:cs typeface="Calibri" panose="020F0502020204030204" pitchFamily="34" charset="0"/>
              </a:rPr>
              <a:t>About 2 out of 5 respondents stated that they found the state's disaster management performance in the first 24 hours successful. On the other hand, 1 out of every 2 people do not.</a:t>
            </a:r>
          </a:p>
          <a:p>
            <a:pPr marL="285750" indent="-285750" algn="just">
              <a:buFont typeface="Arial" panose="020B0604020202020204" pitchFamily="34" charset="0"/>
              <a:buChar char="•"/>
            </a:pPr>
            <a:endParaRPr lang="en-US" sz="1400">
              <a:solidFill>
                <a:schemeClr val="tx1">
                  <a:lumMod val="50000"/>
                  <a:lumOff val="50000"/>
                </a:schemeClr>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a:solidFill>
                  <a:schemeClr val="tx1">
                    <a:lumMod val="50000"/>
                    <a:lumOff val="50000"/>
                  </a:schemeClr>
                </a:solidFill>
                <a:latin typeface="Calibri" panose="020F0502020204030204" pitchFamily="34" charset="0"/>
                <a:cs typeface="Calibri" panose="020F0502020204030204" pitchFamily="34" charset="0"/>
              </a:rPr>
              <a:t>3 out of 5 participants do not believe that the state will deal with similar situations more effectively.</a:t>
            </a:r>
          </a:p>
          <a:p>
            <a:pPr marL="285750" indent="-285750" algn="just">
              <a:buFont typeface="Arial" panose="020B0604020202020204" pitchFamily="34" charset="0"/>
              <a:buChar char="•"/>
            </a:pPr>
            <a:endParaRPr lang="en-US" sz="1400">
              <a:solidFill>
                <a:schemeClr val="tx1">
                  <a:lumMod val="50000"/>
                  <a:lumOff val="50000"/>
                </a:schemeClr>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a:solidFill>
                  <a:schemeClr val="tx1">
                    <a:lumMod val="50000"/>
                    <a:lumOff val="50000"/>
                  </a:schemeClr>
                </a:solidFill>
                <a:latin typeface="Calibri" panose="020F0502020204030204" pitchFamily="34" charset="0"/>
                <a:cs typeface="Calibri" panose="020F0502020204030204" pitchFamily="34" charset="0"/>
              </a:rPr>
              <a:t>About 7 out of 10 participants believe that those responsible will be punished. The belief level of those who were not in the earthquake zone at the time of the earthquake (69.2%) was significantly higher than those who were in the earthquake zone (46.8%).</a:t>
            </a:r>
          </a:p>
          <a:p>
            <a:pPr marL="285750" indent="-285750" algn="just">
              <a:buFont typeface="Arial" panose="020B0604020202020204" pitchFamily="34" charset="0"/>
              <a:buChar char="•"/>
            </a:pPr>
            <a:endParaRPr lang="en-US" sz="1400">
              <a:solidFill>
                <a:schemeClr val="tx1">
                  <a:lumMod val="50000"/>
                  <a:lumOff val="50000"/>
                </a:schemeClr>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a:solidFill>
                  <a:schemeClr val="tx1">
                    <a:lumMod val="50000"/>
                    <a:lumOff val="50000"/>
                  </a:schemeClr>
                </a:solidFill>
                <a:latin typeface="Calibri" panose="020F0502020204030204" pitchFamily="34" charset="0"/>
                <a:cs typeface="Calibri" panose="020F0502020204030204" pitchFamily="34" charset="0"/>
              </a:rPr>
              <a:t>Among the organizations involved in disaster management, mine rescue teams have the highest level of appreciation with 93.5%. This is followed by voluntary citizen rescue teams with 91.5% and rescue teams from abroad with 91.3%.</a:t>
            </a:r>
          </a:p>
          <a:p>
            <a:pPr marL="285750" indent="-285750" algn="just">
              <a:buFont typeface="Arial" panose="020B0604020202020204" pitchFamily="34" charset="0"/>
              <a:buChar char="•"/>
            </a:pPr>
            <a:endParaRPr lang="en-US" sz="1400">
              <a:solidFill>
                <a:schemeClr val="tx1">
                  <a:lumMod val="50000"/>
                  <a:lumOff val="50000"/>
                </a:schemeClr>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a:solidFill>
                  <a:schemeClr val="tx1">
                    <a:lumMod val="50000"/>
                    <a:lumOff val="50000"/>
                  </a:schemeClr>
                </a:solidFill>
                <a:latin typeface="Calibri" panose="020F0502020204030204" pitchFamily="34" charset="0"/>
                <a:cs typeface="Calibri" panose="020F0502020204030204" pitchFamily="34" charset="0"/>
              </a:rPr>
              <a:t>Participants believe that AHBAP is the most trusted organisation, AHBAP comes first with 84.6%. So that, about 8 out of every 10 people believe that the help given to the AHBAP will be used efficiently.</a:t>
            </a:r>
          </a:p>
          <a:p>
            <a:pPr marL="285750" indent="-285750" algn="just">
              <a:buFont typeface="Arial" panose="020B0604020202020204" pitchFamily="34" charset="0"/>
              <a:buChar char="•"/>
            </a:pPr>
            <a:endParaRPr lang="en-US" sz="1400">
              <a:solidFill>
                <a:schemeClr val="tx1">
                  <a:lumMod val="50000"/>
                  <a:lumOff val="50000"/>
                </a:schemeClr>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a:solidFill>
                  <a:schemeClr val="tx1">
                    <a:lumMod val="50000"/>
                    <a:lumOff val="50000"/>
                  </a:schemeClr>
                </a:solidFill>
                <a:latin typeface="Calibri" panose="020F0502020204030204" pitchFamily="34" charset="0"/>
                <a:cs typeface="Calibri" panose="020F0502020204030204" pitchFamily="34" charset="0"/>
              </a:rPr>
              <a:t>Participants stated that their trust in scientists increased at the highest rate (82.4%). This is followed by the Turkish Armed Forces (79.9%) and the outside world (other countries) with 76.9%, respectively.</a:t>
            </a:r>
          </a:p>
          <a:p>
            <a:pPr marL="285750" indent="-285750" algn="just">
              <a:buFont typeface="Arial" panose="020B0604020202020204" pitchFamily="34" charset="0"/>
              <a:buChar char="•"/>
            </a:pPr>
            <a:endParaRPr lang="en-US" sz="1400">
              <a:solidFill>
                <a:schemeClr val="tx1">
                  <a:lumMod val="50000"/>
                  <a:lumOff val="50000"/>
                </a:schemeClr>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a:solidFill>
                  <a:schemeClr val="tx1">
                    <a:lumMod val="50000"/>
                    <a:lumOff val="50000"/>
                  </a:schemeClr>
                </a:solidFill>
                <a:latin typeface="Calibri" panose="020F0502020204030204" pitchFamily="34" charset="0"/>
                <a:cs typeface="Calibri" panose="020F0502020204030204" pitchFamily="34" charset="0"/>
              </a:rPr>
              <a:t>9 out of 10 participants think that unity and solidarity increased after the earthquake. For those who were in the earthquake zone at the time of the earthquake, this rate is approximately 6 out of every 10 participants.</a:t>
            </a:r>
          </a:p>
          <a:p>
            <a:pPr marL="285750" indent="-285750" algn="just">
              <a:buFont typeface="Arial" panose="020B0604020202020204" pitchFamily="34" charset="0"/>
              <a:buChar char="•"/>
            </a:pPr>
            <a:endParaRPr lang="en-US" sz="1400">
              <a:solidFill>
                <a:schemeClr val="tx1">
                  <a:lumMod val="50000"/>
                  <a:lumOff val="50000"/>
                </a:schemeClr>
              </a:solidFill>
              <a:latin typeface="Calibri" panose="020F0502020204030204" pitchFamily="34" charset="0"/>
              <a:cs typeface="Calibri" panose="020F0502020204030204" pitchFamily="34" charset="0"/>
            </a:endParaRPr>
          </a:p>
        </p:txBody>
      </p:sp>
      <p:sp>
        <p:nvSpPr>
          <p:cNvPr id="7" name="object 13">
            <a:extLst>
              <a:ext uri="{FF2B5EF4-FFF2-40B4-BE49-F238E27FC236}">
                <a16:creationId xmlns:a16="http://schemas.microsoft.com/office/drawing/2014/main" id="{3B276E16-3040-0B4C-FE63-703A12291F39}"/>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8" name="Slayt Numarası Yer Tutucusu 7">
            <a:extLst>
              <a:ext uri="{FF2B5EF4-FFF2-40B4-BE49-F238E27FC236}">
                <a16:creationId xmlns:a16="http://schemas.microsoft.com/office/drawing/2014/main" id="{D7DD08E2-E98E-29E6-77AA-1937CE53DC5C}"/>
              </a:ext>
            </a:extLst>
          </p:cNvPr>
          <p:cNvSpPr>
            <a:spLocks noGrp="1"/>
          </p:cNvSpPr>
          <p:nvPr>
            <p:ph type="sldNum" sz="quarter" idx="7"/>
          </p:nvPr>
        </p:nvSpPr>
        <p:spPr/>
        <p:txBody>
          <a:bodyPr/>
          <a:lstStyle/>
          <a:p>
            <a:fld id="{B6F15528-21DE-4FAA-801E-634DDDAF4B2B}" type="slidenum">
              <a:rPr lang="en-US" smtClean="0"/>
              <a:t>40</a:t>
            </a:fld>
            <a:endParaRPr lang="en-US"/>
          </a:p>
        </p:txBody>
      </p:sp>
      <p:cxnSp>
        <p:nvCxnSpPr>
          <p:cNvPr id="2" name="Düz Bağlayıcı 1">
            <a:extLst>
              <a:ext uri="{FF2B5EF4-FFF2-40B4-BE49-F238E27FC236}">
                <a16:creationId xmlns:a16="http://schemas.microsoft.com/office/drawing/2014/main" id="{CF28704B-C00C-7BED-B536-B6B3FAE04CA2}"/>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164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1028414"/>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r>
              <a:rPr lang="tr-TR" b="1" i="1" dirty="0" err="1">
                <a:solidFill>
                  <a:srgbClr val="00B0F0"/>
                </a:solidFill>
                <a:latin typeface="Century Gothic" panose="020B0502020202020204" pitchFamily="34" charset="0"/>
              </a:rPr>
              <a:t>Executive</a:t>
            </a:r>
            <a:r>
              <a:rPr lang="tr-TR" b="1" i="1" dirty="0">
                <a:solidFill>
                  <a:srgbClr val="00B0F0"/>
                </a:solidFill>
                <a:latin typeface="Century Gothic" panose="020B0502020202020204" pitchFamily="34" charset="0"/>
              </a:rPr>
              <a:t> </a:t>
            </a:r>
            <a:r>
              <a:rPr lang="tr-TR" b="1" i="1" dirty="0" err="1">
                <a:solidFill>
                  <a:srgbClr val="00B0F0"/>
                </a:solidFill>
                <a:latin typeface="Century Gothic" panose="020B0502020202020204" pitchFamily="34" charset="0"/>
              </a:rPr>
              <a:t>Summary</a:t>
            </a:r>
            <a:endParaRPr lang="en-US" b="1" i="1" dirty="0">
              <a:solidFill>
                <a:srgbClr val="00B0F0"/>
              </a:solidFill>
              <a:latin typeface="Century Gothic" panose="020B0502020202020204" pitchFamily="34" charset="0"/>
            </a:endParaRPr>
          </a:p>
          <a:p>
            <a:endParaRPr lang="tr-TR" sz="1800"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178862" y="963222"/>
            <a:ext cx="10404397" cy="4832092"/>
          </a:xfrm>
          <a:prstGeom prst="rect">
            <a:avLst/>
          </a:prstGeom>
          <a:solidFill>
            <a:schemeClr val="bg1">
              <a:lumMod val="95000"/>
            </a:schemeClr>
          </a:solidFill>
        </p:spPr>
        <p:txBody>
          <a:bodyPr wrap="square">
            <a:spAutoFit/>
          </a:bodyPr>
          <a:lstStyle/>
          <a:p>
            <a:pPr marL="285750" indent="-285750" algn="just">
              <a:buFont typeface="Arial" panose="020B0604020202020204" pitchFamily="34" charset="0"/>
              <a:buChar char="•"/>
            </a:pPr>
            <a:r>
              <a:rPr lang="en-US" sz="1400">
                <a:solidFill>
                  <a:schemeClr val="tx1">
                    <a:lumMod val="50000"/>
                    <a:lumOff val="50000"/>
                  </a:schemeClr>
                </a:solidFill>
                <a:latin typeface="Calibri" panose="020F0502020204030204" pitchFamily="34" charset="0"/>
                <a:cs typeface="Calibri" panose="020F0502020204030204" pitchFamily="34" charset="0"/>
              </a:rPr>
              <a:t>Nearly 9 out of 10 participants think that new immigrants should never be accepted to Turkey from now on, that immigrants harm the Turkish economy and that immigrants should be sent back to their homes immediately.</a:t>
            </a:r>
          </a:p>
          <a:p>
            <a:pPr marL="285750" indent="-285750" algn="just">
              <a:buFont typeface="Arial" panose="020B0604020202020204" pitchFamily="34" charset="0"/>
              <a:buChar char="•"/>
            </a:pPr>
            <a:endParaRPr lang="en-US" sz="1400">
              <a:solidFill>
                <a:schemeClr val="tx1">
                  <a:lumMod val="50000"/>
                  <a:lumOff val="50000"/>
                </a:schemeClr>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a:solidFill>
                  <a:schemeClr val="tx1">
                    <a:lumMod val="50000"/>
                    <a:lumOff val="50000"/>
                  </a:schemeClr>
                </a:solidFill>
                <a:latin typeface="Calibri" panose="020F0502020204030204" pitchFamily="34" charset="0"/>
                <a:cs typeface="Calibri" panose="020F0502020204030204" pitchFamily="34" charset="0"/>
              </a:rPr>
              <a:t>Approximately 8 out of every 10 participants think that the distance education decision should be reversed and revert to face-to-face education, while the 55+ age group defends the necessity of this decision at a higher rate than other age groups.</a:t>
            </a:r>
          </a:p>
          <a:p>
            <a:pPr marL="285750" indent="-285750" algn="just">
              <a:buFont typeface="Arial" panose="020B0604020202020204" pitchFamily="34" charset="0"/>
              <a:buChar char="•"/>
            </a:pPr>
            <a:endParaRPr lang="en-US" sz="1400">
              <a:solidFill>
                <a:schemeClr val="tx1">
                  <a:lumMod val="50000"/>
                  <a:lumOff val="50000"/>
                </a:schemeClr>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a:solidFill>
                  <a:schemeClr val="tx1">
                    <a:lumMod val="50000"/>
                    <a:lumOff val="50000"/>
                  </a:schemeClr>
                </a:solidFill>
                <a:latin typeface="Calibri" panose="020F0502020204030204" pitchFamily="34" charset="0"/>
                <a:cs typeface="Calibri" panose="020F0502020204030204" pitchFamily="34" charset="0"/>
              </a:rPr>
              <a:t>About 6 out of 10 participants stated that they consumed less after the earthquake, they preferred the brands that came to the forefront with their help in the earthquake, and their loyalty to these brands increased.</a:t>
            </a:r>
          </a:p>
          <a:p>
            <a:pPr marL="285750" indent="-285750" algn="just">
              <a:buFont typeface="Arial" panose="020B0604020202020204" pitchFamily="34" charset="0"/>
              <a:buChar char="•"/>
            </a:pPr>
            <a:endParaRPr lang="en-US" sz="1400">
              <a:solidFill>
                <a:schemeClr val="tx1">
                  <a:lumMod val="50000"/>
                  <a:lumOff val="50000"/>
                </a:schemeClr>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a:solidFill>
                  <a:schemeClr val="tx1">
                    <a:lumMod val="50000"/>
                    <a:lumOff val="50000"/>
                  </a:schemeClr>
                </a:solidFill>
                <a:latin typeface="Calibri" panose="020F0502020204030204" pitchFamily="34" charset="0"/>
                <a:cs typeface="Calibri" panose="020F0502020204030204" pitchFamily="34" charset="0"/>
              </a:rPr>
              <a:t>The first place among the expectations of the participants from the brands is to provide food aid with 29%. This is followed by clothing aid with 24% and shelter aid with 20.9%.</a:t>
            </a:r>
          </a:p>
          <a:p>
            <a:pPr marL="285750" indent="-285750" algn="just">
              <a:buFont typeface="Arial" panose="020B0604020202020204" pitchFamily="34" charset="0"/>
              <a:buChar char="•"/>
            </a:pPr>
            <a:endParaRPr lang="en-US" sz="1400">
              <a:solidFill>
                <a:schemeClr val="tx1">
                  <a:lumMod val="50000"/>
                  <a:lumOff val="50000"/>
                </a:schemeClr>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a:solidFill>
                  <a:schemeClr val="tx1">
                    <a:lumMod val="50000"/>
                    <a:lumOff val="50000"/>
                  </a:schemeClr>
                </a:solidFill>
                <a:latin typeface="Calibri" panose="020F0502020204030204" pitchFamily="34" charset="0"/>
                <a:cs typeface="Calibri" panose="020F0502020204030204" pitchFamily="34" charset="0"/>
              </a:rPr>
              <a:t>The first place among the expectations of the participants from the business world is the provision of aid in kind with 34.5%. This is followed by job opportunities with 19.8% and financial support with 15.3%.</a:t>
            </a:r>
          </a:p>
          <a:p>
            <a:pPr marL="285750" indent="-285750" algn="just">
              <a:buFont typeface="Arial" panose="020B0604020202020204" pitchFamily="34" charset="0"/>
              <a:buChar char="•"/>
            </a:pPr>
            <a:endParaRPr lang="en-US" sz="1400">
              <a:solidFill>
                <a:schemeClr val="tx1">
                  <a:lumMod val="50000"/>
                  <a:lumOff val="50000"/>
                </a:schemeClr>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a:solidFill>
                  <a:schemeClr val="tx1">
                    <a:lumMod val="50000"/>
                    <a:lumOff val="50000"/>
                  </a:schemeClr>
                </a:solidFill>
                <a:latin typeface="Calibri" panose="020F0502020204030204" pitchFamily="34" charset="0"/>
                <a:cs typeface="Calibri" panose="020F0502020204030204" pitchFamily="34" charset="0"/>
              </a:rPr>
              <a:t>The first place in the expectations of the participants from non-governmental organizations is the demand for increasing aid. This is followed by providing in-kind aid with 23.3% and providing shelter aid with 19.3%.</a:t>
            </a:r>
          </a:p>
          <a:p>
            <a:pPr marL="285750" indent="-285750" algn="just">
              <a:buFont typeface="Arial" panose="020B0604020202020204" pitchFamily="34" charset="0"/>
              <a:buChar char="•"/>
            </a:pPr>
            <a:endParaRPr lang="en-US" sz="1400">
              <a:solidFill>
                <a:schemeClr val="tx1">
                  <a:lumMod val="50000"/>
                  <a:lumOff val="50000"/>
                </a:schemeClr>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a:solidFill>
                  <a:schemeClr val="tx1">
                    <a:lumMod val="50000"/>
                    <a:lumOff val="50000"/>
                  </a:schemeClr>
                </a:solidFill>
                <a:latin typeface="Calibri" panose="020F0502020204030204" pitchFamily="34" charset="0"/>
                <a:cs typeface="Calibri" panose="020F0502020204030204" pitchFamily="34" charset="0"/>
              </a:rPr>
              <a:t>The first place among the expectations of the participants from the state is the improvement of the conditions of the earthquake victims with 34.1%. This is followed by the construction of new houses in the region with 19.0% and financial support with 14.1%.</a:t>
            </a:r>
          </a:p>
          <a:p>
            <a:pPr marL="285750" indent="-285750" algn="just">
              <a:buFont typeface="Arial" panose="020B0604020202020204" pitchFamily="34" charset="0"/>
              <a:buChar char="•"/>
            </a:pPr>
            <a:endParaRPr lang="en-US" sz="1400">
              <a:solidFill>
                <a:schemeClr val="tx1">
                  <a:lumMod val="50000"/>
                  <a:lumOff val="50000"/>
                </a:schemeClr>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a:solidFill>
                  <a:schemeClr val="tx1">
                    <a:lumMod val="50000"/>
                    <a:lumOff val="50000"/>
                  </a:schemeClr>
                </a:solidFill>
                <a:latin typeface="Calibri" panose="020F0502020204030204" pitchFamily="34" charset="0"/>
                <a:cs typeface="Calibri" panose="020F0502020204030204" pitchFamily="34" charset="0"/>
              </a:rPr>
              <a:t>The earthquake seem to have influenced economic bahaivour  especialiy vis-a- vis consumption and expectations from brands.</a:t>
            </a:r>
          </a:p>
        </p:txBody>
      </p:sp>
      <p:sp>
        <p:nvSpPr>
          <p:cNvPr id="7" name="object 13">
            <a:extLst>
              <a:ext uri="{FF2B5EF4-FFF2-40B4-BE49-F238E27FC236}">
                <a16:creationId xmlns:a16="http://schemas.microsoft.com/office/drawing/2014/main" id="{3B276E16-3040-0B4C-FE63-703A12291F39}"/>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8" name="Slayt Numarası Yer Tutucusu 7">
            <a:extLst>
              <a:ext uri="{FF2B5EF4-FFF2-40B4-BE49-F238E27FC236}">
                <a16:creationId xmlns:a16="http://schemas.microsoft.com/office/drawing/2014/main" id="{D7DD08E2-E98E-29E6-77AA-1937CE53DC5C}"/>
              </a:ext>
            </a:extLst>
          </p:cNvPr>
          <p:cNvSpPr>
            <a:spLocks noGrp="1"/>
          </p:cNvSpPr>
          <p:nvPr>
            <p:ph type="sldNum" sz="quarter" idx="7"/>
          </p:nvPr>
        </p:nvSpPr>
        <p:spPr/>
        <p:txBody>
          <a:bodyPr/>
          <a:lstStyle/>
          <a:p>
            <a:fld id="{B6F15528-21DE-4FAA-801E-634DDDAF4B2B}" type="slidenum">
              <a:rPr lang="en-US" smtClean="0"/>
              <a:t>41</a:t>
            </a:fld>
            <a:endParaRPr lang="en-US"/>
          </a:p>
        </p:txBody>
      </p:sp>
      <p:cxnSp>
        <p:nvCxnSpPr>
          <p:cNvPr id="2" name="Düz Bağlayıcı 1">
            <a:extLst>
              <a:ext uri="{FF2B5EF4-FFF2-40B4-BE49-F238E27FC236}">
                <a16:creationId xmlns:a16="http://schemas.microsoft.com/office/drawing/2014/main" id="{57C29185-0202-B7D7-2F3B-9229FCD38124}"/>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137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3">
            <a:extLst>
              <a:ext uri="{FF2B5EF4-FFF2-40B4-BE49-F238E27FC236}">
                <a16:creationId xmlns:a16="http://schemas.microsoft.com/office/drawing/2014/main" id="{60CEEECB-DD40-2B39-A7BD-70275035A4A1}"/>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7" name="object 2">
            <a:extLst>
              <a:ext uri="{FF2B5EF4-FFF2-40B4-BE49-F238E27FC236}">
                <a16:creationId xmlns:a16="http://schemas.microsoft.com/office/drawing/2014/main" id="{0D7FA04B-0DEE-CE7A-E36E-69609EDAF38B}"/>
              </a:ext>
            </a:extLst>
          </p:cNvPr>
          <p:cNvSpPr txBox="1">
            <a:spLocks/>
          </p:cNvSpPr>
          <p:nvPr/>
        </p:nvSpPr>
        <p:spPr>
          <a:xfrm>
            <a:off x="2173097" y="2800623"/>
            <a:ext cx="7845806" cy="628377"/>
          </a:xfrm>
          <a:prstGeom prst="rect">
            <a:avLst/>
          </a:prstGeom>
        </p:spPr>
        <p:txBody>
          <a:bodyPr vert="horz" wrap="square" lIns="0" tIns="12700" rIns="0" bIns="0" rtlCol="0">
            <a:spAutoFit/>
          </a:bodyPr>
          <a:lstStyle>
            <a:lvl1pPr>
              <a:defRPr sz="2000" b="1" i="0">
                <a:solidFill>
                  <a:srgbClr val="001F5F"/>
                </a:solidFill>
                <a:latin typeface="Carlito"/>
                <a:ea typeface="+mj-ea"/>
                <a:cs typeface="Carlito"/>
              </a:defRPr>
            </a:lvl1pPr>
          </a:lstStyle>
          <a:p>
            <a:pPr marL="12700" algn="ctr">
              <a:spcBef>
                <a:spcPts val="100"/>
              </a:spcBef>
            </a:pPr>
            <a:r>
              <a:rPr lang="tr-TR" sz="4000" kern="1200" dirty="0">
                <a:solidFill>
                  <a:srgbClr val="0070C0"/>
                </a:solidFill>
                <a:ea typeface="+mn-ea"/>
                <a:cs typeface="+mn-cs"/>
              </a:rPr>
              <a:t>DEMOGRAPHIC DISTRIBUTION</a:t>
            </a:r>
            <a:endParaRPr lang="tr-TR" sz="4000" kern="1200" dirty="0">
              <a:solidFill>
                <a:srgbClr val="0070C0"/>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1866076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7466" y="165071"/>
            <a:ext cx="9757067" cy="751415"/>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r>
              <a:rPr lang="tr-TR" sz="1800" b="1" i="1" dirty="0" err="1">
                <a:solidFill>
                  <a:srgbClr val="00B0F0"/>
                </a:solidFill>
                <a:latin typeface="Century Gothic" panose="020B0502020202020204" pitchFamily="34" charset="0"/>
              </a:rPr>
              <a:t>Demography</a:t>
            </a:r>
            <a:endParaRPr lang="tr-TR" sz="1800"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17466" y="1023264"/>
            <a:ext cx="10402664" cy="307777"/>
          </a:xfrm>
          <a:prstGeom prst="rect">
            <a:avLst/>
          </a:prstGeom>
          <a:solidFill>
            <a:schemeClr val="bg1">
              <a:lumMod val="95000"/>
            </a:schemeClr>
          </a:solidFill>
        </p:spPr>
        <p:txBody>
          <a:bodyPr wrap="square">
            <a:spAutoFit/>
          </a:bodyPr>
          <a:lstStyle/>
          <a:p>
            <a:pPr marL="12700">
              <a:lnSpc>
                <a:spcPct val="100000"/>
              </a:lnSpc>
            </a:pPr>
            <a:r>
              <a:rPr lang="tr-TR" sz="1400" dirty="0">
                <a:solidFill>
                  <a:schemeClr val="tx1">
                    <a:lumMod val="50000"/>
                    <a:lumOff val="50000"/>
                  </a:schemeClr>
                </a:solidFill>
                <a:cs typeface="Carlito"/>
              </a:rPr>
              <a:t>P</a:t>
            </a:r>
            <a:r>
              <a:rPr lang="en-US" sz="1400" dirty="0" err="1">
                <a:solidFill>
                  <a:schemeClr val="tx1">
                    <a:lumMod val="50000"/>
                    <a:lumOff val="50000"/>
                  </a:schemeClr>
                </a:solidFill>
                <a:cs typeface="Carlito"/>
              </a:rPr>
              <a:t>articipants</a:t>
            </a:r>
            <a:r>
              <a:rPr lang="en-US" sz="1400" dirty="0">
                <a:solidFill>
                  <a:schemeClr val="tx1">
                    <a:lumMod val="50000"/>
                    <a:lumOff val="50000"/>
                  </a:schemeClr>
                </a:solidFill>
                <a:cs typeface="Carlito"/>
              </a:rPr>
              <a:t> in the research </a:t>
            </a:r>
            <a:r>
              <a:rPr lang="tr-TR" sz="1400" dirty="0" err="1">
                <a:solidFill>
                  <a:schemeClr val="tx1">
                    <a:lumMod val="50000"/>
                    <a:lumOff val="50000"/>
                  </a:schemeClr>
                </a:solidFill>
                <a:cs typeface="Carlito"/>
              </a:rPr>
              <a:t>were</a:t>
            </a:r>
            <a:r>
              <a:rPr lang="tr-TR" sz="1400" dirty="0">
                <a:solidFill>
                  <a:schemeClr val="tx1">
                    <a:lumMod val="50000"/>
                    <a:lumOff val="50000"/>
                  </a:schemeClr>
                </a:solidFill>
                <a:cs typeface="Carlito"/>
              </a:rPr>
              <a:t> 50%</a:t>
            </a:r>
            <a:r>
              <a:rPr lang="en-US" sz="1400" dirty="0">
                <a:solidFill>
                  <a:schemeClr val="tx1">
                    <a:lumMod val="50000"/>
                    <a:lumOff val="50000"/>
                  </a:schemeClr>
                </a:solidFill>
                <a:cs typeface="Carlito"/>
              </a:rPr>
              <a:t> women </a:t>
            </a:r>
            <a:r>
              <a:rPr lang="tr-TR" sz="1400" dirty="0" err="1">
                <a:solidFill>
                  <a:schemeClr val="tx1">
                    <a:lumMod val="50000"/>
                    <a:lumOff val="50000"/>
                  </a:schemeClr>
                </a:solidFill>
                <a:cs typeface="Carlito"/>
              </a:rPr>
              <a:t>and</a:t>
            </a:r>
            <a:r>
              <a:rPr lang="en-US" sz="1400" dirty="0">
                <a:solidFill>
                  <a:schemeClr val="tx1">
                    <a:lumMod val="50000"/>
                    <a:lumOff val="50000"/>
                  </a:schemeClr>
                </a:solidFill>
                <a:cs typeface="Carlito"/>
              </a:rPr>
              <a:t> 50% men.</a:t>
            </a:r>
            <a:endParaRPr lang="tr-TR" sz="1400" dirty="0">
              <a:solidFill>
                <a:schemeClr val="tx1">
                  <a:lumMod val="50000"/>
                  <a:lumOff val="50000"/>
                </a:schemeClr>
              </a:solidFill>
              <a:cs typeface="Carlito"/>
            </a:endParaRPr>
          </a:p>
        </p:txBody>
      </p:sp>
      <p:sp>
        <p:nvSpPr>
          <p:cNvPr id="3" name="Metin kutusu 2">
            <a:extLst>
              <a:ext uri="{FF2B5EF4-FFF2-40B4-BE49-F238E27FC236}">
                <a16:creationId xmlns:a16="http://schemas.microsoft.com/office/drawing/2014/main" id="{74801975-1883-B697-41AD-2B75D8921D95}"/>
              </a:ext>
            </a:extLst>
          </p:cNvPr>
          <p:cNvSpPr txBox="1"/>
          <p:nvPr/>
        </p:nvSpPr>
        <p:spPr>
          <a:xfrm>
            <a:off x="1217466" y="6101777"/>
            <a:ext cx="5334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N:800</a:t>
            </a:r>
          </a:p>
        </p:txBody>
      </p:sp>
      <p:sp>
        <p:nvSpPr>
          <p:cNvPr id="2" name="Text Box 6">
            <a:extLst>
              <a:ext uri="{FF2B5EF4-FFF2-40B4-BE49-F238E27FC236}">
                <a16:creationId xmlns:a16="http://schemas.microsoft.com/office/drawing/2014/main" id="{631B9B93-E4FA-E4F0-99F2-D95B2C4DF185}"/>
              </a:ext>
            </a:extLst>
          </p:cNvPr>
          <p:cNvSpPr txBox="1">
            <a:spLocks noChangeArrowheads="1"/>
          </p:cNvSpPr>
          <p:nvPr/>
        </p:nvSpPr>
        <p:spPr bwMode="auto">
          <a:xfrm>
            <a:off x="8610600" y="6502979"/>
            <a:ext cx="3009530" cy="338554"/>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F01. Please specify the city you live in. SINGLE ANSWER</a:t>
            </a:r>
          </a:p>
          <a:p>
            <a:pPr marL="0" lvl="1">
              <a:defRPr/>
            </a:pPr>
            <a:r>
              <a:rPr lang="en-US" sz="800" dirty="0">
                <a:solidFill>
                  <a:srgbClr val="808080"/>
                </a:solidFill>
                <a:latin typeface="Century Gothic" panose="020B0502020202020204" pitchFamily="34" charset="0"/>
                <a:ea typeface="Verdana" panose="020B0604030504040204" pitchFamily="34" charset="0"/>
              </a:rPr>
              <a:t>F02.Gender (Click without asking) SINGLE ANSWER</a:t>
            </a:r>
            <a:endParaRPr lang="tr-TR" sz="800" dirty="0">
              <a:solidFill>
                <a:srgbClr val="808080"/>
              </a:solidFill>
              <a:latin typeface="Century Gothic" panose="020B0502020202020204" pitchFamily="34" charset="0"/>
              <a:ea typeface="Verdana" panose="020B0604030504040204" pitchFamily="34" charset="0"/>
            </a:endParaRPr>
          </a:p>
        </p:txBody>
      </p:sp>
      <p:sp>
        <p:nvSpPr>
          <p:cNvPr id="9" name="Metin kutusu 8">
            <a:extLst>
              <a:ext uri="{FF2B5EF4-FFF2-40B4-BE49-F238E27FC236}">
                <a16:creationId xmlns:a16="http://schemas.microsoft.com/office/drawing/2014/main" id="{B2F0E5E6-C555-C22B-C153-34A3BFCB775F}"/>
              </a:ext>
            </a:extLst>
          </p:cNvPr>
          <p:cNvSpPr txBox="1"/>
          <p:nvPr/>
        </p:nvSpPr>
        <p:spPr>
          <a:xfrm>
            <a:off x="7010030" y="6101777"/>
            <a:ext cx="5334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N:800</a:t>
            </a:r>
          </a:p>
        </p:txBody>
      </p:sp>
      <p:sp>
        <p:nvSpPr>
          <p:cNvPr id="8" name="object 13">
            <a:extLst>
              <a:ext uri="{FF2B5EF4-FFF2-40B4-BE49-F238E27FC236}">
                <a16:creationId xmlns:a16="http://schemas.microsoft.com/office/drawing/2014/main" id="{F57C2F95-C614-15FF-9892-D188388DB685}"/>
              </a:ext>
            </a:extLst>
          </p:cNvPr>
          <p:cNvSpPr/>
          <p:nvPr/>
        </p:nvSpPr>
        <p:spPr>
          <a:xfrm>
            <a:off x="9982200" y="152400"/>
            <a:ext cx="2018443" cy="751415"/>
          </a:xfrm>
          <a:prstGeom prst="rect">
            <a:avLst/>
          </a:prstGeom>
          <a:blipFill>
            <a:blip r:embed="rId3" cstate="print"/>
            <a:stretch>
              <a:fillRect/>
            </a:stretch>
          </a:blipFill>
        </p:spPr>
        <p:txBody>
          <a:bodyPr wrap="square" lIns="0" tIns="0" rIns="0" bIns="0" rtlCol="0"/>
          <a:lstStyle/>
          <a:p>
            <a:endParaRPr/>
          </a:p>
        </p:txBody>
      </p:sp>
      <p:sp>
        <p:nvSpPr>
          <p:cNvPr id="10" name="Slayt Numarası Yer Tutucusu 9">
            <a:extLst>
              <a:ext uri="{FF2B5EF4-FFF2-40B4-BE49-F238E27FC236}">
                <a16:creationId xmlns:a16="http://schemas.microsoft.com/office/drawing/2014/main" id="{F63D01DD-13E1-C735-5C14-43FB157DCB85}"/>
              </a:ext>
            </a:extLst>
          </p:cNvPr>
          <p:cNvSpPr>
            <a:spLocks noGrp="1"/>
          </p:cNvSpPr>
          <p:nvPr>
            <p:ph type="sldNum" sz="quarter" idx="7"/>
          </p:nvPr>
        </p:nvSpPr>
        <p:spPr/>
        <p:txBody>
          <a:bodyPr/>
          <a:lstStyle/>
          <a:p>
            <a:fld id="{B6F15528-21DE-4FAA-801E-634DDDAF4B2B}" type="slidenum">
              <a:rPr lang="en-US" smtClean="0"/>
              <a:t>43</a:t>
            </a:fld>
            <a:endParaRPr lang="en-US" dirty="0"/>
          </a:p>
        </p:txBody>
      </p:sp>
      <p:sp>
        <p:nvSpPr>
          <p:cNvPr id="12" name="Metin kutusu 11">
            <a:extLst>
              <a:ext uri="{FF2B5EF4-FFF2-40B4-BE49-F238E27FC236}">
                <a16:creationId xmlns:a16="http://schemas.microsoft.com/office/drawing/2014/main" id="{5AC6FADC-46A6-61F7-1615-410FB3ACC400}"/>
              </a:ext>
            </a:extLst>
          </p:cNvPr>
          <p:cNvSpPr txBox="1"/>
          <p:nvPr/>
        </p:nvSpPr>
        <p:spPr>
          <a:xfrm>
            <a:off x="5652851" y="1945153"/>
            <a:ext cx="2527786" cy="307777"/>
          </a:xfrm>
          <a:prstGeom prst="rect">
            <a:avLst/>
          </a:prstGeom>
          <a:noFill/>
        </p:spPr>
        <p:txBody>
          <a:bodyPr wrap="square" rtlCol="0">
            <a:spAutoFit/>
          </a:bodyPr>
          <a:lstStyle/>
          <a:p>
            <a:r>
              <a:rPr lang="tr-TR" sz="1400" b="1" dirty="0" err="1">
                <a:solidFill>
                  <a:schemeClr val="bg1">
                    <a:lumMod val="50000"/>
                  </a:schemeClr>
                </a:solidFill>
                <a:cs typeface="Times New Roman" panose="02020603050405020304" pitchFamily="18" charset="0"/>
              </a:rPr>
              <a:t>Turkey</a:t>
            </a:r>
            <a:r>
              <a:rPr lang="tr-TR" sz="1400" b="1" dirty="0">
                <a:solidFill>
                  <a:schemeClr val="bg1">
                    <a:lumMod val="50000"/>
                  </a:schemeClr>
                </a:solidFill>
                <a:cs typeface="Times New Roman" panose="02020603050405020304" pitchFamily="18" charset="0"/>
              </a:rPr>
              <a:t> NUTS-1 Distribution (%)</a:t>
            </a:r>
          </a:p>
        </p:txBody>
      </p:sp>
      <p:cxnSp>
        <p:nvCxnSpPr>
          <p:cNvPr id="14" name="Düz Ok Bağlayıcısı 13">
            <a:extLst>
              <a:ext uri="{FF2B5EF4-FFF2-40B4-BE49-F238E27FC236}">
                <a16:creationId xmlns:a16="http://schemas.microsoft.com/office/drawing/2014/main" id="{A676CE34-D30F-7201-6B07-33431DF9ECC6}"/>
              </a:ext>
            </a:extLst>
          </p:cNvPr>
          <p:cNvCxnSpPr>
            <a:cxnSpLocks/>
          </p:cNvCxnSpPr>
          <p:nvPr/>
        </p:nvCxnSpPr>
        <p:spPr>
          <a:xfrm>
            <a:off x="3555619" y="2438400"/>
            <a:ext cx="30869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Düz Ok Bağlayıcısı 15">
            <a:extLst>
              <a:ext uri="{FF2B5EF4-FFF2-40B4-BE49-F238E27FC236}">
                <a16:creationId xmlns:a16="http://schemas.microsoft.com/office/drawing/2014/main" id="{73480C27-F26C-057A-7478-74B9BD595808}"/>
              </a:ext>
            </a:extLst>
          </p:cNvPr>
          <p:cNvCxnSpPr>
            <a:cxnSpLocks/>
          </p:cNvCxnSpPr>
          <p:nvPr/>
        </p:nvCxnSpPr>
        <p:spPr>
          <a:xfrm>
            <a:off x="3695700" y="2667000"/>
            <a:ext cx="29468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a:extLst>
              <a:ext uri="{FF2B5EF4-FFF2-40B4-BE49-F238E27FC236}">
                <a16:creationId xmlns:a16="http://schemas.microsoft.com/office/drawing/2014/main" id="{F1721A9B-2ACB-1A10-3345-E6CB7F839C63}"/>
              </a:ext>
            </a:extLst>
          </p:cNvPr>
          <p:cNvCxnSpPr>
            <a:cxnSpLocks/>
          </p:cNvCxnSpPr>
          <p:nvPr/>
        </p:nvCxnSpPr>
        <p:spPr>
          <a:xfrm>
            <a:off x="3816144" y="2895600"/>
            <a:ext cx="28264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Düz Ok Bağlayıcısı 17">
            <a:extLst>
              <a:ext uri="{FF2B5EF4-FFF2-40B4-BE49-F238E27FC236}">
                <a16:creationId xmlns:a16="http://schemas.microsoft.com/office/drawing/2014/main" id="{A319B9B1-2A0D-77C8-E60C-7C96C047A28D}"/>
              </a:ext>
            </a:extLst>
          </p:cNvPr>
          <p:cNvCxnSpPr>
            <a:cxnSpLocks/>
          </p:cNvCxnSpPr>
          <p:nvPr/>
        </p:nvCxnSpPr>
        <p:spPr>
          <a:xfrm>
            <a:off x="3886200" y="3200400"/>
            <a:ext cx="27563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Düz Ok Bağlayıcısı 18">
            <a:extLst>
              <a:ext uri="{FF2B5EF4-FFF2-40B4-BE49-F238E27FC236}">
                <a16:creationId xmlns:a16="http://schemas.microsoft.com/office/drawing/2014/main" id="{08156531-D81B-2087-6E50-C2CF4D99989D}"/>
              </a:ext>
            </a:extLst>
          </p:cNvPr>
          <p:cNvCxnSpPr>
            <a:cxnSpLocks/>
          </p:cNvCxnSpPr>
          <p:nvPr/>
        </p:nvCxnSpPr>
        <p:spPr>
          <a:xfrm>
            <a:off x="3886200" y="3429000"/>
            <a:ext cx="2756386" cy="13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Düz Ok Bağlayıcısı 20">
            <a:extLst>
              <a:ext uri="{FF2B5EF4-FFF2-40B4-BE49-F238E27FC236}">
                <a16:creationId xmlns:a16="http://schemas.microsoft.com/office/drawing/2014/main" id="{504D6007-6A03-A32C-9151-6FB8A56F2BD5}"/>
              </a:ext>
            </a:extLst>
          </p:cNvPr>
          <p:cNvCxnSpPr>
            <a:cxnSpLocks/>
          </p:cNvCxnSpPr>
          <p:nvPr/>
        </p:nvCxnSpPr>
        <p:spPr>
          <a:xfrm>
            <a:off x="4114800" y="3733800"/>
            <a:ext cx="25277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Düz Ok Bağlayıcısı 22">
            <a:extLst>
              <a:ext uri="{FF2B5EF4-FFF2-40B4-BE49-F238E27FC236}">
                <a16:creationId xmlns:a16="http://schemas.microsoft.com/office/drawing/2014/main" id="{C9CB1DBC-07AA-F152-9D29-1FD59B6FFAFE}"/>
              </a:ext>
            </a:extLst>
          </p:cNvPr>
          <p:cNvCxnSpPr>
            <a:cxnSpLocks/>
          </p:cNvCxnSpPr>
          <p:nvPr/>
        </p:nvCxnSpPr>
        <p:spPr>
          <a:xfrm>
            <a:off x="4724399" y="3962400"/>
            <a:ext cx="19534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Düz Ok Bağlayıcısı 24">
            <a:extLst>
              <a:ext uri="{FF2B5EF4-FFF2-40B4-BE49-F238E27FC236}">
                <a16:creationId xmlns:a16="http://schemas.microsoft.com/office/drawing/2014/main" id="{4EA654B6-21BA-FDD2-D331-047E20527D5B}"/>
              </a:ext>
            </a:extLst>
          </p:cNvPr>
          <p:cNvCxnSpPr>
            <a:cxnSpLocks/>
          </p:cNvCxnSpPr>
          <p:nvPr/>
        </p:nvCxnSpPr>
        <p:spPr>
          <a:xfrm>
            <a:off x="4854676" y="4191000"/>
            <a:ext cx="18232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Düz Ok Bağlayıcısı 25">
            <a:extLst>
              <a:ext uri="{FF2B5EF4-FFF2-40B4-BE49-F238E27FC236}">
                <a16:creationId xmlns:a16="http://schemas.microsoft.com/office/drawing/2014/main" id="{AE0AC136-2CD0-3E54-169F-47DE1BF8534B}"/>
              </a:ext>
            </a:extLst>
          </p:cNvPr>
          <p:cNvCxnSpPr>
            <a:cxnSpLocks/>
          </p:cNvCxnSpPr>
          <p:nvPr/>
        </p:nvCxnSpPr>
        <p:spPr>
          <a:xfrm>
            <a:off x="5017672" y="4452894"/>
            <a:ext cx="1666525" cy="13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Düz Ok Bağlayıcısı 26">
            <a:extLst>
              <a:ext uri="{FF2B5EF4-FFF2-40B4-BE49-F238E27FC236}">
                <a16:creationId xmlns:a16="http://schemas.microsoft.com/office/drawing/2014/main" id="{41974976-4E99-0BFF-BD89-01E549869EFF}"/>
              </a:ext>
            </a:extLst>
          </p:cNvPr>
          <p:cNvCxnSpPr>
            <a:cxnSpLocks/>
          </p:cNvCxnSpPr>
          <p:nvPr/>
        </p:nvCxnSpPr>
        <p:spPr>
          <a:xfrm>
            <a:off x="5334000" y="4724400"/>
            <a:ext cx="1343877" cy="3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Düz Ok Bağlayıcısı 27">
            <a:extLst>
              <a:ext uri="{FF2B5EF4-FFF2-40B4-BE49-F238E27FC236}">
                <a16:creationId xmlns:a16="http://schemas.microsoft.com/office/drawing/2014/main" id="{A89141A9-5F6A-9FA7-768F-735DB070D9B0}"/>
              </a:ext>
            </a:extLst>
          </p:cNvPr>
          <p:cNvCxnSpPr>
            <a:cxnSpLocks/>
          </p:cNvCxnSpPr>
          <p:nvPr/>
        </p:nvCxnSpPr>
        <p:spPr>
          <a:xfrm>
            <a:off x="5444613" y="4953000"/>
            <a:ext cx="12395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Düz Ok Bağlayıcısı 28">
            <a:extLst>
              <a:ext uri="{FF2B5EF4-FFF2-40B4-BE49-F238E27FC236}">
                <a16:creationId xmlns:a16="http://schemas.microsoft.com/office/drawing/2014/main" id="{A2F1AC7A-CD82-2B5E-0DD6-4F79DC064EBA}"/>
              </a:ext>
            </a:extLst>
          </p:cNvPr>
          <p:cNvCxnSpPr>
            <a:cxnSpLocks/>
          </p:cNvCxnSpPr>
          <p:nvPr/>
        </p:nvCxnSpPr>
        <p:spPr>
          <a:xfrm>
            <a:off x="6528286" y="5257800"/>
            <a:ext cx="1595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Metin kutusu 29">
            <a:extLst>
              <a:ext uri="{FF2B5EF4-FFF2-40B4-BE49-F238E27FC236}">
                <a16:creationId xmlns:a16="http://schemas.microsoft.com/office/drawing/2014/main" id="{242158F7-A8D4-957E-682B-8C3CDEAF2E48}"/>
              </a:ext>
            </a:extLst>
          </p:cNvPr>
          <p:cNvSpPr txBox="1"/>
          <p:nvPr/>
        </p:nvSpPr>
        <p:spPr>
          <a:xfrm>
            <a:off x="6709814" y="4325778"/>
            <a:ext cx="533400" cy="246221"/>
          </a:xfrm>
          <a:prstGeom prst="rect">
            <a:avLst/>
          </a:prstGeom>
          <a:noFill/>
        </p:spPr>
        <p:txBody>
          <a:bodyPr wrap="square" rtlCol="0">
            <a:spAutoFit/>
          </a:bodyPr>
          <a:lstStyle/>
          <a:p>
            <a:r>
              <a:rPr lang="tr-TR" sz="1000" dirty="0">
                <a:solidFill>
                  <a:schemeClr val="bg1">
                    <a:lumMod val="50000"/>
                  </a:schemeClr>
                </a:solidFill>
                <a:cs typeface="Times New Roman" panose="02020603050405020304" pitchFamily="18" charset="0"/>
              </a:rPr>
              <a:t>12,9</a:t>
            </a:r>
          </a:p>
        </p:txBody>
      </p:sp>
      <p:sp>
        <p:nvSpPr>
          <p:cNvPr id="36" name="Metin kutusu 35">
            <a:extLst>
              <a:ext uri="{FF2B5EF4-FFF2-40B4-BE49-F238E27FC236}">
                <a16:creationId xmlns:a16="http://schemas.microsoft.com/office/drawing/2014/main" id="{76D1C99F-9E98-B030-356C-9BD31FAC372E}"/>
              </a:ext>
            </a:extLst>
          </p:cNvPr>
          <p:cNvSpPr txBox="1"/>
          <p:nvPr/>
        </p:nvSpPr>
        <p:spPr>
          <a:xfrm>
            <a:off x="6716486" y="5117720"/>
            <a:ext cx="533400" cy="246221"/>
          </a:xfrm>
          <a:prstGeom prst="rect">
            <a:avLst/>
          </a:prstGeom>
          <a:noFill/>
        </p:spPr>
        <p:txBody>
          <a:bodyPr wrap="square" rtlCol="0">
            <a:spAutoFit/>
          </a:bodyPr>
          <a:lstStyle/>
          <a:p>
            <a:r>
              <a:rPr lang="tr-TR" sz="1000" dirty="0">
                <a:solidFill>
                  <a:schemeClr val="bg1">
                    <a:lumMod val="50000"/>
                  </a:schemeClr>
                </a:solidFill>
                <a:cs typeface="Times New Roman" panose="02020603050405020304" pitchFamily="18" charset="0"/>
              </a:rPr>
              <a:t>18,7</a:t>
            </a:r>
          </a:p>
        </p:txBody>
      </p:sp>
      <p:sp>
        <p:nvSpPr>
          <p:cNvPr id="37" name="Metin kutusu 36">
            <a:extLst>
              <a:ext uri="{FF2B5EF4-FFF2-40B4-BE49-F238E27FC236}">
                <a16:creationId xmlns:a16="http://schemas.microsoft.com/office/drawing/2014/main" id="{B285E167-4CCE-9E6B-5521-A0F9B731F8F6}"/>
              </a:ext>
            </a:extLst>
          </p:cNvPr>
          <p:cNvSpPr txBox="1"/>
          <p:nvPr/>
        </p:nvSpPr>
        <p:spPr>
          <a:xfrm>
            <a:off x="6709814" y="4841972"/>
            <a:ext cx="533400" cy="246221"/>
          </a:xfrm>
          <a:prstGeom prst="rect">
            <a:avLst/>
          </a:prstGeom>
          <a:noFill/>
        </p:spPr>
        <p:txBody>
          <a:bodyPr wrap="square" rtlCol="0">
            <a:spAutoFit/>
          </a:bodyPr>
          <a:lstStyle/>
          <a:p>
            <a:r>
              <a:rPr lang="tr-TR" sz="1000" dirty="0">
                <a:solidFill>
                  <a:schemeClr val="bg1">
                    <a:lumMod val="50000"/>
                  </a:schemeClr>
                </a:solidFill>
                <a:cs typeface="Times New Roman" panose="02020603050405020304" pitchFamily="18" charset="0"/>
              </a:rPr>
              <a:t>12,8</a:t>
            </a:r>
          </a:p>
        </p:txBody>
      </p:sp>
      <p:sp>
        <p:nvSpPr>
          <p:cNvPr id="41" name="Metin kutusu 40">
            <a:extLst>
              <a:ext uri="{FF2B5EF4-FFF2-40B4-BE49-F238E27FC236}">
                <a16:creationId xmlns:a16="http://schemas.microsoft.com/office/drawing/2014/main" id="{50083475-6D2F-F340-AD73-0E5517FE0DF9}"/>
              </a:ext>
            </a:extLst>
          </p:cNvPr>
          <p:cNvSpPr txBox="1"/>
          <p:nvPr/>
        </p:nvSpPr>
        <p:spPr>
          <a:xfrm>
            <a:off x="6716486" y="4601367"/>
            <a:ext cx="533400" cy="246221"/>
          </a:xfrm>
          <a:prstGeom prst="rect">
            <a:avLst/>
          </a:prstGeom>
          <a:noFill/>
        </p:spPr>
        <p:txBody>
          <a:bodyPr wrap="square" rtlCol="0">
            <a:spAutoFit/>
          </a:bodyPr>
          <a:lstStyle/>
          <a:p>
            <a:r>
              <a:rPr lang="tr-TR" sz="1000" dirty="0">
                <a:solidFill>
                  <a:schemeClr val="bg1">
                    <a:lumMod val="50000"/>
                  </a:schemeClr>
                </a:solidFill>
                <a:cs typeface="Times New Roman" panose="02020603050405020304" pitchFamily="18" charset="0"/>
              </a:rPr>
              <a:t>9,8</a:t>
            </a:r>
          </a:p>
        </p:txBody>
      </p:sp>
      <p:sp>
        <p:nvSpPr>
          <p:cNvPr id="45" name="Metin kutusu 44">
            <a:extLst>
              <a:ext uri="{FF2B5EF4-FFF2-40B4-BE49-F238E27FC236}">
                <a16:creationId xmlns:a16="http://schemas.microsoft.com/office/drawing/2014/main" id="{D2F0EA6D-B2A6-8AAC-10A2-FAA3D31C78E0}"/>
              </a:ext>
            </a:extLst>
          </p:cNvPr>
          <p:cNvSpPr txBox="1"/>
          <p:nvPr/>
        </p:nvSpPr>
        <p:spPr>
          <a:xfrm>
            <a:off x="6714692" y="4081366"/>
            <a:ext cx="533400" cy="246221"/>
          </a:xfrm>
          <a:prstGeom prst="rect">
            <a:avLst/>
          </a:prstGeom>
          <a:noFill/>
        </p:spPr>
        <p:txBody>
          <a:bodyPr wrap="square" rtlCol="0">
            <a:spAutoFit/>
          </a:bodyPr>
          <a:lstStyle/>
          <a:p>
            <a:r>
              <a:rPr lang="tr-TR" sz="1000" dirty="0">
                <a:solidFill>
                  <a:schemeClr val="bg1">
                    <a:lumMod val="50000"/>
                  </a:schemeClr>
                </a:solidFill>
                <a:cs typeface="Times New Roman" panose="02020603050405020304" pitchFamily="18" charset="0"/>
              </a:rPr>
              <a:t>10,9</a:t>
            </a:r>
          </a:p>
        </p:txBody>
      </p:sp>
      <p:sp>
        <p:nvSpPr>
          <p:cNvPr id="47" name="Metin kutusu 46">
            <a:extLst>
              <a:ext uri="{FF2B5EF4-FFF2-40B4-BE49-F238E27FC236}">
                <a16:creationId xmlns:a16="http://schemas.microsoft.com/office/drawing/2014/main" id="{A4D8CE17-95D0-3ABF-DB6D-FD0B988A9EAA}"/>
              </a:ext>
            </a:extLst>
          </p:cNvPr>
          <p:cNvSpPr txBox="1"/>
          <p:nvPr/>
        </p:nvSpPr>
        <p:spPr>
          <a:xfrm>
            <a:off x="6709814" y="3823269"/>
            <a:ext cx="533400" cy="246221"/>
          </a:xfrm>
          <a:prstGeom prst="rect">
            <a:avLst/>
          </a:prstGeom>
          <a:noFill/>
        </p:spPr>
        <p:txBody>
          <a:bodyPr wrap="square" rtlCol="0">
            <a:spAutoFit/>
          </a:bodyPr>
          <a:lstStyle/>
          <a:p>
            <a:r>
              <a:rPr lang="tr-TR" sz="1000" dirty="0">
                <a:solidFill>
                  <a:schemeClr val="bg1">
                    <a:lumMod val="50000"/>
                  </a:schemeClr>
                </a:solidFill>
                <a:cs typeface="Times New Roman" panose="02020603050405020304" pitchFamily="18" charset="0"/>
              </a:rPr>
              <a:t>10,0</a:t>
            </a:r>
          </a:p>
        </p:txBody>
      </p:sp>
      <p:sp>
        <p:nvSpPr>
          <p:cNvPr id="49" name="Metin kutusu 48">
            <a:extLst>
              <a:ext uri="{FF2B5EF4-FFF2-40B4-BE49-F238E27FC236}">
                <a16:creationId xmlns:a16="http://schemas.microsoft.com/office/drawing/2014/main" id="{5DA3C1A4-A558-788F-5DBB-3C1B4C7AC8EA}"/>
              </a:ext>
            </a:extLst>
          </p:cNvPr>
          <p:cNvSpPr txBox="1"/>
          <p:nvPr/>
        </p:nvSpPr>
        <p:spPr>
          <a:xfrm>
            <a:off x="6716486" y="3588614"/>
            <a:ext cx="533400" cy="246221"/>
          </a:xfrm>
          <a:prstGeom prst="rect">
            <a:avLst/>
          </a:prstGeom>
          <a:noFill/>
        </p:spPr>
        <p:txBody>
          <a:bodyPr wrap="square" rtlCol="0">
            <a:spAutoFit/>
          </a:bodyPr>
          <a:lstStyle/>
          <a:p>
            <a:r>
              <a:rPr lang="tr-TR" sz="1000" dirty="0">
                <a:solidFill>
                  <a:schemeClr val="bg1">
                    <a:lumMod val="50000"/>
                  </a:schemeClr>
                </a:solidFill>
                <a:cs typeface="Times New Roman" panose="02020603050405020304" pitchFamily="18" charset="0"/>
              </a:rPr>
              <a:t>5,5</a:t>
            </a:r>
          </a:p>
        </p:txBody>
      </p:sp>
      <p:sp>
        <p:nvSpPr>
          <p:cNvPr id="51" name="Metin kutusu 50">
            <a:extLst>
              <a:ext uri="{FF2B5EF4-FFF2-40B4-BE49-F238E27FC236}">
                <a16:creationId xmlns:a16="http://schemas.microsoft.com/office/drawing/2014/main" id="{1AE992DD-145C-B924-1A50-465ED6FEFAD6}"/>
              </a:ext>
            </a:extLst>
          </p:cNvPr>
          <p:cNvSpPr txBox="1"/>
          <p:nvPr/>
        </p:nvSpPr>
        <p:spPr>
          <a:xfrm>
            <a:off x="6716486" y="3325794"/>
            <a:ext cx="533400" cy="246221"/>
          </a:xfrm>
          <a:prstGeom prst="rect">
            <a:avLst/>
          </a:prstGeom>
          <a:noFill/>
        </p:spPr>
        <p:txBody>
          <a:bodyPr wrap="square" rtlCol="0">
            <a:spAutoFit/>
          </a:bodyPr>
          <a:lstStyle/>
          <a:p>
            <a:r>
              <a:rPr lang="tr-TR" sz="1000" dirty="0">
                <a:solidFill>
                  <a:schemeClr val="bg1">
                    <a:lumMod val="50000"/>
                  </a:schemeClr>
                </a:solidFill>
                <a:cs typeface="Times New Roman" panose="02020603050405020304" pitchFamily="18" charset="0"/>
              </a:rPr>
              <a:t>4,6</a:t>
            </a:r>
          </a:p>
        </p:txBody>
      </p:sp>
      <p:sp>
        <p:nvSpPr>
          <p:cNvPr id="56" name="Metin kutusu 55">
            <a:extLst>
              <a:ext uri="{FF2B5EF4-FFF2-40B4-BE49-F238E27FC236}">
                <a16:creationId xmlns:a16="http://schemas.microsoft.com/office/drawing/2014/main" id="{58C0D14A-8E96-EB1E-AB04-20982FB05B2D}"/>
              </a:ext>
            </a:extLst>
          </p:cNvPr>
          <p:cNvSpPr txBox="1"/>
          <p:nvPr/>
        </p:nvSpPr>
        <p:spPr>
          <a:xfrm>
            <a:off x="6709814" y="3097231"/>
            <a:ext cx="533400" cy="246221"/>
          </a:xfrm>
          <a:prstGeom prst="rect">
            <a:avLst/>
          </a:prstGeom>
          <a:noFill/>
        </p:spPr>
        <p:txBody>
          <a:bodyPr wrap="square" rtlCol="0">
            <a:spAutoFit/>
          </a:bodyPr>
          <a:lstStyle/>
          <a:p>
            <a:r>
              <a:rPr lang="tr-TR" sz="1000" dirty="0">
                <a:solidFill>
                  <a:schemeClr val="bg1">
                    <a:lumMod val="50000"/>
                  </a:schemeClr>
                </a:solidFill>
                <a:cs typeface="Times New Roman" panose="02020603050405020304" pitchFamily="18" charset="0"/>
              </a:rPr>
              <a:t>4,8</a:t>
            </a:r>
          </a:p>
        </p:txBody>
      </p:sp>
      <p:sp>
        <p:nvSpPr>
          <p:cNvPr id="58" name="Metin kutusu 57">
            <a:extLst>
              <a:ext uri="{FF2B5EF4-FFF2-40B4-BE49-F238E27FC236}">
                <a16:creationId xmlns:a16="http://schemas.microsoft.com/office/drawing/2014/main" id="{1E7D1DFE-2946-52A2-668D-48F82EBC33D9}"/>
              </a:ext>
            </a:extLst>
          </p:cNvPr>
          <p:cNvSpPr txBox="1"/>
          <p:nvPr/>
        </p:nvSpPr>
        <p:spPr>
          <a:xfrm>
            <a:off x="6693799" y="2790084"/>
            <a:ext cx="533400" cy="246221"/>
          </a:xfrm>
          <a:prstGeom prst="rect">
            <a:avLst/>
          </a:prstGeom>
          <a:noFill/>
        </p:spPr>
        <p:txBody>
          <a:bodyPr wrap="square" rtlCol="0">
            <a:spAutoFit/>
          </a:bodyPr>
          <a:lstStyle/>
          <a:p>
            <a:r>
              <a:rPr lang="tr-TR" sz="1000" dirty="0">
                <a:solidFill>
                  <a:schemeClr val="bg1">
                    <a:lumMod val="50000"/>
                  </a:schemeClr>
                </a:solidFill>
                <a:cs typeface="Times New Roman" panose="02020603050405020304" pitchFamily="18" charset="0"/>
              </a:rPr>
              <a:t>4,4</a:t>
            </a:r>
          </a:p>
        </p:txBody>
      </p:sp>
      <p:sp>
        <p:nvSpPr>
          <p:cNvPr id="60" name="Metin kutusu 59">
            <a:extLst>
              <a:ext uri="{FF2B5EF4-FFF2-40B4-BE49-F238E27FC236}">
                <a16:creationId xmlns:a16="http://schemas.microsoft.com/office/drawing/2014/main" id="{3D150C79-354E-30D2-4F1D-D3897CAF7507}"/>
              </a:ext>
            </a:extLst>
          </p:cNvPr>
          <p:cNvSpPr txBox="1"/>
          <p:nvPr/>
        </p:nvSpPr>
        <p:spPr>
          <a:xfrm>
            <a:off x="6687848" y="2536027"/>
            <a:ext cx="533400" cy="246221"/>
          </a:xfrm>
          <a:prstGeom prst="rect">
            <a:avLst/>
          </a:prstGeom>
          <a:noFill/>
        </p:spPr>
        <p:txBody>
          <a:bodyPr wrap="square" rtlCol="0">
            <a:spAutoFit/>
          </a:bodyPr>
          <a:lstStyle/>
          <a:p>
            <a:r>
              <a:rPr lang="tr-TR" sz="1000" dirty="0">
                <a:solidFill>
                  <a:schemeClr val="bg1">
                    <a:lumMod val="50000"/>
                  </a:schemeClr>
                </a:solidFill>
                <a:cs typeface="Times New Roman" panose="02020603050405020304" pitchFamily="18" charset="0"/>
              </a:rPr>
              <a:t>3,2</a:t>
            </a:r>
          </a:p>
        </p:txBody>
      </p:sp>
      <p:sp>
        <p:nvSpPr>
          <p:cNvPr id="62" name="Metin kutusu 61">
            <a:extLst>
              <a:ext uri="{FF2B5EF4-FFF2-40B4-BE49-F238E27FC236}">
                <a16:creationId xmlns:a16="http://schemas.microsoft.com/office/drawing/2014/main" id="{61201293-4548-EDC6-E0C4-8F2469E84FA1}"/>
              </a:ext>
            </a:extLst>
          </p:cNvPr>
          <p:cNvSpPr txBox="1"/>
          <p:nvPr/>
        </p:nvSpPr>
        <p:spPr>
          <a:xfrm>
            <a:off x="6687848" y="2310267"/>
            <a:ext cx="533400" cy="246221"/>
          </a:xfrm>
          <a:prstGeom prst="rect">
            <a:avLst/>
          </a:prstGeom>
          <a:noFill/>
        </p:spPr>
        <p:txBody>
          <a:bodyPr wrap="square" rtlCol="0">
            <a:spAutoFit/>
          </a:bodyPr>
          <a:lstStyle/>
          <a:p>
            <a:r>
              <a:rPr lang="tr-TR" sz="1000" dirty="0">
                <a:solidFill>
                  <a:schemeClr val="bg1">
                    <a:lumMod val="50000"/>
                  </a:schemeClr>
                </a:solidFill>
                <a:cs typeface="Times New Roman" panose="02020603050405020304" pitchFamily="18" charset="0"/>
              </a:rPr>
              <a:t>2,5</a:t>
            </a:r>
          </a:p>
        </p:txBody>
      </p:sp>
      <p:sp>
        <p:nvSpPr>
          <p:cNvPr id="65" name="Metin kutusu 64">
            <a:extLst>
              <a:ext uri="{FF2B5EF4-FFF2-40B4-BE49-F238E27FC236}">
                <a16:creationId xmlns:a16="http://schemas.microsoft.com/office/drawing/2014/main" id="{D85573C3-8CA9-4C65-912E-D3AEF03814FF}"/>
              </a:ext>
            </a:extLst>
          </p:cNvPr>
          <p:cNvSpPr txBox="1"/>
          <p:nvPr/>
        </p:nvSpPr>
        <p:spPr>
          <a:xfrm>
            <a:off x="11090787" y="3771780"/>
            <a:ext cx="1223414" cy="400110"/>
          </a:xfrm>
          <a:prstGeom prst="rect">
            <a:avLst/>
          </a:prstGeom>
          <a:noFill/>
        </p:spPr>
        <p:txBody>
          <a:bodyPr wrap="square" rtlCol="0">
            <a:spAutoFit/>
          </a:bodyPr>
          <a:lstStyle/>
          <a:p>
            <a:r>
              <a:rPr lang="tr-TR" sz="1000" dirty="0">
                <a:solidFill>
                  <a:schemeClr val="bg1">
                    <a:lumMod val="50000"/>
                  </a:schemeClr>
                </a:solidFill>
                <a:cs typeface="Times New Roman" panose="02020603050405020304" pitchFamily="18" charset="0"/>
              </a:rPr>
              <a:t>Türkiye Oranı </a:t>
            </a:r>
          </a:p>
          <a:p>
            <a:r>
              <a:rPr lang="tr-TR" sz="1000" dirty="0">
                <a:solidFill>
                  <a:schemeClr val="bg1">
                    <a:lumMod val="50000"/>
                  </a:schemeClr>
                </a:solidFill>
                <a:cs typeface="Times New Roman" panose="02020603050405020304" pitchFamily="18" charset="0"/>
              </a:rPr>
              <a:t>%49,9</a:t>
            </a:r>
          </a:p>
        </p:txBody>
      </p:sp>
      <p:sp>
        <p:nvSpPr>
          <p:cNvPr id="66" name="Metin kutusu 65">
            <a:extLst>
              <a:ext uri="{FF2B5EF4-FFF2-40B4-BE49-F238E27FC236}">
                <a16:creationId xmlns:a16="http://schemas.microsoft.com/office/drawing/2014/main" id="{201D0D7E-E22E-6EFC-FE0C-25302244DF57}"/>
              </a:ext>
            </a:extLst>
          </p:cNvPr>
          <p:cNvSpPr txBox="1"/>
          <p:nvPr/>
        </p:nvSpPr>
        <p:spPr>
          <a:xfrm>
            <a:off x="7372429" y="3771780"/>
            <a:ext cx="943914" cy="400110"/>
          </a:xfrm>
          <a:prstGeom prst="rect">
            <a:avLst/>
          </a:prstGeom>
          <a:noFill/>
        </p:spPr>
        <p:txBody>
          <a:bodyPr wrap="square" rtlCol="0">
            <a:spAutoFit/>
          </a:bodyPr>
          <a:lstStyle/>
          <a:p>
            <a:r>
              <a:rPr lang="tr-TR" sz="1000" dirty="0">
                <a:solidFill>
                  <a:schemeClr val="bg1">
                    <a:lumMod val="50000"/>
                  </a:schemeClr>
                </a:solidFill>
                <a:cs typeface="Times New Roman" panose="02020603050405020304" pitchFamily="18" charset="0"/>
              </a:rPr>
              <a:t>Türkiye Oranı </a:t>
            </a:r>
          </a:p>
          <a:p>
            <a:r>
              <a:rPr lang="tr-TR" sz="1000" dirty="0">
                <a:solidFill>
                  <a:schemeClr val="bg1">
                    <a:lumMod val="50000"/>
                  </a:schemeClr>
                </a:solidFill>
                <a:cs typeface="Times New Roman" panose="02020603050405020304" pitchFamily="18" charset="0"/>
              </a:rPr>
              <a:t>%50,1</a:t>
            </a:r>
          </a:p>
        </p:txBody>
      </p:sp>
      <p:cxnSp>
        <p:nvCxnSpPr>
          <p:cNvPr id="67" name="Düz Ok Bağlayıcısı 66">
            <a:extLst>
              <a:ext uri="{FF2B5EF4-FFF2-40B4-BE49-F238E27FC236}">
                <a16:creationId xmlns:a16="http://schemas.microsoft.com/office/drawing/2014/main" id="{C6ACFFF3-D0E9-6C0D-731C-ACAF51FB581A}"/>
              </a:ext>
            </a:extLst>
          </p:cNvPr>
          <p:cNvCxnSpPr>
            <a:cxnSpLocks/>
          </p:cNvCxnSpPr>
          <p:nvPr/>
        </p:nvCxnSpPr>
        <p:spPr>
          <a:xfrm>
            <a:off x="10878993" y="3962400"/>
            <a:ext cx="2462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Düz Ok Bağlayıcısı 68">
            <a:extLst>
              <a:ext uri="{FF2B5EF4-FFF2-40B4-BE49-F238E27FC236}">
                <a16:creationId xmlns:a16="http://schemas.microsoft.com/office/drawing/2014/main" id="{F533B605-4BD2-06EE-C349-D1B4B692402A}"/>
              </a:ext>
            </a:extLst>
          </p:cNvPr>
          <p:cNvCxnSpPr>
            <a:cxnSpLocks/>
          </p:cNvCxnSpPr>
          <p:nvPr/>
        </p:nvCxnSpPr>
        <p:spPr>
          <a:xfrm flipH="1">
            <a:off x="8185969" y="3962400"/>
            <a:ext cx="296812" cy="9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0430108F-9F03-E577-E920-157C15A41971}"/>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Grafik 3">
            <a:extLst>
              <a:ext uri="{FF2B5EF4-FFF2-40B4-BE49-F238E27FC236}">
                <a16:creationId xmlns:a16="http://schemas.microsoft.com/office/drawing/2014/main" id="{F58A8603-5E0F-4234-ECDA-15D4D9186863}"/>
              </a:ext>
            </a:extLst>
          </p:cNvPr>
          <p:cNvGraphicFramePr>
            <a:graphicFrameLocks/>
          </p:cNvGraphicFramePr>
          <p:nvPr>
            <p:extLst>
              <p:ext uri="{D42A27DB-BD31-4B8C-83A1-F6EECF244321}">
                <p14:modId xmlns:p14="http://schemas.microsoft.com/office/powerpoint/2010/main" val="1936212411"/>
              </p:ext>
            </p:extLst>
          </p:nvPr>
        </p:nvGraphicFramePr>
        <p:xfrm>
          <a:off x="1295683" y="1828800"/>
          <a:ext cx="5165375" cy="36633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Grafik 4">
            <a:extLst>
              <a:ext uri="{FF2B5EF4-FFF2-40B4-BE49-F238E27FC236}">
                <a16:creationId xmlns:a16="http://schemas.microsoft.com/office/drawing/2014/main" id="{0387FF1B-67E6-151F-4757-4D2345DD11BB}"/>
              </a:ext>
            </a:extLst>
          </p:cNvPr>
          <p:cNvGraphicFramePr>
            <a:graphicFrameLocks/>
          </p:cNvGraphicFramePr>
          <p:nvPr>
            <p:extLst>
              <p:ext uri="{D42A27DB-BD31-4B8C-83A1-F6EECF244321}">
                <p14:modId xmlns:p14="http://schemas.microsoft.com/office/powerpoint/2010/main" val="4275615372"/>
              </p:ext>
            </p:extLst>
          </p:nvPr>
        </p:nvGraphicFramePr>
        <p:xfrm>
          <a:off x="7372429" y="1914865"/>
          <a:ext cx="4572000" cy="34490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50822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751415"/>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r>
              <a:rPr lang="tr-TR" sz="1800" b="1" i="1" dirty="0" err="1">
                <a:solidFill>
                  <a:srgbClr val="00B0F0"/>
                </a:solidFill>
                <a:latin typeface="Century Gothic" panose="020B0502020202020204" pitchFamily="34" charset="0"/>
              </a:rPr>
              <a:t>Demography</a:t>
            </a:r>
            <a:endParaRPr lang="tr-TR" sz="1800"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95400" y="1023265"/>
            <a:ext cx="10324730" cy="523220"/>
          </a:xfrm>
          <a:prstGeom prst="rect">
            <a:avLst/>
          </a:prstGeom>
          <a:solidFill>
            <a:schemeClr val="bg1">
              <a:lumMod val="95000"/>
            </a:schemeClr>
          </a:solidFill>
        </p:spPr>
        <p:txBody>
          <a:bodyPr wrap="square">
            <a:spAutoFit/>
          </a:bodyPr>
          <a:lstStyle/>
          <a:p>
            <a:pPr marL="12700">
              <a:lnSpc>
                <a:spcPct val="100000"/>
              </a:lnSpc>
            </a:pPr>
            <a:r>
              <a:rPr lang="en-US" sz="1400" dirty="0">
                <a:solidFill>
                  <a:schemeClr val="tx1">
                    <a:lumMod val="50000"/>
                    <a:lumOff val="50000"/>
                  </a:schemeClr>
                </a:solidFill>
                <a:cs typeface="Carlito"/>
              </a:rPr>
              <a:t>The average age of the participants in the study is 38.8 years. In the distribution of SES groups, AB group is 14%, C1C2 is 56% and DE group is 30%.</a:t>
            </a:r>
            <a:endParaRPr lang="tr-TR" sz="1400" dirty="0">
              <a:solidFill>
                <a:schemeClr val="tx1">
                  <a:lumMod val="50000"/>
                  <a:lumOff val="50000"/>
                </a:schemeClr>
              </a:solidFill>
              <a:cs typeface="Carlito"/>
            </a:endParaRPr>
          </a:p>
        </p:txBody>
      </p:sp>
      <p:sp>
        <p:nvSpPr>
          <p:cNvPr id="3" name="Metin kutusu 2">
            <a:extLst>
              <a:ext uri="{FF2B5EF4-FFF2-40B4-BE49-F238E27FC236}">
                <a16:creationId xmlns:a16="http://schemas.microsoft.com/office/drawing/2014/main" id="{74801975-1883-B697-41AD-2B75D8921D95}"/>
              </a:ext>
            </a:extLst>
          </p:cNvPr>
          <p:cNvSpPr txBox="1"/>
          <p:nvPr/>
        </p:nvSpPr>
        <p:spPr>
          <a:xfrm>
            <a:off x="1600200" y="6490156"/>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N:800</a:t>
            </a:r>
          </a:p>
        </p:txBody>
      </p:sp>
      <p:sp>
        <p:nvSpPr>
          <p:cNvPr id="2" name="Text Box 6">
            <a:extLst>
              <a:ext uri="{FF2B5EF4-FFF2-40B4-BE49-F238E27FC236}">
                <a16:creationId xmlns:a16="http://schemas.microsoft.com/office/drawing/2014/main" id="{631B9B93-E4FA-E4F0-99F2-D95B2C4DF185}"/>
              </a:ext>
            </a:extLst>
          </p:cNvPr>
          <p:cNvSpPr txBox="1">
            <a:spLocks noChangeArrowheads="1"/>
          </p:cNvSpPr>
          <p:nvPr/>
        </p:nvSpPr>
        <p:spPr bwMode="auto">
          <a:xfrm>
            <a:off x="10332574" y="6506865"/>
            <a:ext cx="1143000" cy="338554"/>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F03.Your age?</a:t>
            </a:r>
          </a:p>
          <a:p>
            <a:pPr marL="0" lvl="1">
              <a:defRPr/>
            </a:pPr>
            <a:r>
              <a:rPr lang="en-US" sz="800" dirty="0">
                <a:solidFill>
                  <a:srgbClr val="808080"/>
                </a:solidFill>
                <a:latin typeface="Century Gothic" panose="020B0502020202020204" pitchFamily="34" charset="0"/>
                <a:ea typeface="Verdana" panose="020B0604030504040204" pitchFamily="34" charset="0"/>
              </a:rPr>
              <a:t>CODE THE </a:t>
            </a:r>
            <a:r>
              <a:rPr lang="tr-TR" sz="800" dirty="0">
                <a:solidFill>
                  <a:srgbClr val="808080"/>
                </a:solidFill>
                <a:latin typeface="Century Gothic" panose="020B0502020202020204" pitchFamily="34" charset="0"/>
                <a:ea typeface="Verdana" panose="020B0604030504040204" pitchFamily="34" charset="0"/>
              </a:rPr>
              <a:t>SES</a:t>
            </a:r>
            <a:endParaRPr kumimoji="0" lang="tr-TR" sz="800" b="0" i="0" u="none" strike="noStrike" kern="1200" cap="none" spc="0" normalizeH="0" baseline="0" noProof="0" dirty="0">
              <a:ln>
                <a:noFill/>
              </a:ln>
              <a:solidFill>
                <a:srgbClr val="808080"/>
              </a:solidFill>
              <a:effectLst/>
              <a:uLnTx/>
              <a:uFillTx/>
              <a:latin typeface="Century Gothic" panose="020B0502020202020204" pitchFamily="34" charset="0"/>
              <a:ea typeface="Verdana" panose="020B0604030504040204" pitchFamily="34" charset="0"/>
            </a:endParaRPr>
          </a:p>
        </p:txBody>
      </p:sp>
      <p:sp>
        <p:nvSpPr>
          <p:cNvPr id="7" name="Metin kutusu 6">
            <a:extLst>
              <a:ext uri="{FF2B5EF4-FFF2-40B4-BE49-F238E27FC236}">
                <a16:creationId xmlns:a16="http://schemas.microsoft.com/office/drawing/2014/main" id="{EBCF9F01-79B0-3B93-AE41-A81CF2D5A986}"/>
              </a:ext>
            </a:extLst>
          </p:cNvPr>
          <p:cNvSpPr txBox="1"/>
          <p:nvPr/>
        </p:nvSpPr>
        <p:spPr>
          <a:xfrm>
            <a:off x="3764134" y="6359351"/>
            <a:ext cx="1143000" cy="215444"/>
          </a:xfrm>
          <a:prstGeom prst="rect">
            <a:avLst/>
          </a:prstGeom>
          <a:noFill/>
        </p:spPr>
        <p:txBody>
          <a:bodyPr wrap="square" rtlCol="0">
            <a:spAutoFit/>
          </a:bodyPr>
          <a:lstStyle/>
          <a:p>
            <a:r>
              <a:rPr lang="tr-TR" sz="800" b="1" dirty="0" err="1">
                <a:solidFill>
                  <a:schemeClr val="bg1">
                    <a:lumMod val="50000"/>
                  </a:schemeClr>
                </a:solidFill>
                <a:latin typeface="Century Gothic" panose="020B0502020202020204" pitchFamily="34" charset="0"/>
                <a:cs typeface="Times New Roman" panose="02020603050405020304" pitchFamily="18" charset="0"/>
              </a:rPr>
              <a:t>Average</a:t>
            </a:r>
            <a:r>
              <a:rPr lang="tr-TR" sz="800" b="1" dirty="0">
                <a:solidFill>
                  <a:schemeClr val="bg1">
                    <a:lumMod val="50000"/>
                  </a:schemeClr>
                </a:solidFill>
                <a:latin typeface="Century Gothic" panose="020B0502020202020204" pitchFamily="34" charset="0"/>
                <a:cs typeface="Times New Roman" panose="02020603050405020304" pitchFamily="18" charset="0"/>
              </a:rPr>
              <a:t> Age:38,8</a:t>
            </a:r>
          </a:p>
        </p:txBody>
      </p:sp>
      <p:sp>
        <p:nvSpPr>
          <p:cNvPr id="9" name="object 13">
            <a:extLst>
              <a:ext uri="{FF2B5EF4-FFF2-40B4-BE49-F238E27FC236}">
                <a16:creationId xmlns:a16="http://schemas.microsoft.com/office/drawing/2014/main" id="{6BAEBA36-4228-3DDC-0C81-8CC02150507D}"/>
              </a:ext>
            </a:extLst>
          </p:cNvPr>
          <p:cNvSpPr/>
          <p:nvPr/>
        </p:nvSpPr>
        <p:spPr>
          <a:xfrm>
            <a:off x="9982200" y="152400"/>
            <a:ext cx="2018443" cy="751415"/>
          </a:xfrm>
          <a:prstGeom prst="rect">
            <a:avLst/>
          </a:prstGeom>
          <a:blipFill>
            <a:blip r:embed="rId3" cstate="print"/>
            <a:stretch>
              <a:fillRect/>
            </a:stretch>
          </a:blipFill>
        </p:spPr>
        <p:txBody>
          <a:bodyPr wrap="square" lIns="0" tIns="0" rIns="0" bIns="0" rtlCol="0"/>
          <a:lstStyle/>
          <a:p>
            <a:endParaRPr/>
          </a:p>
        </p:txBody>
      </p:sp>
      <p:sp>
        <p:nvSpPr>
          <p:cNvPr id="10" name="Slayt Numarası Yer Tutucusu 9">
            <a:extLst>
              <a:ext uri="{FF2B5EF4-FFF2-40B4-BE49-F238E27FC236}">
                <a16:creationId xmlns:a16="http://schemas.microsoft.com/office/drawing/2014/main" id="{7EB180FB-9722-C02F-75CB-C4D414DC9306}"/>
              </a:ext>
            </a:extLst>
          </p:cNvPr>
          <p:cNvSpPr>
            <a:spLocks noGrp="1"/>
          </p:cNvSpPr>
          <p:nvPr>
            <p:ph type="sldNum" sz="quarter" idx="7"/>
          </p:nvPr>
        </p:nvSpPr>
        <p:spPr/>
        <p:txBody>
          <a:bodyPr/>
          <a:lstStyle/>
          <a:p>
            <a:fld id="{B6F15528-21DE-4FAA-801E-634DDDAF4B2B}" type="slidenum">
              <a:rPr lang="en-US" smtClean="0"/>
              <a:t>44</a:t>
            </a:fld>
            <a:endParaRPr lang="en-US" dirty="0"/>
          </a:p>
        </p:txBody>
      </p:sp>
      <p:sp>
        <p:nvSpPr>
          <p:cNvPr id="12" name="Metin kutusu 11">
            <a:extLst>
              <a:ext uri="{FF2B5EF4-FFF2-40B4-BE49-F238E27FC236}">
                <a16:creationId xmlns:a16="http://schemas.microsoft.com/office/drawing/2014/main" id="{5CCCEBB1-0285-1399-6F27-57D2B18E446D}"/>
              </a:ext>
            </a:extLst>
          </p:cNvPr>
          <p:cNvSpPr txBox="1"/>
          <p:nvPr/>
        </p:nvSpPr>
        <p:spPr>
          <a:xfrm>
            <a:off x="4872586" y="3228945"/>
            <a:ext cx="1223414" cy="400110"/>
          </a:xfrm>
          <a:prstGeom prst="rect">
            <a:avLst/>
          </a:prstGeom>
          <a:noFill/>
        </p:spPr>
        <p:txBody>
          <a:bodyPr wrap="square" rtlCol="0">
            <a:spAutoFit/>
          </a:bodyPr>
          <a:lstStyle/>
          <a:p>
            <a:r>
              <a:rPr lang="tr-TR" sz="1000" dirty="0">
                <a:solidFill>
                  <a:schemeClr val="bg1">
                    <a:lumMod val="50000"/>
                  </a:schemeClr>
                </a:solidFill>
                <a:cs typeface="Times New Roman" panose="02020603050405020304" pitchFamily="18" charset="0"/>
              </a:rPr>
              <a:t>Rate in </a:t>
            </a:r>
            <a:r>
              <a:rPr lang="tr-TR" sz="1000" dirty="0" err="1">
                <a:solidFill>
                  <a:schemeClr val="bg1">
                    <a:lumMod val="50000"/>
                  </a:schemeClr>
                </a:solidFill>
                <a:cs typeface="Times New Roman" panose="02020603050405020304" pitchFamily="18" charset="0"/>
              </a:rPr>
              <a:t>Turkey</a:t>
            </a:r>
            <a:endParaRPr lang="tr-TR" sz="1000" dirty="0">
              <a:solidFill>
                <a:schemeClr val="bg1">
                  <a:lumMod val="50000"/>
                </a:schemeClr>
              </a:solidFill>
              <a:cs typeface="Times New Roman" panose="02020603050405020304" pitchFamily="18" charset="0"/>
            </a:endParaRPr>
          </a:p>
          <a:p>
            <a:r>
              <a:rPr lang="tr-TR" sz="1000" dirty="0">
                <a:solidFill>
                  <a:schemeClr val="bg1">
                    <a:lumMod val="50000"/>
                  </a:schemeClr>
                </a:solidFill>
                <a:cs typeface="Times New Roman" panose="02020603050405020304" pitchFamily="18" charset="0"/>
              </a:rPr>
              <a:t>13,8%</a:t>
            </a:r>
          </a:p>
        </p:txBody>
      </p:sp>
      <p:cxnSp>
        <p:nvCxnSpPr>
          <p:cNvPr id="13" name="Düz Ok Bağlayıcısı 12">
            <a:extLst>
              <a:ext uri="{FF2B5EF4-FFF2-40B4-BE49-F238E27FC236}">
                <a16:creationId xmlns:a16="http://schemas.microsoft.com/office/drawing/2014/main" id="{9A81750E-4228-BABE-8A68-B85446D97938}"/>
              </a:ext>
            </a:extLst>
          </p:cNvPr>
          <p:cNvCxnSpPr>
            <a:cxnSpLocks/>
          </p:cNvCxnSpPr>
          <p:nvPr/>
        </p:nvCxnSpPr>
        <p:spPr>
          <a:xfrm>
            <a:off x="4660927" y="3429000"/>
            <a:ext cx="2462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Metin kutusu 13">
            <a:extLst>
              <a:ext uri="{FF2B5EF4-FFF2-40B4-BE49-F238E27FC236}">
                <a16:creationId xmlns:a16="http://schemas.microsoft.com/office/drawing/2014/main" id="{744E7419-B31C-140E-189C-ECC2844CD9A6}"/>
              </a:ext>
            </a:extLst>
          </p:cNvPr>
          <p:cNvSpPr txBox="1"/>
          <p:nvPr/>
        </p:nvSpPr>
        <p:spPr>
          <a:xfrm>
            <a:off x="5351909" y="4617047"/>
            <a:ext cx="1223414" cy="400110"/>
          </a:xfrm>
          <a:prstGeom prst="rect">
            <a:avLst/>
          </a:prstGeom>
          <a:noFill/>
        </p:spPr>
        <p:txBody>
          <a:bodyPr wrap="square" rtlCol="0">
            <a:spAutoFit/>
          </a:bodyPr>
          <a:lstStyle/>
          <a:p>
            <a:r>
              <a:rPr lang="tr-TR" sz="1000" dirty="0">
                <a:solidFill>
                  <a:schemeClr val="bg1">
                    <a:lumMod val="50000"/>
                  </a:schemeClr>
                </a:solidFill>
                <a:cs typeface="Times New Roman" panose="02020603050405020304" pitchFamily="18" charset="0"/>
              </a:rPr>
              <a:t>Rate in </a:t>
            </a:r>
            <a:r>
              <a:rPr lang="tr-TR" sz="1000" dirty="0" err="1">
                <a:solidFill>
                  <a:schemeClr val="bg1">
                    <a:lumMod val="50000"/>
                  </a:schemeClr>
                </a:solidFill>
                <a:cs typeface="Times New Roman" panose="02020603050405020304" pitchFamily="18" charset="0"/>
              </a:rPr>
              <a:t>Turkey</a:t>
            </a:r>
            <a:endParaRPr lang="tr-TR" sz="1000" dirty="0">
              <a:solidFill>
                <a:schemeClr val="bg1">
                  <a:lumMod val="50000"/>
                </a:schemeClr>
              </a:solidFill>
              <a:cs typeface="Times New Roman" panose="02020603050405020304" pitchFamily="18" charset="0"/>
            </a:endParaRPr>
          </a:p>
          <a:p>
            <a:r>
              <a:rPr lang="tr-TR" sz="1000" dirty="0">
                <a:solidFill>
                  <a:schemeClr val="bg1">
                    <a:lumMod val="50000"/>
                  </a:schemeClr>
                </a:solidFill>
                <a:cs typeface="Times New Roman" panose="02020603050405020304" pitchFamily="18" charset="0"/>
              </a:rPr>
              <a:t>20,9%</a:t>
            </a:r>
          </a:p>
        </p:txBody>
      </p:sp>
      <p:cxnSp>
        <p:nvCxnSpPr>
          <p:cNvPr id="15" name="Düz Ok Bağlayıcısı 14">
            <a:extLst>
              <a:ext uri="{FF2B5EF4-FFF2-40B4-BE49-F238E27FC236}">
                <a16:creationId xmlns:a16="http://schemas.microsoft.com/office/drawing/2014/main" id="{99814AA9-4A47-1B17-BDC3-F05E915EEB1F}"/>
              </a:ext>
            </a:extLst>
          </p:cNvPr>
          <p:cNvCxnSpPr>
            <a:cxnSpLocks/>
          </p:cNvCxnSpPr>
          <p:nvPr/>
        </p:nvCxnSpPr>
        <p:spPr>
          <a:xfrm>
            <a:off x="5219610" y="4817102"/>
            <a:ext cx="2462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Metin kutusu 15">
            <a:extLst>
              <a:ext uri="{FF2B5EF4-FFF2-40B4-BE49-F238E27FC236}">
                <a16:creationId xmlns:a16="http://schemas.microsoft.com/office/drawing/2014/main" id="{7E36516E-A740-12C6-F895-2C55F5D71327}"/>
              </a:ext>
            </a:extLst>
          </p:cNvPr>
          <p:cNvSpPr txBox="1"/>
          <p:nvPr/>
        </p:nvSpPr>
        <p:spPr>
          <a:xfrm>
            <a:off x="3090527" y="5873360"/>
            <a:ext cx="1223414" cy="400110"/>
          </a:xfrm>
          <a:prstGeom prst="rect">
            <a:avLst/>
          </a:prstGeom>
          <a:noFill/>
        </p:spPr>
        <p:txBody>
          <a:bodyPr wrap="square" rtlCol="0">
            <a:spAutoFit/>
          </a:bodyPr>
          <a:lstStyle/>
          <a:p>
            <a:r>
              <a:rPr lang="tr-TR" sz="1000" dirty="0">
                <a:solidFill>
                  <a:schemeClr val="bg1">
                    <a:lumMod val="50000"/>
                  </a:schemeClr>
                </a:solidFill>
                <a:cs typeface="Times New Roman" panose="02020603050405020304" pitchFamily="18" charset="0"/>
              </a:rPr>
              <a:t>Rate in </a:t>
            </a:r>
            <a:r>
              <a:rPr lang="tr-TR" sz="1000" dirty="0" err="1">
                <a:solidFill>
                  <a:schemeClr val="bg1">
                    <a:lumMod val="50000"/>
                  </a:schemeClr>
                </a:solidFill>
                <a:cs typeface="Times New Roman" panose="02020603050405020304" pitchFamily="18" charset="0"/>
              </a:rPr>
              <a:t>Turkey</a:t>
            </a:r>
            <a:endParaRPr lang="tr-TR" sz="1000" dirty="0">
              <a:solidFill>
                <a:schemeClr val="bg1">
                  <a:lumMod val="50000"/>
                </a:schemeClr>
              </a:solidFill>
              <a:cs typeface="Times New Roman" panose="02020603050405020304" pitchFamily="18" charset="0"/>
            </a:endParaRPr>
          </a:p>
          <a:p>
            <a:r>
              <a:rPr lang="tr-TR" sz="1000" dirty="0">
                <a:solidFill>
                  <a:schemeClr val="bg1">
                    <a:lumMod val="50000"/>
                  </a:schemeClr>
                </a:solidFill>
                <a:cs typeface="Times New Roman" panose="02020603050405020304" pitchFamily="18" charset="0"/>
              </a:rPr>
              <a:t>21,1%</a:t>
            </a:r>
          </a:p>
        </p:txBody>
      </p:sp>
      <p:sp>
        <p:nvSpPr>
          <p:cNvPr id="17" name="Metin kutusu 16">
            <a:extLst>
              <a:ext uri="{FF2B5EF4-FFF2-40B4-BE49-F238E27FC236}">
                <a16:creationId xmlns:a16="http://schemas.microsoft.com/office/drawing/2014/main" id="{C60CF197-F63E-81A3-4BBE-D98256A457DB}"/>
              </a:ext>
            </a:extLst>
          </p:cNvPr>
          <p:cNvSpPr txBox="1"/>
          <p:nvPr/>
        </p:nvSpPr>
        <p:spPr>
          <a:xfrm>
            <a:off x="1600200" y="4617047"/>
            <a:ext cx="1223414" cy="400110"/>
          </a:xfrm>
          <a:prstGeom prst="rect">
            <a:avLst/>
          </a:prstGeom>
          <a:noFill/>
        </p:spPr>
        <p:txBody>
          <a:bodyPr wrap="square" rtlCol="0">
            <a:spAutoFit/>
          </a:bodyPr>
          <a:lstStyle/>
          <a:p>
            <a:r>
              <a:rPr lang="tr-TR" sz="1000" dirty="0">
                <a:solidFill>
                  <a:schemeClr val="bg1">
                    <a:lumMod val="50000"/>
                  </a:schemeClr>
                </a:solidFill>
                <a:cs typeface="Times New Roman" panose="02020603050405020304" pitchFamily="18" charset="0"/>
              </a:rPr>
              <a:t>Rate in </a:t>
            </a:r>
            <a:r>
              <a:rPr lang="tr-TR" sz="1000" dirty="0" err="1">
                <a:solidFill>
                  <a:schemeClr val="bg1">
                    <a:lumMod val="50000"/>
                  </a:schemeClr>
                </a:solidFill>
                <a:cs typeface="Times New Roman" panose="02020603050405020304" pitchFamily="18" charset="0"/>
              </a:rPr>
              <a:t>Turkey</a:t>
            </a:r>
            <a:endParaRPr lang="tr-TR" sz="1000" dirty="0">
              <a:solidFill>
                <a:schemeClr val="bg1">
                  <a:lumMod val="50000"/>
                </a:schemeClr>
              </a:solidFill>
              <a:cs typeface="Times New Roman" panose="02020603050405020304" pitchFamily="18" charset="0"/>
            </a:endParaRPr>
          </a:p>
          <a:p>
            <a:r>
              <a:rPr lang="tr-TR" sz="1000" dirty="0">
                <a:solidFill>
                  <a:schemeClr val="bg1">
                    <a:lumMod val="50000"/>
                  </a:schemeClr>
                </a:solidFill>
                <a:cs typeface="Times New Roman" panose="02020603050405020304" pitchFamily="18" charset="0"/>
              </a:rPr>
              <a:t>17,6%</a:t>
            </a:r>
          </a:p>
        </p:txBody>
      </p:sp>
      <p:sp>
        <p:nvSpPr>
          <p:cNvPr id="18" name="Metin kutusu 17">
            <a:extLst>
              <a:ext uri="{FF2B5EF4-FFF2-40B4-BE49-F238E27FC236}">
                <a16:creationId xmlns:a16="http://schemas.microsoft.com/office/drawing/2014/main" id="{E02816D0-5433-9137-2721-33BA378462B1}"/>
              </a:ext>
            </a:extLst>
          </p:cNvPr>
          <p:cNvSpPr txBox="1"/>
          <p:nvPr/>
        </p:nvSpPr>
        <p:spPr>
          <a:xfrm>
            <a:off x="2093303" y="3218442"/>
            <a:ext cx="1223414" cy="400110"/>
          </a:xfrm>
          <a:prstGeom prst="rect">
            <a:avLst/>
          </a:prstGeom>
          <a:noFill/>
        </p:spPr>
        <p:txBody>
          <a:bodyPr wrap="square" rtlCol="0">
            <a:spAutoFit/>
          </a:bodyPr>
          <a:lstStyle/>
          <a:p>
            <a:r>
              <a:rPr lang="tr-TR" sz="1000" dirty="0">
                <a:solidFill>
                  <a:schemeClr val="bg1">
                    <a:lumMod val="50000"/>
                  </a:schemeClr>
                </a:solidFill>
                <a:cs typeface="Times New Roman" panose="02020603050405020304" pitchFamily="18" charset="0"/>
              </a:rPr>
              <a:t>Rate in </a:t>
            </a:r>
            <a:r>
              <a:rPr lang="tr-TR" sz="1000" dirty="0" err="1">
                <a:solidFill>
                  <a:schemeClr val="bg1">
                    <a:lumMod val="50000"/>
                  </a:schemeClr>
                </a:solidFill>
                <a:cs typeface="Times New Roman" panose="02020603050405020304" pitchFamily="18" charset="0"/>
              </a:rPr>
              <a:t>Turkey</a:t>
            </a:r>
            <a:endParaRPr lang="tr-TR" sz="1000" dirty="0">
              <a:solidFill>
                <a:schemeClr val="bg1">
                  <a:lumMod val="50000"/>
                </a:schemeClr>
              </a:solidFill>
              <a:cs typeface="Times New Roman" panose="02020603050405020304" pitchFamily="18" charset="0"/>
            </a:endParaRPr>
          </a:p>
          <a:p>
            <a:r>
              <a:rPr lang="tr-TR" sz="1000" dirty="0">
                <a:solidFill>
                  <a:schemeClr val="bg1">
                    <a:lumMod val="50000"/>
                  </a:schemeClr>
                </a:solidFill>
                <a:cs typeface="Times New Roman" panose="02020603050405020304" pitchFamily="18" charset="0"/>
              </a:rPr>
              <a:t>26,7%</a:t>
            </a:r>
          </a:p>
        </p:txBody>
      </p:sp>
      <p:cxnSp>
        <p:nvCxnSpPr>
          <p:cNvPr id="19" name="Düz Ok Bağlayıcısı 18">
            <a:extLst>
              <a:ext uri="{FF2B5EF4-FFF2-40B4-BE49-F238E27FC236}">
                <a16:creationId xmlns:a16="http://schemas.microsoft.com/office/drawing/2014/main" id="{5F840A09-F7EA-1317-2D56-126E9D1BFE19}"/>
              </a:ext>
            </a:extLst>
          </p:cNvPr>
          <p:cNvCxnSpPr>
            <a:cxnSpLocks/>
          </p:cNvCxnSpPr>
          <p:nvPr/>
        </p:nvCxnSpPr>
        <p:spPr>
          <a:xfrm>
            <a:off x="3352800" y="5728285"/>
            <a:ext cx="0" cy="215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Düz Ok Bağlayıcısı 23">
            <a:extLst>
              <a:ext uri="{FF2B5EF4-FFF2-40B4-BE49-F238E27FC236}">
                <a16:creationId xmlns:a16="http://schemas.microsoft.com/office/drawing/2014/main" id="{3CC3F478-3A49-1E9C-349F-B86EB5CC25EB}"/>
              </a:ext>
            </a:extLst>
          </p:cNvPr>
          <p:cNvCxnSpPr>
            <a:cxnSpLocks/>
          </p:cNvCxnSpPr>
          <p:nvPr/>
        </p:nvCxnSpPr>
        <p:spPr>
          <a:xfrm flipH="1">
            <a:off x="2438400" y="4781985"/>
            <a:ext cx="2666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Düz Ok Bağlayıcısı 26">
            <a:extLst>
              <a:ext uri="{FF2B5EF4-FFF2-40B4-BE49-F238E27FC236}">
                <a16:creationId xmlns:a16="http://schemas.microsoft.com/office/drawing/2014/main" id="{5CAAC209-A208-0708-49AE-8C5E00871EDA}"/>
              </a:ext>
            </a:extLst>
          </p:cNvPr>
          <p:cNvCxnSpPr>
            <a:cxnSpLocks/>
          </p:cNvCxnSpPr>
          <p:nvPr/>
        </p:nvCxnSpPr>
        <p:spPr>
          <a:xfrm flipH="1">
            <a:off x="2928295" y="3429000"/>
            <a:ext cx="2666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Metin kutusu 28">
            <a:extLst>
              <a:ext uri="{FF2B5EF4-FFF2-40B4-BE49-F238E27FC236}">
                <a16:creationId xmlns:a16="http://schemas.microsoft.com/office/drawing/2014/main" id="{C621071A-7BE4-1BA5-32D1-1A69B8B9E2DF}"/>
              </a:ext>
            </a:extLst>
          </p:cNvPr>
          <p:cNvSpPr txBox="1"/>
          <p:nvPr/>
        </p:nvSpPr>
        <p:spPr>
          <a:xfrm>
            <a:off x="9276564" y="3149085"/>
            <a:ext cx="1223414" cy="400110"/>
          </a:xfrm>
          <a:prstGeom prst="rect">
            <a:avLst/>
          </a:prstGeom>
          <a:noFill/>
        </p:spPr>
        <p:txBody>
          <a:bodyPr wrap="square" rtlCol="0">
            <a:spAutoFit/>
          </a:bodyPr>
          <a:lstStyle/>
          <a:p>
            <a:r>
              <a:rPr lang="tr-TR" sz="1000" dirty="0">
                <a:solidFill>
                  <a:schemeClr val="bg1">
                    <a:lumMod val="50000"/>
                  </a:schemeClr>
                </a:solidFill>
                <a:cs typeface="Times New Roman" panose="02020603050405020304" pitchFamily="18" charset="0"/>
              </a:rPr>
              <a:t>Rate in </a:t>
            </a:r>
            <a:r>
              <a:rPr lang="tr-TR" sz="1000" dirty="0" err="1">
                <a:solidFill>
                  <a:schemeClr val="bg1">
                    <a:lumMod val="50000"/>
                  </a:schemeClr>
                </a:solidFill>
                <a:cs typeface="Times New Roman" panose="02020603050405020304" pitchFamily="18" charset="0"/>
              </a:rPr>
              <a:t>Turkey</a:t>
            </a:r>
            <a:r>
              <a:rPr lang="tr-TR" sz="1000" dirty="0">
                <a:solidFill>
                  <a:schemeClr val="bg1">
                    <a:lumMod val="50000"/>
                  </a:schemeClr>
                </a:solidFill>
                <a:cs typeface="Times New Roman" panose="02020603050405020304" pitchFamily="18" charset="0"/>
              </a:rPr>
              <a:t> AB </a:t>
            </a:r>
          </a:p>
          <a:p>
            <a:r>
              <a:rPr lang="tr-TR" sz="1000" dirty="0">
                <a:solidFill>
                  <a:schemeClr val="bg1">
                    <a:lumMod val="50000"/>
                  </a:schemeClr>
                </a:solidFill>
                <a:cs typeface="Times New Roman" panose="02020603050405020304" pitchFamily="18" charset="0"/>
              </a:rPr>
              <a:t>13%</a:t>
            </a:r>
          </a:p>
        </p:txBody>
      </p:sp>
      <p:sp>
        <p:nvSpPr>
          <p:cNvPr id="30" name="Metin kutusu 29">
            <a:extLst>
              <a:ext uri="{FF2B5EF4-FFF2-40B4-BE49-F238E27FC236}">
                <a16:creationId xmlns:a16="http://schemas.microsoft.com/office/drawing/2014/main" id="{21FEE57A-094A-88AF-70AB-EF2BEB00AE4A}"/>
              </a:ext>
            </a:extLst>
          </p:cNvPr>
          <p:cNvSpPr txBox="1"/>
          <p:nvPr/>
        </p:nvSpPr>
        <p:spPr>
          <a:xfrm>
            <a:off x="7950920" y="5993333"/>
            <a:ext cx="1223414" cy="400110"/>
          </a:xfrm>
          <a:prstGeom prst="rect">
            <a:avLst/>
          </a:prstGeom>
          <a:noFill/>
        </p:spPr>
        <p:txBody>
          <a:bodyPr wrap="square" rtlCol="0">
            <a:spAutoFit/>
          </a:bodyPr>
          <a:lstStyle/>
          <a:p>
            <a:r>
              <a:rPr lang="tr-TR" sz="1000" dirty="0">
                <a:solidFill>
                  <a:schemeClr val="bg1">
                    <a:lumMod val="50000"/>
                  </a:schemeClr>
                </a:solidFill>
                <a:cs typeface="Times New Roman" panose="02020603050405020304" pitchFamily="18" charset="0"/>
              </a:rPr>
              <a:t>Rate in </a:t>
            </a:r>
            <a:r>
              <a:rPr lang="tr-TR" sz="1000" dirty="0" err="1">
                <a:solidFill>
                  <a:schemeClr val="bg1">
                    <a:lumMod val="50000"/>
                  </a:schemeClr>
                </a:solidFill>
                <a:cs typeface="Times New Roman" panose="02020603050405020304" pitchFamily="18" charset="0"/>
              </a:rPr>
              <a:t>Turkey</a:t>
            </a:r>
            <a:r>
              <a:rPr lang="tr-TR" sz="1000" dirty="0">
                <a:solidFill>
                  <a:schemeClr val="bg1">
                    <a:lumMod val="50000"/>
                  </a:schemeClr>
                </a:solidFill>
                <a:cs typeface="Times New Roman" panose="02020603050405020304" pitchFamily="18" charset="0"/>
              </a:rPr>
              <a:t> C1C2</a:t>
            </a:r>
          </a:p>
          <a:p>
            <a:r>
              <a:rPr lang="tr-TR" sz="1000" dirty="0">
                <a:solidFill>
                  <a:schemeClr val="bg1">
                    <a:lumMod val="50000"/>
                  </a:schemeClr>
                </a:solidFill>
                <a:cs typeface="Times New Roman" panose="02020603050405020304" pitchFamily="18" charset="0"/>
              </a:rPr>
              <a:t>51%</a:t>
            </a:r>
          </a:p>
        </p:txBody>
      </p:sp>
      <p:sp>
        <p:nvSpPr>
          <p:cNvPr id="32" name="Metin kutusu 31">
            <a:extLst>
              <a:ext uri="{FF2B5EF4-FFF2-40B4-BE49-F238E27FC236}">
                <a16:creationId xmlns:a16="http://schemas.microsoft.com/office/drawing/2014/main" id="{E31E2BDB-D024-65E5-E914-0E7DDE53551E}"/>
              </a:ext>
            </a:extLst>
          </p:cNvPr>
          <p:cNvSpPr txBox="1"/>
          <p:nvPr/>
        </p:nvSpPr>
        <p:spPr>
          <a:xfrm>
            <a:off x="6622114" y="3161680"/>
            <a:ext cx="1223414" cy="400110"/>
          </a:xfrm>
          <a:prstGeom prst="rect">
            <a:avLst/>
          </a:prstGeom>
          <a:noFill/>
        </p:spPr>
        <p:txBody>
          <a:bodyPr wrap="square" rtlCol="0">
            <a:spAutoFit/>
          </a:bodyPr>
          <a:lstStyle/>
          <a:p>
            <a:r>
              <a:rPr lang="tr-TR" sz="1000" dirty="0">
                <a:solidFill>
                  <a:schemeClr val="bg1">
                    <a:lumMod val="50000"/>
                  </a:schemeClr>
                </a:solidFill>
                <a:cs typeface="Times New Roman" panose="02020603050405020304" pitchFamily="18" charset="0"/>
              </a:rPr>
              <a:t>Rate in </a:t>
            </a:r>
            <a:r>
              <a:rPr lang="tr-TR" sz="1000" dirty="0" err="1">
                <a:solidFill>
                  <a:schemeClr val="bg1">
                    <a:lumMod val="50000"/>
                  </a:schemeClr>
                </a:solidFill>
                <a:cs typeface="Times New Roman" panose="02020603050405020304" pitchFamily="18" charset="0"/>
              </a:rPr>
              <a:t>Turkey</a:t>
            </a:r>
            <a:r>
              <a:rPr lang="tr-TR" sz="1000" dirty="0">
                <a:solidFill>
                  <a:schemeClr val="bg1">
                    <a:lumMod val="50000"/>
                  </a:schemeClr>
                </a:solidFill>
                <a:cs typeface="Times New Roman" panose="02020603050405020304" pitchFamily="18" charset="0"/>
              </a:rPr>
              <a:t> DE </a:t>
            </a:r>
          </a:p>
          <a:p>
            <a:r>
              <a:rPr lang="tr-TR" sz="1000" dirty="0">
                <a:solidFill>
                  <a:schemeClr val="bg1">
                    <a:lumMod val="50000"/>
                  </a:schemeClr>
                </a:solidFill>
                <a:cs typeface="Times New Roman" panose="02020603050405020304" pitchFamily="18" charset="0"/>
              </a:rPr>
              <a:t>37%</a:t>
            </a:r>
          </a:p>
        </p:txBody>
      </p:sp>
      <p:cxnSp>
        <p:nvCxnSpPr>
          <p:cNvPr id="34" name="Düz Ok Bağlayıcısı 33">
            <a:extLst>
              <a:ext uri="{FF2B5EF4-FFF2-40B4-BE49-F238E27FC236}">
                <a16:creationId xmlns:a16="http://schemas.microsoft.com/office/drawing/2014/main" id="{289B8397-7C73-85C2-6639-DF38265EF955}"/>
              </a:ext>
            </a:extLst>
          </p:cNvPr>
          <p:cNvCxnSpPr>
            <a:cxnSpLocks/>
          </p:cNvCxnSpPr>
          <p:nvPr/>
        </p:nvCxnSpPr>
        <p:spPr>
          <a:xfrm>
            <a:off x="8778240" y="3257240"/>
            <a:ext cx="5943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Düz Ok Bağlayıcısı 35">
            <a:extLst>
              <a:ext uri="{FF2B5EF4-FFF2-40B4-BE49-F238E27FC236}">
                <a16:creationId xmlns:a16="http://schemas.microsoft.com/office/drawing/2014/main" id="{E7C8D147-93BF-2065-C2FC-76D4A799F57E}"/>
              </a:ext>
            </a:extLst>
          </p:cNvPr>
          <p:cNvCxnSpPr>
            <a:cxnSpLocks/>
          </p:cNvCxnSpPr>
          <p:nvPr/>
        </p:nvCxnSpPr>
        <p:spPr>
          <a:xfrm flipH="1">
            <a:off x="7649459" y="3257240"/>
            <a:ext cx="5680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Düz Ok Bağlayıcısı 36">
            <a:extLst>
              <a:ext uri="{FF2B5EF4-FFF2-40B4-BE49-F238E27FC236}">
                <a16:creationId xmlns:a16="http://schemas.microsoft.com/office/drawing/2014/main" id="{A15DE3B6-A5E2-37C7-FD67-DA34CC5F97E6}"/>
              </a:ext>
            </a:extLst>
          </p:cNvPr>
          <p:cNvCxnSpPr>
            <a:cxnSpLocks/>
          </p:cNvCxnSpPr>
          <p:nvPr/>
        </p:nvCxnSpPr>
        <p:spPr>
          <a:xfrm>
            <a:off x="8153400" y="5782148"/>
            <a:ext cx="0" cy="225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Düz Bağlayıcı 10">
            <a:extLst>
              <a:ext uri="{FF2B5EF4-FFF2-40B4-BE49-F238E27FC236}">
                <a16:creationId xmlns:a16="http://schemas.microsoft.com/office/drawing/2014/main" id="{40956ABE-FEE5-5DD8-D20E-C59A33B62F9F}"/>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Grafik 4">
            <a:extLst>
              <a:ext uri="{FF2B5EF4-FFF2-40B4-BE49-F238E27FC236}">
                <a16:creationId xmlns:a16="http://schemas.microsoft.com/office/drawing/2014/main" id="{82601282-5B54-369F-0160-06BFC0123C4F}"/>
              </a:ext>
            </a:extLst>
          </p:cNvPr>
          <p:cNvGraphicFramePr>
            <a:graphicFrameLocks/>
          </p:cNvGraphicFramePr>
          <p:nvPr>
            <p:extLst>
              <p:ext uri="{D42A27DB-BD31-4B8C-83A1-F6EECF244321}">
                <p14:modId xmlns:p14="http://schemas.microsoft.com/office/powerpoint/2010/main" val="2524154636"/>
              </p:ext>
            </p:extLst>
          </p:nvPr>
        </p:nvGraphicFramePr>
        <p:xfrm>
          <a:off x="1333501" y="2240953"/>
          <a:ext cx="5219699" cy="39312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afik 7">
            <a:extLst>
              <a:ext uri="{FF2B5EF4-FFF2-40B4-BE49-F238E27FC236}">
                <a16:creationId xmlns:a16="http://schemas.microsoft.com/office/drawing/2014/main" id="{1F5EE0B8-0017-846C-8AC1-CE00B2688C81}"/>
              </a:ext>
            </a:extLst>
          </p:cNvPr>
          <p:cNvGraphicFramePr>
            <a:graphicFrameLocks/>
          </p:cNvGraphicFramePr>
          <p:nvPr>
            <p:extLst>
              <p:ext uri="{D42A27DB-BD31-4B8C-83A1-F6EECF244321}">
                <p14:modId xmlns:p14="http://schemas.microsoft.com/office/powerpoint/2010/main" val="10177283"/>
              </p:ext>
            </p:extLst>
          </p:nvPr>
        </p:nvGraphicFramePr>
        <p:xfrm>
          <a:off x="5867400" y="2240953"/>
          <a:ext cx="5334000" cy="39312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5944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751415"/>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r>
              <a:rPr lang="en-US" b="1" i="1" dirty="0">
                <a:solidFill>
                  <a:srgbClr val="00B0F0"/>
                </a:solidFill>
                <a:latin typeface="Century Gothic" panose="020B0502020202020204" pitchFamily="34" charset="0"/>
              </a:rPr>
              <a:t>House of Residence and Earthquake Resistance</a:t>
            </a:r>
            <a:endParaRPr lang="tr-TR" sz="1800"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19200" y="1023265"/>
            <a:ext cx="10400930" cy="738664"/>
          </a:xfrm>
          <a:prstGeom prst="rect">
            <a:avLst/>
          </a:prstGeom>
          <a:solidFill>
            <a:schemeClr val="bg1">
              <a:lumMod val="95000"/>
            </a:schemeClr>
          </a:solidFill>
        </p:spPr>
        <p:txBody>
          <a:bodyPr wrap="square">
            <a:spAutoFit/>
          </a:bodyPr>
          <a:lstStyle/>
          <a:p>
            <a:pPr algn="just"/>
            <a:r>
              <a:rPr lang="en-US" sz="1400" dirty="0">
                <a:solidFill>
                  <a:schemeClr val="tx1">
                    <a:lumMod val="50000"/>
                    <a:lumOff val="50000"/>
                  </a:schemeClr>
                </a:solidFill>
                <a:latin typeface="Calibri" panose="020F0502020204030204" pitchFamily="34" charset="0"/>
                <a:cs typeface="Calibri" panose="020F0502020204030204" pitchFamily="34" charset="0"/>
              </a:rPr>
              <a:t>While 55% of the participants live in their own house, 45% </a:t>
            </a:r>
            <a:r>
              <a:rPr lang="tr-TR" sz="1400" dirty="0" err="1">
                <a:solidFill>
                  <a:schemeClr val="tx1">
                    <a:lumMod val="50000"/>
                    <a:lumOff val="50000"/>
                  </a:schemeClr>
                </a:solidFill>
                <a:latin typeface="Calibri" panose="020F0502020204030204" pitchFamily="34" charset="0"/>
                <a:cs typeface="Calibri" panose="020F0502020204030204" pitchFamily="34" charset="0"/>
              </a:rPr>
              <a:t>rent</a:t>
            </a:r>
            <a:r>
              <a:rPr lang="tr-TR" sz="1400" dirty="0">
                <a:solidFill>
                  <a:schemeClr val="tx1">
                    <a:lumMod val="50000"/>
                    <a:lumOff val="50000"/>
                  </a:schemeClr>
                </a:solidFill>
                <a:latin typeface="Calibri" panose="020F0502020204030204" pitchFamily="34" charset="0"/>
                <a:cs typeface="Calibri" panose="020F0502020204030204" pitchFamily="34" charset="0"/>
              </a:rPr>
              <a:t> </a:t>
            </a:r>
            <a:r>
              <a:rPr lang="tr-TR" sz="1400" dirty="0" err="1">
                <a:solidFill>
                  <a:schemeClr val="tx1">
                    <a:lumMod val="50000"/>
                    <a:lumOff val="50000"/>
                  </a:schemeClr>
                </a:solidFill>
                <a:latin typeface="Calibri" panose="020F0502020204030204" pitchFamily="34" charset="0"/>
                <a:cs typeface="Calibri" panose="020F0502020204030204" pitchFamily="34" charset="0"/>
              </a:rPr>
              <a:t>their</a:t>
            </a:r>
            <a:r>
              <a:rPr lang="tr-TR" sz="1400" dirty="0">
                <a:solidFill>
                  <a:schemeClr val="tx1">
                    <a:lumMod val="50000"/>
                    <a:lumOff val="50000"/>
                  </a:schemeClr>
                </a:solidFill>
                <a:latin typeface="Calibri" panose="020F0502020204030204" pitchFamily="34" charset="0"/>
                <a:cs typeface="Calibri" panose="020F0502020204030204" pitchFamily="34" charset="0"/>
              </a:rPr>
              <a:t> </a:t>
            </a:r>
            <a:r>
              <a:rPr lang="tr-TR" sz="1400" dirty="0" err="1">
                <a:solidFill>
                  <a:schemeClr val="tx1">
                    <a:lumMod val="50000"/>
                    <a:lumOff val="50000"/>
                  </a:schemeClr>
                </a:solidFill>
                <a:latin typeface="Calibri" panose="020F0502020204030204" pitchFamily="34" charset="0"/>
                <a:cs typeface="Calibri" panose="020F0502020204030204" pitchFamily="34" charset="0"/>
              </a:rPr>
              <a:t>house</a:t>
            </a:r>
            <a:r>
              <a:rPr lang="en-US" sz="1400" dirty="0">
                <a:solidFill>
                  <a:schemeClr val="tx1">
                    <a:lumMod val="50000"/>
                    <a:lumOff val="50000"/>
                  </a:schemeClr>
                </a:solidFill>
                <a:latin typeface="Calibri" panose="020F0502020204030204" pitchFamily="34" charset="0"/>
                <a:cs typeface="Calibri" panose="020F0502020204030204" pitchFamily="34" charset="0"/>
              </a:rPr>
              <a:t>. When the participants were asked about the earthquake resistance of the house they lived in, 6.5% of the participants stated that it </a:t>
            </a:r>
            <a:r>
              <a:rPr lang="tr-TR" sz="1400" dirty="0">
                <a:solidFill>
                  <a:schemeClr val="tx1">
                    <a:lumMod val="50000"/>
                    <a:lumOff val="50000"/>
                  </a:schemeClr>
                </a:solidFill>
                <a:latin typeface="Calibri" panose="020F0502020204030204" pitchFamily="34" charset="0"/>
                <a:cs typeface="Calibri" panose="020F0502020204030204" pitchFamily="34" charset="0"/>
              </a:rPr>
              <a:t>is</a:t>
            </a:r>
            <a:r>
              <a:rPr lang="en-US" sz="1400" dirty="0">
                <a:solidFill>
                  <a:schemeClr val="tx1">
                    <a:lumMod val="50000"/>
                    <a:lumOff val="50000"/>
                  </a:schemeClr>
                </a:solidFill>
                <a:latin typeface="Calibri" panose="020F0502020204030204" pitchFamily="34" charset="0"/>
                <a:cs typeface="Calibri" panose="020F0502020204030204" pitchFamily="34" charset="0"/>
              </a:rPr>
              <a:t> not earthquake resistant, 3.8% said it was partially resistant to earthquakes, and 66.9% said it was earthquake resistant. 12.7% stated that they have no idea about the durability of the house they live in.</a:t>
            </a:r>
            <a:endParaRPr lang="tr-TR" sz="14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6" name="Metin kutusu 5">
            <a:extLst>
              <a:ext uri="{FF2B5EF4-FFF2-40B4-BE49-F238E27FC236}">
                <a16:creationId xmlns:a16="http://schemas.microsoft.com/office/drawing/2014/main" id="{AC461AD9-FAA6-943B-2A69-4B50C65C52D8}"/>
              </a:ext>
            </a:extLst>
          </p:cNvPr>
          <p:cNvSpPr txBox="1"/>
          <p:nvPr/>
        </p:nvSpPr>
        <p:spPr>
          <a:xfrm>
            <a:off x="1219200" y="6627370"/>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N:753</a:t>
            </a:r>
          </a:p>
        </p:txBody>
      </p:sp>
      <p:sp>
        <p:nvSpPr>
          <p:cNvPr id="2" name="Text Box 6">
            <a:extLst>
              <a:ext uri="{FF2B5EF4-FFF2-40B4-BE49-F238E27FC236}">
                <a16:creationId xmlns:a16="http://schemas.microsoft.com/office/drawing/2014/main" id="{B3415BA6-2359-7AC0-2923-C9B0E4FA901C}"/>
              </a:ext>
            </a:extLst>
          </p:cNvPr>
          <p:cNvSpPr txBox="1">
            <a:spLocks noChangeArrowheads="1"/>
          </p:cNvSpPr>
          <p:nvPr/>
        </p:nvSpPr>
        <p:spPr bwMode="auto">
          <a:xfrm>
            <a:off x="7601816" y="6504259"/>
            <a:ext cx="3771530" cy="338554"/>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DI04. Could you please choose the most suitable one from the following options? (ONE CHOICE)</a:t>
            </a:r>
            <a:endParaRPr lang="tr-TR" sz="800" dirty="0">
              <a:solidFill>
                <a:srgbClr val="808080"/>
              </a:solidFill>
              <a:latin typeface="Century Gothic" panose="020B0502020202020204" pitchFamily="34" charset="0"/>
              <a:ea typeface="Verdana" panose="020B0604030504040204" pitchFamily="34" charset="0"/>
            </a:endParaRPr>
          </a:p>
        </p:txBody>
      </p:sp>
      <p:graphicFrame>
        <p:nvGraphicFramePr>
          <p:cNvPr id="9" name="Tablo 8">
            <a:extLst>
              <a:ext uri="{FF2B5EF4-FFF2-40B4-BE49-F238E27FC236}">
                <a16:creationId xmlns:a16="http://schemas.microsoft.com/office/drawing/2014/main" id="{262C6886-E8A3-5480-F304-DA46FCC173B8}"/>
              </a:ext>
            </a:extLst>
          </p:cNvPr>
          <p:cNvGraphicFramePr>
            <a:graphicFrameLocks noGrp="1"/>
          </p:cNvGraphicFramePr>
          <p:nvPr>
            <p:extLst>
              <p:ext uri="{D42A27DB-BD31-4B8C-83A1-F6EECF244321}">
                <p14:modId xmlns:p14="http://schemas.microsoft.com/office/powerpoint/2010/main" val="4133620292"/>
              </p:ext>
            </p:extLst>
          </p:nvPr>
        </p:nvGraphicFramePr>
        <p:xfrm>
          <a:off x="7315200" y="2219934"/>
          <a:ext cx="4344763" cy="3696426"/>
        </p:xfrm>
        <a:graphic>
          <a:graphicData uri="http://schemas.openxmlformats.org/drawingml/2006/table">
            <a:tbl>
              <a:tblPr>
                <a:tableStyleId>{B301B821-A1FF-4177-AEE7-76D212191A09}</a:tableStyleId>
              </a:tblPr>
              <a:tblGrid>
                <a:gridCol w="1228821">
                  <a:extLst>
                    <a:ext uri="{9D8B030D-6E8A-4147-A177-3AD203B41FA5}">
                      <a16:colId xmlns:a16="http://schemas.microsoft.com/office/drawing/2014/main" val="132378199"/>
                    </a:ext>
                  </a:extLst>
                </a:gridCol>
                <a:gridCol w="1007291">
                  <a:extLst>
                    <a:ext uri="{9D8B030D-6E8A-4147-A177-3AD203B41FA5}">
                      <a16:colId xmlns:a16="http://schemas.microsoft.com/office/drawing/2014/main" val="101064601"/>
                    </a:ext>
                  </a:extLst>
                </a:gridCol>
                <a:gridCol w="1362717">
                  <a:extLst>
                    <a:ext uri="{9D8B030D-6E8A-4147-A177-3AD203B41FA5}">
                      <a16:colId xmlns:a16="http://schemas.microsoft.com/office/drawing/2014/main" val="1224260328"/>
                    </a:ext>
                  </a:extLst>
                </a:gridCol>
                <a:gridCol w="745934">
                  <a:extLst>
                    <a:ext uri="{9D8B030D-6E8A-4147-A177-3AD203B41FA5}">
                      <a16:colId xmlns:a16="http://schemas.microsoft.com/office/drawing/2014/main" val="858290479"/>
                    </a:ext>
                  </a:extLst>
                </a:gridCol>
              </a:tblGrid>
              <a:tr h="481872">
                <a:tc>
                  <a:txBody>
                    <a:bodyPr/>
                    <a:lstStyle/>
                    <a:p>
                      <a:pPr algn="l" fontAlgn="b"/>
                      <a:r>
                        <a:rPr lang="tr-TR" sz="1200" b="1" u="none" strike="noStrike" dirty="0" err="1">
                          <a:solidFill>
                            <a:schemeClr val="tx1">
                              <a:lumMod val="50000"/>
                              <a:lumOff val="50000"/>
                            </a:schemeClr>
                          </a:solidFill>
                          <a:effectLst/>
                        </a:rPr>
                        <a:t>Residence</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u="none" strike="noStrike" dirty="0">
                          <a:solidFill>
                            <a:schemeClr val="tx1">
                              <a:lumMod val="50000"/>
                              <a:lumOff val="50000"/>
                            </a:schemeClr>
                          </a:solidFill>
                          <a:effectLst/>
                        </a:rPr>
                        <a:t>My </a:t>
                      </a:r>
                      <a:r>
                        <a:rPr lang="tr-TR" sz="1200" b="1" u="none" strike="noStrike" dirty="0" err="1">
                          <a:solidFill>
                            <a:schemeClr val="tx1">
                              <a:lumMod val="50000"/>
                              <a:lumOff val="50000"/>
                            </a:schemeClr>
                          </a:solidFill>
                          <a:effectLst/>
                        </a:rPr>
                        <a:t>house</a:t>
                      </a:r>
                      <a:r>
                        <a:rPr lang="tr-TR" sz="1200" b="1" u="none" strike="noStrike" dirty="0">
                          <a:solidFill>
                            <a:schemeClr val="tx1">
                              <a:lumMod val="50000"/>
                              <a:lumOff val="50000"/>
                            </a:schemeClr>
                          </a:solidFill>
                          <a:effectLst/>
                        </a:rPr>
                        <a:t> (%)</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u="none" strike="noStrike" dirty="0">
                          <a:solidFill>
                            <a:schemeClr val="tx1">
                              <a:lumMod val="50000"/>
                              <a:lumOff val="50000"/>
                            </a:schemeClr>
                          </a:solidFill>
                          <a:effectLst/>
                        </a:rPr>
                        <a:t>Not </a:t>
                      </a:r>
                      <a:r>
                        <a:rPr lang="tr-TR" sz="1200" b="1" u="none" strike="noStrike" dirty="0" err="1">
                          <a:solidFill>
                            <a:schemeClr val="tx1">
                              <a:lumMod val="50000"/>
                              <a:lumOff val="50000"/>
                            </a:schemeClr>
                          </a:solidFill>
                          <a:effectLst/>
                        </a:rPr>
                        <a:t>my</a:t>
                      </a:r>
                      <a:r>
                        <a:rPr lang="tr-TR" sz="1200" b="1" u="none" strike="noStrike" dirty="0">
                          <a:solidFill>
                            <a:schemeClr val="tx1">
                              <a:lumMod val="50000"/>
                              <a:lumOff val="50000"/>
                            </a:schemeClr>
                          </a:solidFill>
                          <a:effectLst/>
                        </a:rPr>
                        <a:t> </a:t>
                      </a:r>
                      <a:r>
                        <a:rPr lang="tr-TR" sz="1200" b="1" u="none" strike="noStrike" dirty="0" err="1">
                          <a:solidFill>
                            <a:schemeClr val="tx1">
                              <a:lumMod val="50000"/>
                              <a:lumOff val="50000"/>
                            </a:schemeClr>
                          </a:solidFill>
                          <a:effectLst/>
                        </a:rPr>
                        <a:t>house</a:t>
                      </a:r>
                      <a:r>
                        <a:rPr lang="tr-TR" sz="1200" b="1" u="none" strike="noStrike" dirty="0">
                          <a:solidFill>
                            <a:schemeClr val="tx1">
                              <a:lumMod val="50000"/>
                              <a:lumOff val="50000"/>
                            </a:schemeClr>
                          </a:solidFill>
                          <a:effectLst/>
                        </a:rPr>
                        <a:t>(%)</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i="0" u="none" strike="noStrike" dirty="0" err="1">
                          <a:solidFill>
                            <a:schemeClr val="tx1">
                              <a:lumMod val="50000"/>
                              <a:lumOff val="50000"/>
                            </a:schemeClr>
                          </a:solidFill>
                          <a:effectLst/>
                          <a:latin typeface="Calibri" panose="020F0502020204030204" pitchFamily="34" charset="0"/>
                        </a:rPr>
                        <a:t>Overall</a:t>
                      </a:r>
                      <a:r>
                        <a:rPr lang="tr-TR" sz="1200" b="1" i="0" u="none" strike="noStrike" dirty="0">
                          <a:solidFill>
                            <a:schemeClr val="tx1">
                              <a:lumMod val="50000"/>
                              <a:lumOff val="50000"/>
                            </a:schemeClr>
                          </a:solidFill>
                          <a:effectLst/>
                          <a:latin typeface="Calibri" panose="020F0502020204030204" pitchFamily="34" charset="0"/>
                        </a:rPr>
                        <a:t> (%)</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71615989"/>
                  </a:ext>
                </a:extLst>
              </a:tr>
              <a:tr h="910894">
                <a:tc>
                  <a:txBody>
                    <a:bodyPr/>
                    <a:lstStyle/>
                    <a:p>
                      <a:pPr algn="l" fontAlgn="b"/>
                      <a:r>
                        <a:rPr lang="tr-TR" sz="1200" u="none" strike="noStrike" dirty="0">
                          <a:solidFill>
                            <a:schemeClr val="tx1">
                              <a:lumMod val="50000"/>
                              <a:lumOff val="50000"/>
                            </a:schemeClr>
                          </a:solidFill>
                          <a:effectLst/>
                        </a:rPr>
                        <a:t>Not </a:t>
                      </a:r>
                      <a:r>
                        <a:rPr lang="tr-TR" sz="1200" u="none" strike="noStrike" dirty="0" err="1">
                          <a:solidFill>
                            <a:schemeClr val="tx1">
                              <a:lumMod val="50000"/>
                              <a:lumOff val="50000"/>
                            </a:schemeClr>
                          </a:solidFill>
                          <a:effectLst/>
                        </a:rPr>
                        <a:t>earthquake</a:t>
                      </a:r>
                      <a:r>
                        <a:rPr lang="tr-TR" sz="1200" u="none" strike="noStrike" dirty="0">
                          <a:solidFill>
                            <a:schemeClr val="tx1">
                              <a:lumMod val="50000"/>
                              <a:lumOff val="50000"/>
                            </a:schemeClr>
                          </a:solidFill>
                          <a:effectLst/>
                        </a:rPr>
                        <a:t> </a:t>
                      </a:r>
                      <a:r>
                        <a:rPr lang="tr-TR" sz="1200" u="none" strike="noStrike" dirty="0" err="1">
                          <a:solidFill>
                            <a:schemeClr val="tx1">
                              <a:lumMod val="50000"/>
                              <a:lumOff val="50000"/>
                            </a:schemeClr>
                          </a:solidFill>
                          <a:effectLst/>
                        </a:rPr>
                        <a:t>resistant</a:t>
                      </a:r>
                      <a:endParaRPr lang="en-US" sz="1200" b="0" i="0" u="none" strike="noStrike" dirty="0">
                        <a:solidFill>
                          <a:schemeClr val="tx1">
                            <a:lumMod val="50000"/>
                            <a:lumOff val="50000"/>
                          </a:schemeClr>
                        </a:solidFill>
                        <a:effectLst/>
                        <a:latin typeface="'Roboto', sans-serif"/>
                      </a:endParaRP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5,8</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7,4</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6,5</a:t>
                      </a:r>
                    </a:p>
                  </a:txBody>
                  <a:tcPr marL="6350" marR="6350" marT="6350" marB="0" anchor="b"/>
                </a:tc>
                <a:extLst>
                  <a:ext uri="{0D108BD9-81ED-4DB2-BD59-A6C34878D82A}">
                    <a16:rowId xmlns:a16="http://schemas.microsoft.com/office/drawing/2014/main" val="1326684948"/>
                  </a:ext>
                </a:extLst>
              </a:tr>
              <a:tr h="910894">
                <a:tc>
                  <a:txBody>
                    <a:bodyPr/>
                    <a:lstStyle/>
                    <a:p>
                      <a:pPr algn="l" fontAlgn="b"/>
                      <a:r>
                        <a:rPr lang="tr-TR" sz="1200" b="0" i="0" u="none" strike="noStrike" dirty="0" err="1">
                          <a:solidFill>
                            <a:schemeClr val="tx1">
                              <a:lumMod val="50000"/>
                              <a:lumOff val="50000"/>
                            </a:schemeClr>
                          </a:solidFill>
                          <a:effectLst/>
                          <a:latin typeface="'Roboto', sans-serif"/>
                        </a:rPr>
                        <a:t>Partially</a:t>
                      </a:r>
                      <a:r>
                        <a:rPr lang="tr-TR" sz="1200" b="0" i="0" u="none" strike="noStrike" dirty="0">
                          <a:solidFill>
                            <a:schemeClr val="tx1">
                              <a:lumMod val="50000"/>
                              <a:lumOff val="50000"/>
                            </a:schemeClr>
                          </a:solidFill>
                          <a:effectLst/>
                          <a:latin typeface="'Roboto', sans-serif"/>
                        </a:rPr>
                        <a:t> </a:t>
                      </a:r>
                      <a:r>
                        <a:rPr lang="tr-TR" sz="1200" b="0" i="0" u="none" strike="noStrike" dirty="0" err="1">
                          <a:solidFill>
                            <a:schemeClr val="tx1">
                              <a:lumMod val="50000"/>
                              <a:lumOff val="50000"/>
                            </a:schemeClr>
                          </a:solidFill>
                          <a:effectLst/>
                          <a:latin typeface="'Roboto', sans-serif"/>
                        </a:rPr>
                        <a:t>earthquake</a:t>
                      </a:r>
                      <a:r>
                        <a:rPr lang="tr-TR" sz="1200" b="0" i="0" u="none" strike="noStrike" dirty="0">
                          <a:solidFill>
                            <a:schemeClr val="tx1">
                              <a:lumMod val="50000"/>
                              <a:lumOff val="50000"/>
                            </a:schemeClr>
                          </a:solidFill>
                          <a:effectLst/>
                          <a:latin typeface="'Roboto', sans-serif"/>
                        </a:rPr>
                        <a:t> </a:t>
                      </a:r>
                      <a:r>
                        <a:rPr lang="tr-TR" sz="1200" b="0" i="0" u="none" strike="noStrike" dirty="0" err="1">
                          <a:solidFill>
                            <a:schemeClr val="tx1">
                              <a:lumMod val="50000"/>
                              <a:lumOff val="50000"/>
                            </a:schemeClr>
                          </a:solidFill>
                          <a:effectLst/>
                          <a:latin typeface="'Roboto', sans-serif"/>
                        </a:rPr>
                        <a:t>resistant</a:t>
                      </a:r>
                      <a:endParaRPr lang="en-US" sz="1200" b="0" i="0" u="none" strike="noStrike" dirty="0">
                        <a:solidFill>
                          <a:schemeClr val="tx1">
                            <a:lumMod val="50000"/>
                            <a:lumOff val="50000"/>
                          </a:schemeClr>
                        </a:solidFill>
                        <a:effectLst/>
                        <a:latin typeface="'Roboto', sans-serif"/>
                      </a:endParaRPr>
                    </a:p>
                  </a:txBody>
                  <a:tcPr marL="6350" marR="6350" marT="6350" marB="0" anchor="b"/>
                </a:tc>
                <a:tc>
                  <a:txBody>
                    <a:bodyPr/>
                    <a:lstStyle/>
                    <a:p>
                      <a:pPr marL="0" algn="ctr" fontAlgn="b"/>
                      <a:r>
                        <a:rPr lang="en-US" sz="1100" u="none" strike="noStrike">
                          <a:solidFill>
                            <a:schemeClr val="tx1">
                              <a:lumMod val="50000"/>
                              <a:lumOff val="50000"/>
                            </a:schemeClr>
                          </a:solidFill>
                          <a:effectLst/>
                          <a:latin typeface="+mn-lt"/>
                          <a:ea typeface="+mn-ea"/>
                          <a:cs typeface="+mn-cs"/>
                        </a:rPr>
                        <a:t>14,0</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13,6</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13,8</a:t>
                      </a:r>
                    </a:p>
                  </a:txBody>
                  <a:tcPr marL="6350" marR="6350" marT="6350" marB="0" anchor="b"/>
                </a:tc>
                <a:extLst>
                  <a:ext uri="{0D108BD9-81ED-4DB2-BD59-A6C34878D82A}">
                    <a16:rowId xmlns:a16="http://schemas.microsoft.com/office/drawing/2014/main" val="2354469118"/>
                  </a:ext>
                </a:extLst>
              </a:tr>
              <a:tr h="481872">
                <a:tc>
                  <a:txBody>
                    <a:bodyPr/>
                    <a:lstStyle/>
                    <a:p>
                      <a:pPr algn="l" fontAlgn="b"/>
                      <a:r>
                        <a:rPr lang="tr-TR" sz="1200" u="none" strike="noStrike" dirty="0" err="1">
                          <a:solidFill>
                            <a:schemeClr val="tx1">
                              <a:lumMod val="50000"/>
                              <a:lumOff val="50000"/>
                            </a:schemeClr>
                          </a:solidFill>
                          <a:effectLst/>
                        </a:rPr>
                        <a:t>Earthquake</a:t>
                      </a:r>
                      <a:r>
                        <a:rPr lang="tr-TR" sz="1200" u="none" strike="noStrike" dirty="0">
                          <a:solidFill>
                            <a:schemeClr val="tx1">
                              <a:lumMod val="50000"/>
                              <a:lumOff val="50000"/>
                            </a:schemeClr>
                          </a:solidFill>
                          <a:effectLst/>
                        </a:rPr>
                        <a:t> </a:t>
                      </a:r>
                      <a:r>
                        <a:rPr lang="tr-TR" sz="1200" u="none" strike="noStrike" dirty="0" err="1">
                          <a:solidFill>
                            <a:schemeClr val="tx1">
                              <a:lumMod val="50000"/>
                              <a:lumOff val="50000"/>
                            </a:schemeClr>
                          </a:solidFill>
                          <a:effectLst/>
                        </a:rPr>
                        <a:t>resistant</a:t>
                      </a:r>
                      <a:endParaRPr lang="en-US" sz="1200" b="0" i="0" u="none" strike="noStrike" dirty="0">
                        <a:solidFill>
                          <a:schemeClr val="tx1">
                            <a:lumMod val="50000"/>
                            <a:lumOff val="50000"/>
                          </a:schemeClr>
                        </a:solidFill>
                        <a:effectLst/>
                        <a:latin typeface="'Roboto', sans-serif"/>
                      </a:endParaRPr>
                    </a:p>
                  </a:txBody>
                  <a:tcPr marL="6350" marR="6350" marT="6350" marB="0" anchor="b"/>
                </a:tc>
                <a:tc>
                  <a:txBody>
                    <a:bodyPr/>
                    <a:lstStyle/>
                    <a:p>
                      <a:pPr marL="0" algn="ctr" fontAlgn="b"/>
                      <a:r>
                        <a:rPr lang="en-US" sz="1100" u="none" strike="noStrike">
                          <a:solidFill>
                            <a:schemeClr val="tx1">
                              <a:lumMod val="50000"/>
                              <a:lumOff val="50000"/>
                            </a:schemeClr>
                          </a:solidFill>
                          <a:effectLst/>
                          <a:latin typeface="+mn-lt"/>
                          <a:ea typeface="+mn-ea"/>
                          <a:cs typeface="+mn-cs"/>
                        </a:rPr>
                        <a:t>68,8</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64,6</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66,9</a:t>
                      </a:r>
                    </a:p>
                  </a:txBody>
                  <a:tcPr marL="6350" marR="6350" marT="6350" marB="0" anchor="b"/>
                </a:tc>
                <a:extLst>
                  <a:ext uri="{0D108BD9-81ED-4DB2-BD59-A6C34878D82A}">
                    <a16:rowId xmlns:a16="http://schemas.microsoft.com/office/drawing/2014/main" val="2612453306"/>
                  </a:ext>
                </a:extLst>
              </a:tr>
              <a:tr h="910894">
                <a:tc>
                  <a:txBody>
                    <a:bodyPr/>
                    <a:lstStyle/>
                    <a:p>
                      <a:pPr algn="l" fontAlgn="b"/>
                      <a:r>
                        <a:rPr lang="tr-TR" sz="1200" b="0" i="0" u="none" strike="noStrike" dirty="0">
                          <a:solidFill>
                            <a:schemeClr val="tx1">
                              <a:lumMod val="50000"/>
                              <a:lumOff val="50000"/>
                            </a:schemeClr>
                          </a:solidFill>
                          <a:effectLst/>
                          <a:latin typeface="'Roboto', sans-serif"/>
                        </a:rPr>
                        <a:t>I </a:t>
                      </a:r>
                      <a:r>
                        <a:rPr lang="tr-TR" sz="1200" b="0" i="0" u="none" strike="noStrike" dirty="0" err="1">
                          <a:solidFill>
                            <a:schemeClr val="tx1">
                              <a:lumMod val="50000"/>
                              <a:lumOff val="50000"/>
                            </a:schemeClr>
                          </a:solidFill>
                          <a:effectLst/>
                          <a:latin typeface="'Roboto', sans-serif"/>
                        </a:rPr>
                        <a:t>have</a:t>
                      </a:r>
                      <a:r>
                        <a:rPr lang="tr-TR" sz="1200" b="0" i="0" u="none" strike="noStrike" dirty="0">
                          <a:solidFill>
                            <a:schemeClr val="tx1">
                              <a:lumMod val="50000"/>
                              <a:lumOff val="50000"/>
                            </a:schemeClr>
                          </a:solidFill>
                          <a:effectLst/>
                          <a:latin typeface="'Roboto', sans-serif"/>
                        </a:rPr>
                        <a:t> </a:t>
                      </a:r>
                      <a:r>
                        <a:rPr lang="tr-TR" sz="1200" b="0" i="0" u="none" strike="noStrike" dirty="0" err="1">
                          <a:solidFill>
                            <a:schemeClr val="tx1">
                              <a:lumMod val="50000"/>
                              <a:lumOff val="50000"/>
                            </a:schemeClr>
                          </a:solidFill>
                          <a:effectLst/>
                          <a:latin typeface="'Roboto', sans-serif"/>
                        </a:rPr>
                        <a:t>no</a:t>
                      </a:r>
                      <a:r>
                        <a:rPr lang="tr-TR" sz="1200" b="0" i="0" u="none" strike="noStrike" dirty="0">
                          <a:solidFill>
                            <a:schemeClr val="tx1">
                              <a:lumMod val="50000"/>
                              <a:lumOff val="50000"/>
                            </a:schemeClr>
                          </a:solidFill>
                          <a:effectLst/>
                          <a:latin typeface="'Roboto', sans-serif"/>
                        </a:rPr>
                        <a:t> idea/I </a:t>
                      </a:r>
                      <a:r>
                        <a:rPr lang="tr-TR" sz="1200" b="0" i="0" u="none" strike="noStrike" dirty="0" err="1">
                          <a:solidFill>
                            <a:schemeClr val="tx1">
                              <a:lumMod val="50000"/>
                              <a:lumOff val="50000"/>
                            </a:schemeClr>
                          </a:solidFill>
                          <a:effectLst/>
                          <a:latin typeface="'Roboto', sans-serif"/>
                        </a:rPr>
                        <a:t>don’t</a:t>
                      </a:r>
                      <a:r>
                        <a:rPr lang="tr-TR" sz="1200" b="0" i="0" u="none" strike="noStrike" dirty="0">
                          <a:solidFill>
                            <a:schemeClr val="tx1">
                              <a:lumMod val="50000"/>
                              <a:lumOff val="50000"/>
                            </a:schemeClr>
                          </a:solidFill>
                          <a:effectLst/>
                          <a:latin typeface="'Roboto', sans-serif"/>
                        </a:rPr>
                        <a:t> </a:t>
                      </a:r>
                      <a:r>
                        <a:rPr lang="tr-TR" sz="1200" b="0" i="0" u="none" strike="noStrike" dirty="0" err="1">
                          <a:solidFill>
                            <a:schemeClr val="tx1">
                              <a:lumMod val="50000"/>
                              <a:lumOff val="50000"/>
                            </a:schemeClr>
                          </a:solidFill>
                          <a:effectLst/>
                          <a:latin typeface="'Roboto', sans-serif"/>
                        </a:rPr>
                        <a:t>know</a:t>
                      </a:r>
                      <a:endParaRPr lang="en-US" sz="1200" b="0" i="0" u="none" strike="noStrike" dirty="0">
                        <a:solidFill>
                          <a:schemeClr val="tx1">
                            <a:lumMod val="50000"/>
                            <a:lumOff val="50000"/>
                          </a:schemeClr>
                        </a:solidFill>
                        <a:effectLst/>
                        <a:latin typeface="'Roboto', sans-serif"/>
                      </a:endParaRPr>
                    </a:p>
                  </a:txBody>
                  <a:tcPr marL="6350" marR="6350" marT="6350" marB="0" anchor="b"/>
                </a:tc>
                <a:tc>
                  <a:txBody>
                    <a:bodyPr/>
                    <a:lstStyle/>
                    <a:p>
                      <a:pPr marL="0" algn="ctr" fontAlgn="b"/>
                      <a:r>
                        <a:rPr lang="en-US" sz="1100" u="none" strike="noStrike">
                          <a:solidFill>
                            <a:schemeClr val="tx1">
                              <a:lumMod val="50000"/>
                              <a:lumOff val="50000"/>
                            </a:schemeClr>
                          </a:solidFill>
                          <a:effectLst/>
                          <a:latin typeface="+mn-lt"/>
                          <a:ea typeface="+mn-ea"/>
                          <a:cs typeface="+mn-cs"/>
                        </a:rPr>
                        <a:t>11,4</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14,5</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12,7</a:t>
                      </a:r>
                    </a:p>
                  </a:txBody>
                  <a:tcPr marL="6350" marR="6350" marT="6350" marB="0" anchor="b"/>
                </a:tc>
                <a:extLst>
                  <a:ext uri="{0D108BD9-81ED-4DB2-BD59-A6C34878D82A}">
                    <a16:rowId xmlns:a16="http://schemas.microsoft.com/office/drawing/2014/main" val="766681631"/>
                  </a:ext>
                </a:extLst>
              </a:tr>
            </a:tbl>
          </a:graphicData>
        </a:graphic>
      </p:graphicFrame>
      <p:sp>
        <p:nvSpPr>
          <p:cNvPr id="4" name="object 13">
            <a:extLst>
              <a:ext uri="{FF2B5EF4-FFF2-40B4-BE49-F238E27FC236}">
                <a16:creationId xmlns:a16="http://schemas.microsoft.com/office/drawing/2014/main" id="{A42D9A88-EEEB-C9F3-AC5C-2222D88CA308}"/>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8" name="Slayt Numarası Yer Tutucusu 7">
            <a:extLst>
              <a:ext uri="{FF2B5EF4-FFF2-40B4-BE49-F238E27FC236}">
                <a16:creationId xmlns:a16="http://schemas.microsoft.com/office/drawing/2014/main" id="{4A65E5EC-3D55-03BF-0FF1-8C369C0415A8}"/>
              </a:ext>
            </a:extLst>
          </p:cNvPr>
          <p:cNvSpPr>
            <a:spLocks noGrp="1"/>
          </p:cNvSpPr>
          <p:nvPr>
            <p:ph type="sldNum" sz="quarter" idx="7"/>
          </p:nvPr>
        </p:nvSpPr>
        <p:spPr/>
        <p:txBody>
          <a:bodyPr/>
          <a:lstStyle/>
          <a:p>
            <a:fld id="{B6F15528-21DE-4FAA-801E-634DDDAF4B2B}" type="slidenum">
              <a:rPr lang="en-US" smtClean="0"/>
              <a:t>45</a:t>
            </a:fld>
            <a:endParaRPr lang="en-US"/>
          </a:p>
        </p:txBody>
      </p:sp>
      <p:cxnSp>
        <p:nvCxnSpPr>
          <p:cNvPr id="7" name="Düz Bağlayıcı 6">
            <a:extLst>
              <a:ext uri="{FF2B5EF4-FFF2-40B4-BE49-F238E27FC236}">
                <a16:creationId xmlns:a16="http://schemas.microsoft.com/office/drawing/2014/main" id="{8CAAC86A-10EC-B14B-6BC5-8B38EBC35F80}"/>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Grafik 2">
            <a:extLst>
              <a:ext uri="{FF2B5EF4-FFF2-40B4-BE49-F238E27FC236}">
                <a16:creationId xmlns:a16="http://schemas.microsoft.com/office/drawing/2014/main" id="{8DA24AD9-8A67-B61D-B6AB-AA9E1A1C1856}"/>
              </a:ext>
            </a:extLst>
          </p:cNvPr>
          <p:cNvGraphicFramePr>
            <a:graphicFrameLocks/>
          </p:cNvGraphicFramePr>
          <p:nvPr>
            <p:extLst>
              <p:ext uri="{D42A27DB-BD31-4B8C-83A1-F6EECF244321}">
                <p14:modId xmlns:p14="http://schemas.microsoft.com/office/powerpoint/2010/main" val="215486559"/>
              </p:ext>
            </p:extLst>
          </p:nvPr>
        </p:nvGraphicFramePr>
        <p:xfrm>
          <a:off x="1219200" y="2219933"/>
          <a:ext cx="4876800" cy="37446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5341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3305810" cy="6853555"/>
            <a:chOff x="0" y="0"/>
            <a:chExt cx="3305810" cy="6853555"/>
          </a:xfrm>
        </p:grpSpPr>
        <p:sp>
          <p:nvSpPr>
            <p:cNvPr id="3" name="object 3"/>
            <p:cNvSpPr/>
            <p:nvPr/>
          </p:nvSpPr>
          <p:spPr>
            <a:xfrm>
              <a:off x="0" y="0"/>
              <a:ext cx="2791967" cy="685342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493519" y="5724144"/>
              <a:ext cx="1812035" cy="539496"/>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3429000" y="2644901"/>
            <a:ext cx="7391400" cy="2720617"/>
          </a:xfrm>
          <a:prstGeom prst="rect">
            <a:avLst/>
          </a:prstGeom>
        </p:spPr>
        <p:txBody>
          <a:bodyPr vert="horz" wrap="square" lIns="0" tIns="12065" rIns="0" bIns="0" rtlCol="0">
            <a:spAutoFit/>
          </a:bodyPr>
          <a:lstStyle/>
          <a:p>
            <a:pPr marL="40005">
              <a:lnSpc>
                <a:spcPct val="100000"/>
              </a:lnSpc>
            </a:pPr>
            <a:r>
              <a:rPr lang="tr-TR" sz="1600" dirty="0" err="1">
                <a:solidFill>
                  <a:schemeClr val="tx1">
                    <a:lumMod val="50000"/>
                    <a:lumOff val="50000"/>
                  </a:schemeClr>
                </a:solidFill>
                <a:latin typeface="+mn-lt"/>
              </a:rPr>
              <a:t>Thanks</a:t>
            </a:r>
            <a:r>
              <a:rPr lang="tr-TR" sz="1600">
                <a:solidFill>
                  <a:schemeClr val="tx1">
                    <a:lumMod val="50000"/>
                    <a:lumOff val="50000"/>
                  </a:schemeClr>
                </a:solidFill>
                <a:latin typeface="+mn-lt"/>
              </a:rPr>
              <a:t>…</a:t>
            </a:r>
            <a:br>
              <a:rPr lang="tr-TR" sz="1600">
                <a:solidFill>
                  <a:schemeClr val="tx1">
                    <a:lumMod val="50000"/>
                    <a:lumOff val="50000"/>
                  </a:schemeClr>
                </a:solidFill>
                <a:latin typeface="+mn-lt"/>
              </a:rPr>
            </a:br>
            <a:br>
              <a:rPr lang="tr-TR" sz="1600" dirty="0">
                <a:solidFill>
                  <a:schemeClr val="tx1">
                    <a:lumMod val="50000"/>
                    <a:lumOff val="50000"/>
                  </a:schemeClr>
                </a:solidFill>
                <a:latin typeface="+mn-lt"/>
              </a:rPr>
            </a:br>
            <a:r>
              <a:rPr lang="en-US" sz="1600" dirty="0">
                <a:solidFill>
                  <a:schemeClr val="tx1">
                    <a:lumMod val="50000"/>
                    <a:lumOff val="50000"/>
                  </a:schemeClr>
                </a:solidFill>
                <a:latin typeface="+mn-lt"/>
              </a:rPr>
              <a:t>This report has been prepared by XSIGHTS as part of a corporate social responsibility project, and all its income will be transferred to earthquake-affected students as scholarships. If you would like to contribute to this meaningful campaign, you can donate using the information below:</a:t>
            </a:r>
            <a:br>
              <a:rPr lang="en-US" sz="1600" dirty="0">
                <a:solidFill>
                  <a:schemeClr val="tx1">
                    <a:lumMod val="50000"/>
                    <a:lumOff val="50000"/>
                  </a:schemeClr>
                </a:solidFill>
                <a:latin typeface="+mn-lt"/>
              </a:rPr>
            </a:br>
            <a:br>
              <a:rPr lang="tr-TR" sz="1600" dirty="0">
                <a:solidFill>
                  <a:schemeClr val="tx1">
                    <a:lumMod val="50000"/>
                    <a:lumOff val="50000"/>
                  </a:schemeClr>
                </a:solidFill>
                <a:latin typeface="+mn-lt"/>
              </a:rPr>
            </a:br>
            <a:r>
              <a:rPr lang="tr-TR" sz="1600" dirty="0">
                <a:solidFill>
                  <a:schemeClr val="tx1">
                    <a:lumMod val="50000"/>
                    <a:lumOff val="50000"/>
                  </a:schemeClr>
                </a:solidFill>
              </a:rPr>
              <a:t>Askıda Ne Var Bank </a:t>
            </a:r>
            <a:r>
              <a:rPr lang="tr-TR" sz="1600" dirty="0" err="1">
                <a:solidFill>
                  <a:schemeClr val="tx1">
                    <a:lumMod val="50000"/>
                    <a:lumOff val="50000"/>
                  </a:schemeClr>
                </a:solidFill>
              </a:rPr>
              <a:t>Account</a:t>
            </a:r>
            <a:r>
              <a:rPr lang="tr-TR" sz="1600" dirty="0">
                <a:solidFill>
                  <a:schemeClr val="tx1">
                    <a:lumMod val="50000"/>
                    <a:lumOff val="50000"/>
                  </a:schemeClr>
                </a:solidFill>
              </a:rPr>
              <a:t> Information:</a:t>
            </a:r>
            <a:br>
              <a:rPr lang="tr-TR" sz="1600" dirty="0">
                <a:solidFill>
                  <a:schemeClr val="tx1">
                    <a:lumMod val="50000"/>
                    <a:lumOff val="50000"/>
                  </a:schemeClr>
                </a:solidFill>
              </a:rPr>
            </a:br>
            <a:r>
              <a:rPr lang="tr-TR" sz="1600" dirty="0">
                <a:solidFill>
                  <a:schemeClr val="tx1">
                    <a:lumMod val="50000"/>
                    <a:lumOff val="50000"/>
                  </a:schemeClr>
                </a:solidFill>
              </a:rPr>
              <a:t>IBAN: TR650004600768888000110144 (Akbank)</a:t>
            </a:r>
            <a:br>
              <a:rPr lang="tr-TR" sz="1600" dirty="0">
                <a:solidFill>
                  <a:schemeClr val="tx1">
                    <a:lumMod val="50000"/>
                    <a:lumOff val="50000"/>
                  </a:schemeClr>
                </a:solidFill>
              </a:rPr>
            </a:br>
            <a:r>
              <a:rPr lang="tr-TR" sz="1600" dirty="0" err="1">
                <a:solidFill>
                  <a:schemeClr val="tx1">
                    <a:lumMod val="50000"/>
                    <a:lumOff val="50000"/>
                  </a:schemeClr>
                </a:solidFill>
              </a:rPr>
              <a:t>Informaiton</a:t>
            </a:r>
            <a:r>
              <a:rPr lang="tr-TR" sz="1600" dirty="0">
                <a:solidFill>
                  <a:schemeClr val="tx1">
                    <a:lumMod val="50000"/>
                    <a:lumOff val="50000"/>
                  </a:schemeClr>
                </a:solidFill>
              </a:rPr>
              <a:t>: Webinar</a:t>
            </a:r>
            <a:br>
              <a:rPr lang="tr-TR" sz="1600" dirty="0">
                <a:solidFill>
                  <a:schemeClr val="tx1">
                    <a:lumMod val="50000"/>
                    <a:lumOff val="50000"/>
                  </a:schemeClr>
                </a:solidFill>
                <a:latin typeface="+mn-lt"/>
              </a:rPr>
            </a:br>
            <a:endParaRPr lang="tr-TR" sz="1600" dirty="0">
              <a:solidFill>
                <a:schemeClr val="tx1">
                  <a:lumMod val="50000"/>
                  <a:lumOff val="50000"/>
                </a:schemeClr>
              </a:solidFill>
              <a:latin typeface="+mn-lt"/>
            </a:endParaRPr>
          </a:p>
        </p:txBody>
      </p:sp>
      <p:sp>
        <p:nvSpPr>
          <p:cNvPr id="6" name="Rectangle 1">
            <a:extLst>
              <a:ext uri="{FF2B5EF4-FFF2-40B4-BE49-F238E27FC236}">
                <a16:creationId xmlns:a16="http://schemas.microsoft.com/office/drawing/2014/main" id="{6F6CC476-3755-9B41-E9FC-76F9E1FBD3BA}"/>
              </a:ext>
            </a:extLst>
          </p:cNvPr>
          <p:cNvSpPr>
            <a:spLocks noChangeArrowheads="1"/>
          </p:cNvSpPr>
          <p:nvPr/>
        </p:nvSpPr>
        <p:spPr bwMode="auto">
          <a:xfrm>
            <a:off x="0" y="28545"/>
            <a:ext cx="65" cy="40011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8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34354" y="155785"/>
            <a:ext cx="9757067" cy="764239"/>
          </a:xfrm>
          <a:prstGeom prst="rect">
            <a:avLst/>
          </a:prstGeom>
          <a:noFill/>
        </p:spPr>
        <p:txBody>
          <a:bodyPr wrap="square" lIns="104068" tIns="52034" rIns="104068" bIns="52034" rtlCol="0">
            <a:spAutoFit/>
          </a:bodyPr>
          <a:lstStyle/>
          <a:p>
            <a:pPr marL="12700">
              <a:lnSpc>
                <a:spcPct val="100000"/>
              </a:lnSpc>
              <a:spcBef>
                <a:spcPts val="105"/>
              </a:spcBef>
            </a:pPr>
            <a:r>
              <a:rPr lang="en-US" sz="2400" b="1">
                <a:solidFill>
                  <a:srgbClr val="0070C0"/>
                </a:solidFill>
                <a:latin typeface="Century Gothic" panose="020B0502020202020204" pitchFamily="34" charset="0"/>
              </a:rPr>
              <a:t>How Earthquake Affected Us?</a:t>
            </a:r>
          </a:p>
          <a:p>
            <a:pPr marL="12700">
              <a:lnSpc>
                <a:spcPct val="100000"/>
              </a:lnSpc>
              <a:spcBef>
                <a:spcPts val="105"/>
              </a:spcBef>
            </a:pPr>
            <a:r>
              <a:rPr lang="en-US" sz="1800" b="1" i="1">
                <a:solidFill>
                  <a:srgbClr val="00B0F0"/>
                </a:solidFill>
                <a:latin typeface="Century Gothic" panose="020B0502020202020204" pitchFamily="34" charset="0"/>
              </a:rPr>
              <a:t>Being in the Earthquake Zone at the Earthquake Moment</a:t>
            </a:r>
          </a:p>
        </p:txBody>
      </p:sp>
      <p:graphicFrame>
        <p:nvGraphicFramePr>
          <p:cNvPr id="2" name="Grafik 1">
            <a:extLst>
              <a:ext uri="{FF2B5EF4-FFF2-40B4-BE49-F238E27FC236}">
                <a16:creationId xmlns:a16="http://schemas.microsoft.com/office/drawing/2014/main" id="{1E694E7D-DB52-E47A-40FD-9A70DB46145C}"/>
              </a:ext>
            </a:extLst>
          </p:cNvPr>
          <p:cNvGraphicFramePr/>
          <p:nvPr>
            <p:extLst>
              <p:ext uri="{D42A27DB-BD31-4B8C-83A1-F6EECF244321}">
                <p14:modId xmlns:p14="http://schemas.microsoft.com/office/powerpoint/2010/main" val="2065805243"/>
              </p:ext>
            </p:extLst>
          </p:nvPr>
        </p:nvGraphicFramePr>
        <p:xfrm>
          <a:off x="304800" y="2786960"/>
          <a:ext cx="3429000" cy="2644872"/>
        </p:xfrm>
        <a:graphic>
          <a:graphicData uri="http://schemas.openxmlformats.org/drawingml/2006/chart">
            <c:chart xmlns:c="http://schemas.openxmlformats.org/drawingml/2006/chart" xmlns:r="http://schemas.openxmlformats.org/officeDocument/2006/relationships" r:id="rId3"/>
          </a:graphicData>
        </a:graphic>
      </p:graphicFrame>
      <p:sp>
        <p:nvSpPr>
          <p:cNvPr id="4" name="Metin kutusu 3">
            <a:extLst>
              <a:ext uri="{FF2B5EF4-FFF2-40B4-BE49-F238E27FC236}">
                <a16:creationId xmlns:a16="http://schemas.microsoft.com/office/drawing/2014/main" id="{6407F373-79A6-9147-D88A-34E47D278C46}"/>
              </a:ext>
            </a:extLst>
          </p:cNvPr>
          <p:cNvSpPr txBox="1"/>
          <p:nvPr/>
        </p:nvSpPr>
        <p:spPr>
          <a:xfrm>
            <a:off x="1219200" y="1034623"/>
            <a:ext cx="10400930" cy="523220"/>
          </a:xfrm>
          <a:prstGeom prst="rect">
            <a:avLst/>
          </a:prstGeom>
          <a:solidFill>
            <a:schemeClr val="bg1">
              <a:lumMod val="95000"/>
            </a:schemeClr>
          </a:solidFill>
        </p:spPr>
        <p:txBody>
          <a:bodyPr wrap="square">
            <a:spAutoFit/>
          </a:bodyPr>
          <a:lstStyle/>
          <a:p>
            <a:pPr algn="just"/>
            <a:r>
              <a:rPr lang="en-US" sz="1400" b="1" i="1">
                <a:solidFill>
                  <a:srgbClr val="00B0F0"/>
                </a:solidFill>
                <a:latin typeface="Century Gothic" panose="020B0502020202020204" pitchFamily="34" charset="0"/>
              </a:rPr>
              <a:t>6% of the participants reported to be in the earthquake zone when the earthquake happened.</a:t>
            </a:r>
            <a:endParaRPr lang="en-US" sz="1400">
              <a:solidFill>
                <a:schemeClr val="tx1">
                  <a:lumMod val="50000"/>
                  <a:lumOff val="50000"/>
                </a:schemeClr>
              </a:solidFill>
              <a:latin typeface="Calibri" panose="020F0502020204030204" pitchFamily="34" charset="0"/>
              <a:cs typeface="Calibri" panose="020F0502020204030204" pitchFamily="34" charset="0"/>
            </a:endParaRPr>
          </a:p>
          <a:p>
            <a:pPr algn="just"/>
            <a:r>
              <a:rPr lang="en-US" sz="1400">
                <a:solidFill>
                  <a:schemeClr val="tx1">
                    <a:lumMod val="50000"/>
                    <a:lumOff val="50000"/>
                  </a:schemeClr>
                </a:solidFill>
                <a:latin typeface="Calibri" panose="020F0502020204030204" pitchFamily="34" charset="0"/>
                <a:cs typeface="Calibri" panose="020F0502020204030204" pitchFamily="34" charset="0"/>
              </a:rPr>
              <a:t>The percentage of participants that indicate they were in the earthquake zone at that time is 5,9%, while the percentage of others is 94,1%. </a:t>
            </a:r>
          </a:p>
        </p:txBody>
      </p:sp>
      <p:sp>
        <p:nvSpPr>
          <p:cNvPr id="7" name="Metin kutusu 6">
            <a:extLst>
              <a:ext uri="{FF2B5EF4-FFF2-40B4-BE49-F238E27FC236}">
                <a16:creationId xmlns:a16="http://schemas.microsoft.com/office/drawing/2014/main" id="{F29388AE-D1CA-B271-A854-B62B339E64D1}"/>
              </a:ext>
            </a:extLst>
          </p:cNvPr>
          <p:cNvSpPr txBox="1"/>
          <p:nvPr/>
        </p:nvSpPr>
        <p:spPr>
          <a:xfrm>
            <a:off x="1219200" y="6641529"/>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N:800</a:t>
            </a:r>
          </a:p>
        </p:txBody>
      </p:sp>
      <p:sp>
        <p:nvSpPr>
          <p:cNvPr id="6" name="Text Box 6">
            <a:extLst>
              <a:ext uri="{FF2B5EF4-FFF2-40B4-BE49-F238E27FC236}">
                <a16:creationId xmlns:a16="http://schemas.microsoft.com/office/drawing/2014/main" id="{DF21B197-9D72-4AB3-7451-C4ECD57F7946}"/>
              </a:ext>
            </a:extLst>
          </p:cNvPr>
          <p:cNvSpPr txBox="1">
            <a:spLocks noChangeArrowheads="1"/>
          </p:cNvSpPr>
          <p:nvPr/>
        </p:nvSpPr>
        <p:spPr bwMode="auto">
          <a:xfrm>
            <a:off x="6096000" y="6641529"/>
            <a:ext cx="5524130" cy="220192"/>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DI01.6 Were you in one of the 10 provinces affected by the earthquake on February 6, 2023? (ONE CHOICE)</a:t>
            </a:r>
            <a:endParaRPr lang="tr-TR" sz="800" dirty="0">
              <a:solidFill>
                <a:srgbClr val="808080"/>
              </a:solidFill>
              <a:latin typeface="Century Gothic" panose="020B0502020202020204" pitchFamily="34" charset="0"/>
              <a:ea typeface="Verdana" panose="020B0604030504040204" pitchFamily="34" charset="0"/>
            </a:endParaRPr>
          </a:p>
        </p:txBody>
      </p:sp>
      <p:graphicFrame>
        <p:nvGraphicFramePr>
          <p:cNvPr id="10" name="Grafik 9">
            <a:extLst>
              <a:ext uri="{FF2B5EF4-FFF2-40B4-BE49-F238E27FC236}">
                <a16:creationId xmlns:a16="http://schemas.microsoft.com/office/drawing/2014/main" id="{8069EE8F-7040-3B27-8753-5070A6213555}"/>
              </a:ext>
            </a:extLst>
          </p:cNvPr>
          <p:cNvGraphicFramePr/>
          <p:nvPr>
            <p:extLst>
              <p:ext uri="{D42A27DB-BD31-4B8C-83A1-F6EECF244321}">
                <p14:modId xmlns:p14="http://schemas.microsoft.com/office/powerpoint/2010/main" val="2883339296"/>
              </p:ext>
            </p:extLst>
          </p:nvPr>
        </p:nvGraphicFramePr>
        <p:xfrm>
          <a:off x="3124200" y="2743200"/>
          <a:ext cx="3429000" cy="2644872"/>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3">
            <a:extLst>
              <a:ext uri="{FF2B5EF4-FFF2-40B4-BE49-F238E27FC236}">
                <a16:creationId xmlns:a16="http://schemas.microsoft.com/office/drawing/2014/main" id="{6283BE51-E853-5D7C-BDC8-5A3F70602E79}"/>
              </a:ext>
            </a:extLst>
          </p:cNvPr>
          <p:cNvSpPr/>
          <p:nvPr/>
        </p:nvSpPr>
        <p:spPr>
          <a:xfrm>
            <a:off x="9982200" y="152400"/>
            <a:ext cx="2018443" cy="751415"/>
          </a:xfrm>
          <a:prstGeom prst="rect">
            <a:avLst/>
          </a:prstGeom>
          <a:blipFill>
            <a:blip r:embed="rId5" cstate="print"/>
            <a:stretch>
              <a:fillRect/>
            </a:stretch>
          </a:blipFill>
        </p:spPr>
        <p:txBody>
          <a:bodyPr wrap="square" lIns="0" tIns="0" rIns="0" bIns="0" rtlCol="0"/>
          <a:lstStyle/>
          <a:p>
            <a:endParaRPr/>
          </a:p>
        </p:txBody>
      </p:sp>
      <p:sp>
        <p:nvSpPr>
          <p:cNvPr id="12" name="Slayt Numarası Yer Tutucusu 11">
            <a:extLst>
              <a:ext uri="{FF2B5EF4-FFF2-40B4-BE49-F238E27FC236}">
                <a16:creationId xmlns:a16="http://schemas.microsoft.com/office/drawing/2014/main" id="{FECF771E-293B-DA94-FA45-CE224E9C271D}"/>
              </a:ext>
            </a:extLst>
          </p:cNvPr>
          <p:cNvSpPr>
            <a:spLocks noGrp="1"/>
          </p:cNvSpPr>
          <p:nvPr>
            <p:ph type="sldNum" sz="quarter" idx="7"/>
          </p:nvPr>
        </p:nvSpPr>
        <p:spPr/>
        <p:txBody>
          <a:bodyPr/>
          <a:lstStyle/>
          <a:p>
            <a:fld id="{B6F15528-21DE-4FAA-801E-634DDDAF4B2B}" type="slidenum">
              <a:rPr lang="en-US" smtClean="0"/>
              <a:t>5</a:t>
            </a:fld>
            <a:endParaRPr lang="en-US" dirty="0"/>
          </a:p>
        </p:txBody>
      </p:sp>
      <p:sp>
        <p:nvSpPr>
          <p:cNvPr id="15" name="Sağ Ayraç 14">
            <a:extLst>
              <a:ext uri="{FF2B5EF4-FFF2-40B4-BE49-F238E27FC236}">
                <a16:creationId xmlns:a16="http://schemas.microsoft.com/office/drawing/2014/main" id="{4E01DC0E-7797-FC64-36A5-82B574D22FDB}"/>
              </a:ext>
            </a:extLst>
          </p:cNvPr>
          <p:cNvSpPr/>
          <p:nvPr/>
        </p:nvSpPr>
        <p:spPr>
          <a:xfrm>
            <a:off x="4883379" y="2447370"/>
            <a:ext cx="374421" cy="29407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Metin kutusu 15">
            <a:extLst>
              <a:ext uri="{FF2B5EF4-FFF2-40B4-BE49-F238E27FC236}">
                <a16:creationId xmlns:a16="http://schemas.microsoft.com/office/drawing/2014/main" id="{A36A8EE4-7CF0-1F91-4EAB-D63055C6CE39}"/>
              </a:ext>
            </a:extLst>
          </p:cNvPr>
          <p:cNvSpPr txBox="1"/>
          <p:nvPr/>
        </p:nvSpPr>
        <p:spPr>
          <a:xfrm>
            <a:off x="5435551" y="3809998"/>
            <a:ext cx="609600" cy="246221"/>
          </a:xfrm>
          <a:prstGeom prst="rect">
            <a:avLst/>
          </a:prstGeom>
          <a:noFill/>
        </p:spPr>
        <p:txBody>
          <a:bodyPr wrap="square" rtlCol="0">
            <a:spAutoFit/>
          </a:bodyPr>
          <a:lstStyle/>
          <a:p>
            <a:r>
              <a:rPr lang="tr-TR" sz="1000" b="1" dirty="0">
                <a:solidFill>
                  <a:schemeClr val="bg1">
                    <a:lumMod val="50000"/>
                  </a:schemeClr>
                </a:solidFill>
                <a:cs typeface="Times New Roman" panose="02020603050405020304" pitchFamily="18" charset="0"/>
              </a:rPr>
              <a:t>N:47</a:t>
            </a:r>
          </a:p>
        </p:txBody>
      </p:sp>
      <p:cxnSp>
        <p:nvCxnSpPr>
          <p:cNvPr id="8" name="Düz Bağlayıcı 7">
            <a:extLst>
              <a:ext uri="{FF2B5EF4-FFF2-40B4-BE49-F238E27FC236}">
                <a16:creationId xmlns:a16="http://schemas.microsoft.com/office/drawing/2014/main" id="{14CAC3E8-C683-38C0-D437-8AFFEABC1EBF}"/>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Grafik 2">
            <a:extLst>
              <a:ext uri="{FF2B5EF4-FFF2-40B4-BE49-F238E27FC236}">
                <a16:creationId xmlns:a16="http://schemas.microsoft.com/office/drawing/2014/main" id="{22BC2CAE-A31F-6953-D00F-9D16A5BC227F}"/>
              </a:ext>
            </a:extLst>
          </p:cNvPr>
          <p:cNvGraphicFramePr>
            <a:graphicFrameLocks/>
          </p:cNvGraphicFramePr>
          <p:nvPr>
            <p:extLst>
              <p:ext uri="{D42A27DB-BD31-4B8C-83A1-F6EECF244321}">
                <p14:modId xmlns:p14="http://schemas.microsoft.com/office/powerpoint/2010/main" val="885130087"/>
              </p:ext>
            </p:extLst>
          </p:nvPr>
        </p:nvGraphicFramePr>
        <p:xfrm>
          <a:off x="1219200" y="1793142"/>
          <a:ext cx="5066930" cy="41504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Grafik 4">
            <a:extLst>
              <a:ext uri="{FF2B5EF4-FFF2-40B4-BE49-F238E27FC236}">
                <a16:creationId xmlns:a16="http://schemas.microsoft.com/office/drawing/2014/main" id="{9925D689-63B1-3259-9056-597142FA9906}"/>
              </a:ext>
            </a:extLst>
          </p:cNvPr>
          <p:cNvGraphicFramePr>
            <a:graphicFrameLocks/>
          </p:cNvGraphicFramePr>
          <p:nvPr>
            <p:extLst>
              <p:ext uri="{D42A27DB-BD31-4B8C-83A1-F6EECF244321}">
                <p14:modId xmlns:p14="http://schemas.microsoft.com/office/powerpoint/2010/main" val="4268161270"/>
              </p:ext>
            </p:extLst>
          </p:nvPr>
        </p:nvGraphicFramePr>
        <p:xfrm>
          <a:off x="6553200" y="1800049"/>
          <a:ext cx="5066930" cy="427079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02873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764239"/>
          </a:xfrm>
          <a:prstGeom prst="rect">
            <a:avLst/>
          </a:prstGeom>
          <a:noFill/>
        </p:spPr>
        <p:txBody>
          <a:bodyPr wrap="square" lIns="104068" tIns="52034" rIns="104068" bIns="52034" rtlCol="0">
            <a:spAutoFit/>
          </a:bodyPr>
          <a:lstStyle/>
          <a:p>
            <a:pPr marL="12700">
              <a:lnSpc>
                <a:spcPct val="100000"/>
              </a:lnSpc>
              <a:spcBef>
                <a:spcPts val="105"/>
              </a:spcBef>
            </a:pPr>
            <a:r>
              <a:rPr lang="en-US" sz="2400" b="1">
                <a:solidFill>
                  <a:srgbClr val="0070C0"/>
                </a:solidFill>
                <a:latin typeface="Century Gothic" panose="020B0502020202020204" pitchFamily="34" charset="0"/>
              </a:rPr>
              <a:t>How Earthquake Affected Us?</a:t>
            </a:r>
          </a:p>
          <a:p>
            <a:pPr marL="12700">
              <a:lnSpc>
                <a:spcPct val="100000"/>
              </a:lnSpc>
              <a:spcBef>
                <a:spcPts val="105"/>
              </a:spcBef>
            </a:pPr>
            <a:r>
              <a:rPr lang="en-US" sz="1800" b="1" i="1">
                <a:solidFill>
                  <a:srgbClr val="00B0F0"/>
                </a:solidFill>
                <a:latin typeface="Century Gothic" panose="020B0502020202020204" pitchFamily="34" charset="0"/>
              </a:rPr>
              <a:t>Presence of a Family Member/Close Relative in the Earthquake Zone</a:t>
            </a: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95400" y="1023265"/>
            <a:ext cx="10324730" cy="523220"/>
          </a:xfrm>
          <a:prstGeom prst="rect">
            <a:avLst/>
          </a:prstGeom>
          <a:solidFill>
            <a:schemeClr val="bg1">
              <a:lumMod val="95000"/>
            </a:schemeClr>
          </a:solidFill>
        </p:spPr>
        <p:txBody>
          <a:bodyPr wrap="square">
            <a:spAutoFit/>
          </a:bodyPr>
          <a:lstStyle/>
          <a:p>
            <a:pPr algn="just"/>
            <a:r>
              <a:rPr lang="en-US" sz="1400" b="1" i="1">
                <a:solidFill>
                  <a:srgbClr val="00B0F0"/>
                </a:solidFill>
                <a:latin typeface="Century Gothic" panose="020B0502020202020204" pitchFamily="34" charset="0"/>
              </a:rPr>
              <a:t>Three out of 10 participants have at least one family member/close relative in the earthquake zone. </a:t>
            </a:r>
          </a:p>
          <a:p>
            <a:pPr algn="just"/>
            <a:r>
              <a:rPr lang="en-US" sz="1400">
                <a:solidFill>
                  <a:schemeClr val="tx1">
                    <a:lumMod val="50000"/>
                    <a:lumOff val="50000"/>
                  </a:schemeClr>
                </a:solidFill>
                <a:latin typeface="Calibri" panose="020F0502020204030204" pitchFamily="34" charset="0"/>
                <a:cs typeface="Calibri" panose="020F0502020204030204" pitchFamily="34" charset="0"/>
              </a:rPr>
              <a:t>The percentage of the participants that said they have  at least one familiy member/person in their inner circle is 31%. </a:t>
            </a:r>
          </a:p>
        </p:txBody>
      </p:sp>
      <p:sp>
        <p:nvSpPr>
          <p:cNvPr id="6" name="Metin kutusu 5">
            <a:extLst>
              <a:ext uri="{FF2B5EF4-FFF2-40B4-BE49-F238E27FC236}">
                <a16:creationId xmlns:a16="http://schemas.microsoft.com/office/drawing/2014/main" id="{AC461AD9-FAA6-943B-2A69-4B50C65C52D8}"/>
              </a:ext>
            </a:extLst>
          </p:cNvPr>
          <p:cNvSpPr txBox="1"/>
          <p:nvPr/>
        </p:nvSpPr>
        <p:spPr>
          <a:xfrm>
            <a:off x="3200400" y="5834733"/>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N:753</a:t>
            </a:r>
          </a:p>
        </p:txBody>
      </p:sp>
      <p:sp>
        <p:nvSpPr>
          <p:cNvPr id="2" name="Text Box 6">
            <a:extLst>
              <a:ext uri="{FF2B5EF4-FFF2-40B4-BE49-F238E27FC236}">
                <a16:creationId xmlns:a16="http://schemas.microsoft.com/office/drawing/2014/main" id="{B3415BA6-2359-7AC0-2923-C9B0E4FA901C}"/>
              </a:ext>
            </a:extLst>
          </p:cNvPr>
          <p:cNvSpPr txBox="1">
            <a:spLocks noChangeArrowheads="1"/>
          </p:cNvSpPr>
          <p:nvPr/>
        </p:nvSpPr>
        <p:spPr bwMode="auto">
          <a:xfrm>
            <a:off x="7986400" y="6273225"/>
            <a:ext cx="3633730" cy="584775"/>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DI02. Were there any of your family/close friends in the earthquake area?</a:t>
            </a:r>
          </a:p>
          <a:p>
            <a:pPr marL="0" lvl="1">
              <a:defRPr/>
            </a:pPr>
            <a:r>
              <a:rPr lang="en-US" sz="800" dirty="0">
                <a:solidFill>
                  <a:srgbClr val="808080"/>
                </a:solidFill>
                <a:latin typeface="Century Gothic" panose="020B0502020202020204" pitchFamily="34" charset="0"/>
                <a:ea typeface="Verdana" panose="020B0604030504040204" pitchFamily="34" charset="0"/>
              </a:rPr>
              <a:t>DI03. Which of the following did your family/close relatives live in the earthquake zone? (MULTIPLE CHOICE)</a:t>
            </a:r>
            <a:endParaRPr lang="tr-TR" sz="800" dirty="0">
              <a:solidFill>
                <a:srgbClr val="808080"/>
              </a:solidFill>
              <a:latin typeface="Century Gothic" panose="020B0502020202020204" pitchFamily="34" charset="0"/>
              <a:ea typeface="Verdana" panose="020B0604030504040204" pitchFamily="34" charset="0"/>
            </a:endParaRPr>
          </a:p>
        </p:txBody>
      </p:sp>
      <p:sp>
        <p:nvSpPr>
          <p:cNvPr id="5" name="Metin kutusu 4">
            <a:extLst>
              <a:ext uri="{FF2B5EF4-FFF2-40B4-BE49-F238E27FC236}">
                <a16:creationId xmlns:a16="http://schemas.microsoft.com/office/drawing/2014/main" id="{754E122E-7DDC-9ABE-5F46-3AA70A09FFAA}"/>
              </a:ext>
            </a:extLst>
          </p:cNvPr>
          <p:cNvSpPr txBox="1"/>
          <p:nvPr/>
        </p:nvSpPr>
        <p:spPr>
          <a:xfrm>
            <a:off x="8534400" y="5834733"/>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N:800</a:t>
            </a:r>
          </a:p>
        </p:txBody>
      </p:sp>
      <p:sp>
        <p:nvSpPr>
          <p:cNvPr id="8" name="object 13">
            <a:extLst>
              <a:ext uri="{FF2B5EF4-FFF2-40B4-BE49-F238E27FC236}">
                <a16:creationId xmlns:a16="http://schemas.microsoft.com/office/drawing/2014/main" id="{00E6D564-BE09-E391-79CD-8BF7A9B72F15}"/>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9" name="Slayt Numarası Yer Tutucusu 8">
            <a:extLst>
              <a:ext uri="{FF2B5EF4-FFF2-40B4-BE49-F238E27FC236}">
                <a16:creationId xmlns:a16="http://schemas.microsoft.com/office/drawing/2014/main" id="{4F3C93E9-D500-4ABC-1604-93B3C2D985D9}"/>
              </a:ext>
            </a:extLst>
          </p:cNvPr>
          <p:cNvSpPr>
            <a:spLocks noGrp="1"/>
          </p:cNvSpPr>
          <p:nvPr>
            <p:ph type="sldNum" sz="quarter" idx="7"/>
          </p:nvPr>
        </p:nvSpPr>
        <p:spPr/>
        <p:txBody>
          <a:bodyPr/>
          <a:lstStyle/>
          <a:p>
            <a:fld id="{B6F15528-21DE-4FAA-801E-634DDDAF4B2B}" type="slidenum">
              <a:rPr lang="en-US" smtClean="0"/>
              <a:t>6</a:t>
            </a:fld>
            <a:endParaRPr lang="en-US"/>
          </a:p>
        </p:txBody>
      </p:sp>
      <p:cxnSp>
        <p:nvCxnSpPr>
          <p:cNvPr id="3" name="Düz Bağlayıcı 2">
            <a:extLst>
              <a:ext uri="{FF2B5EF4-FFF2-40B4-BE49-F238E27FC236}">
                <a16:creationId xmlns:a16="http://schemas.microsoft.com/office/drawing/2014/main" id="{A9403B73-5C26-E4EC-0CF4-3859F940912E}"/>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Grafik 3">
            <a:extLst>
              <a:ext uri="{FF2B5EF4-FFF2-40B4-BE49-F238E27FC236}">
                <a16:creationId xmlns:a16="http://schemas.microsoft.com/office/drawing/2014/main" id="{79BDAF9E-46DB-11AD-A50E-CBF7AC5A3D17}"/>
              </a:ext>
            </a:extLst>
          </p:cNvPr>
          <p:cNvGraphicFramePr>
            <a:graphicFrameLocks/>
          </p:cNvGraphicFramePr>
          <p:nvPr>
            <p:extLst>
              <p:ext uri="{D42A27DB-BD31-4B8C-83A1-F6EECF244321}">
                <p14:modId xmlns:p14="http://schemas.microsoft.com/office/powerpoint/2010/main" val="3401239579"/>
              </p:ext>
            </p:extLst>
          </p:nvPr>
        </p:nvGraphicFramePr>
        <p:xfrm>
          <a:off x="1295400" y="2162039"/>
          <a:ext cx="4795527" cy="39339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fik 6">
            <a:extLst>
              <a:ext uri="{FF2B5EF4-FFF2-40B4-BE49-F238E27FC236}">
                <a16:creationId xmlns:a16="http://schemas.microsoft.com/office/drawing/2014/main" id="{9E575D15-037D-7FA2-C0EC-249833DC8F6C}"/>
              </a:ext>
            </a:extLst>
          </p:cNvPr>
          <p:cNvGraphicFramePr>
            <a:graphicFrameLocks/>
          </p:cNvGraphicFramePr>
          <p:nvPr>
            <p:extLst>
              <p:ext uri="{D42A27DB-BD31-4B8C-83A1-F6EECF244321}">
                <p14:modId xmlns:p14="http://schemas.microsoft.com/office/powerpoint/2010/main" val="2569432807"/>
              </p:ext>
            </p:extLst>
          </p:nvPr>
        </p:nvGraphicFramePr>
        <p:xfrm>
          <a:off x="5324105" y="2162038"/>
          <a:ext cx="6296025" cy="38881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60440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764239"/>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pPr marL="12700">
              <a:lnSpc>
                <a:spcPct val="100000"/>
              </a:lnSpc>
              <a:spcBef>
                <a:spcPts val="105"/>
              </a:spcBef>
            </a:pPr>
            <a:r>
              <a:rPr lang="tr-TR" b="1" i="1" dirty="0" err="1">
                <a:solidFill>
                  <a:srgbClr val="00B0F0"/>
                </a:solidFill>
                <a:latin typeface="Century Gothic" panose="020B0502020202020204" pitchFamily="34" charset="0"/>
              </a:rPr>
              <a:t>Earthquake</a:t>
            </a:r>
            <a:r>
              <a:rPr lang="tr-TR" b="1" i="1" dirty="0">
                <a:solidFill>
                  <a:srgbClr val="00B0F0"/>
                </a:solidFill>
                <a:latin typeface="Century Gothic" panose="020B0502020202020204" pitchFamily="34" charset="0"/>
              </a:rPr>
              <a:t> </a:t>
            </a:r>
            <a:r>
              <a:rPr lang="tr-TR" b="1" i="1" dirty="0" err="1">
                <a:solidFill>
                  <a:srgbClr val="00B0F0"/>
                </a:solidFill>
                <a:latin typeface="Century Gothic" panose="020B0502020202020204" pitchFamily="34" charset="0"/>
              </a:rPr>
              <a:t>Resistance</a:t>
            </a:r>
            <a:endParaRPr lang="tr-TR"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19200" y="1023265"/>
            <a:ext cx="10400930" cy="523220"/>
          </a:xfrm>
          <a:prstGeom prst="rect">
            <a:avLst/>
          </a:prstGeom>
          <a:solidFill>
            <a:schemeClr val="bg1">
              <a:lumMod val="95000"/>
            </a:schemeClr>
          </a:solidFill>
        </p:spPr>
        <p:txBody>
          <a:bodyPr wrap="square">
            <a:spAutoFit/>
          </a:bodyPr>
          <a:lstStyle/>
          <a:p>
            <a:pPr algn="just"/>
            <a:r>
              <a:rPr lang="en-US" sz="1400" b="1" i="1">
                <a:solidFill>
                  <a:srgbClr val="00B0F0"/>
                </a:solidFill>
                <a:latin typeface="Century Gothic" panose="020B0502020202020204" pitchFamily="34" charset="0"/>
              </a:rPr>
              <a:t>7 out of 10 people think their house is earthquake resistant.</a:t>
            </a:r>
          </a:p>
          <a:p>
            <a:pPr algn="just"/>
            <a:r>
              <a:rPr lang="en-US" sz="1400">
                <a:solidFill>
                  <a:schemeClr val="tx1">
                    <a:lumMod val="50000"/>
                    <a:lumOff val="50000"/>
                  </a:schemeClr>
                </a:solidFill>
                <a:latin typeface="Calibri" panose="020F0502020204030204" pitchFamily="34" charset="0"/>
                <a:cs typeface="Calibri" panose="020F0502020204030204" pitchFamily="34" charset="0"/>
              </a:rPr>
              <a:t>While 55% of the participants live in their own house, 45% do not live in rented houses. </a:t>
            </a:r>
          </a:p>
        </p:txBody>
      </p:sp>
      <p:sp>
        <p:nvSpPr>
          <p:cNvPr id="6" name="Metin kutusu 5">
            <a:extLst>
              <a:ext uri="{FF2B5EF4-FFF2-40B4-BE49-F238E27FC236}">
                <a16:creationId xmlns:a16="http://schemas.microsoft.com/office/drawing/2014/main" id="{AC461AD9-FAA6-943B-2A69-4B50C65C52D8}"/>
              </a:ext>
            </a:extLst>
          </p:cNvPr>
          <p:cNvSpPr txBox="1"/>
          <p:nvPr/>
        </p:nvSpPr>
        <p:spPr>
          <a:xfrm>
            <a:off x="1219200" y="6627370"/>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N:753</a:t>
            </a:r>
          </a:p>
        </p:txBody>
      </p:sp>
      <p:sp>
        <p:nvSpPr>
          <p:cNvPr id="2" name="Text Box 6">
            <a:extLst>
              <a:ext uri="{FF2B5EF4-FFF2-40B4-BE49-F238E27FC236}">
                <a16:creationId xmlns:a16="http://schemas.microsoft.com/office/drawing/2014/main" id="{B3415BA6-2359-7AC0-2923-C9B0E4FA901C}"/>
              </a:ext>
            </a:extLst>
          </p:cNvPr>
          <p:cNvSpPr txBox="1">
            <a:spLocks noChangeArrowheads="1"/>
          </p:cNvSpPr>
          <p:nvPr/>
        </p:nvSpPr>
        <p:spPr bwMode="auto">
          <a:xfrm>
            <a:off x="7848599" y="6514057"/>
            <a:ext cx="3771530" cy="338554"/>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DI05. What do you think about the earthquake resistance of the house you currently live in? (ONE CHOICE)</a:t>
            </a:r>
            <a:endParaRPr lang="tr-TR" sz="800" dirty="0">
              <a:solidFill>
                <a:srgbClr val="808080"/>
              </a:solidFill>
              <a:latin typeface="Century Gothic" panose="020B0502020202020204" pitchFamily="34" charset="0"/>
              <a:ea typeface="Verdana" panose="020B0604030504040204" pitchFamily="34" charset="0"/>
            </a:endParaRPr>
          </a:p>
        </p:txBody>
      </p:sp>
      <p:graphicFrame>
        <p:nvGraphicFramePr>
          <p:cNvPr id="9" name="Tablo 8">
            <a:extLst>
              <a:ext uri="{FF2B5EF4-FFF2-40B4-BE49-F238E27FC236}">
                <a16:creationId xmlns:a16="http://schemas.microsoft.com/office/drawing/2014/main" id="{262C6886-E8A3-5480-F304-DA46FCC173B8}"/>
              </a:ext>
            </a:extLst>
          </p:cNvPr>
          <p:cNvGraphicFramePr>
            <a:graphicFrameLocks noGrp="1"/>
          </p:cNvGraphicFramePr>
          <p:nvPr>
            <p:extLst>
              <p:ext uri="{D42A27DB-BD31-4B8C-83A1-F6EECF244321}">
                <p14:modId xmlns:p14="http://schemas.microsoft.com/office/powerpoint/2010/main" val="3445252782"/>
              </p:ext>
            </p:extLst>
          </p:nvPr>
        </p:nvGraphicFramePr>
        <p:xfrm>
          <a:off x="6172200" y="1828800"/>
          <a:ext cx="5447929" cy="4160679"/>
        </p:xfrm>
        <a:graphic>
          <a:graphicData uri="http://schemas.openxmlformats.org/drawingml/2006/table">
            <a:tbl>
              <a:tblPr>
                <a:tableStyleId>{B301B821-A1FF-4177-AEE7-76D212191A09}</a:tableStyleId>
              </a:tblPr>
              <a:tblGrid>
                <a:gridCol w="1237830">
                  <a:extLst>
                    <a:ext uri="{9D8B030D-6E8A-4147-A177-3AD203B41FA5}">
                      <a16:colId xmlns:a16="http://schemas.microsoft.com/office/drawing/2014/main" val="132378199"/>
                    </a:ext>
                  </a:extLst>
                </a:gridCol>
                <a:gridCol w="742698">
                  <a:extLst>
                    <a:ext uri="{9D8B030D-6E8A-4147-A177-3AD203B41FA5}">
                      <a16:colId xmlns:a16="http://schemas.microsoft.com/office/drawing/2014/main" val="101064601"/>
                    </a:ext>
                  </a:extLst>
                </a:gridCol>
                <a:gridCol w="660176">
                  <a:extLst>
                    <a:ext uri="{9D8B030D-6E8A-4147-A177-3AD203B41FA5}">
                      <a16:colId xmlns:a16="http://schemas.microsoft.com/office/drawing/2014/main" val="1224260328"/>
                    </a:ext>
                  </a:extLst>
                </a:gridCol>
                <a:gridCol w="1072786">
                  <a:extLst>
                    <a:ext uri="{9D8B030D-6E8A-4147-A177-3AD203B41FA5}">
                      <a16:colId xmlns:a16="http://schemas.microsoft.com/office/drawing/2014/main" val="858290479"/>
                    </a:ext>
                  </a:extLst>
                </a:gridCol>
                <a:gridCol w="495132">
                  <a:extLst>
                    <a:ext uri="{9D8B030D-6E8A-4147-A177-3AD203B41FA5}">
                      <a16:colId xmlns:a16="http://schemas.microsoft.com/office/drawing/2014/main" val="2142446343"/>
                    </a:ext>
                  </a:extLst>
                </a:gridCol>
                <a:gridCol w="1239307">
                  <a:extLst>
                    <a:ext uri="{9D8B030D-6E8A-4147-A177-3AD203B41FA5}">
                      <a16:colId xmlns:a16="http://schemas.microsoft.com/office/drawing/2014/main" val="3147483918"/>
                    </a:ext>
                  </a:extLst>
                </a:gridCol>
              </a:tblGrid>
              <a:tr h="612577">
                <a:tc>
                  <a:txBody>
                    <a:bodyPr/>
                    <a:lstStyle/>
                    <a:p>
                      <a:pPr algn="l" fontAlgn="b"/>
                      <a:r>
                        <a:rPr lang="tr-TR" sz="1200" b="1" u="none" strike="noStrike" dirty="0" err="1">
                          <a:solidFill>
                            <a:schemeClr val="tx1">
                              <a:lumMod val="50000"/>
                              <a:lumOff val="50000"/>
                            </a:schemeClr>
                          </a:solidFill>
                          <a:effectLst/>
                        </a:rPr>
                        <a:t>Residence</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u="none" strike="noStrike" dirty="0">
                          <a:solidFill>
                            <a:schemeClr val="tx1">
                              <a:lumMod val="50000"/>
                              <a:lumOff val="50000"/>
                            </a:schemeClr>
                          </a:solidFill>
                          <a:effectLst/>
                        </a:rPr>
                        <a:t>İstanbul (%)</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u="none" strike="noStrike" dirty="0">
                          <a:solidFill>
                            <a:schemeClr val="tx1">
                              <a:lumMod val="50000"/>
                              <a:lumOff val="50000"/>
                            </a:schemeClr>
                          </a:solidFill>
                          <a:effectLst/>
                        </a:rPr>
                        <a:t>East Marmara (%)</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i="0" u="none" strike="noStrike" dirty="0">
                          <a:solidFill>
                            <a:schemeClr val="tx1">
                              <a:lumMod val="50000"/>
                              <a:lumOff val="50000"/>
                            </a:schemeClr>
                          </a:solidFill>
                          <a:effectLst/>
                          <a:latin typeface="Calibri" panose="020F0502020204030204" pitchFamily="34" charset="0"/>
                        </a:rPr>
                        <a:t>West Marmara (%)</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i="0" u="none" strike="noStrike" dirty="0" err="1">
                          <a:solidFill>
                            <a:schemeClr val="tx1">
                              <a:lumMod val="50000"/>
                              <a:lumOff val="50000"/>
                            </a:schemeClr>
                          </a:solidFill>
                          <a:effectLst/>
                          <a:latin typeface="Calibri" panose="020F0502020204030204" pitchFamily="34" charset="0"/>
                        </a:rPr>
                        <a:t>Aegean</a:t>
                      </a:r>
                      <a:r>
                        <a:rPr lang="tr-TR" sz="1200" b="1" i="0" u="none" strike="noStrike" dirty="0">
                          <a:solidFill>
                            <a:schemeClr val="tx1">
                              <a:lumMod val="50000"/>
                              <a:lumOff val="50000"/>
                            </a:schemeClr>
                          </a:solidFill>
                          <a:effectLst/>
                          <a:latin typeface="Calibri" panose="020F0502020204030204" pitchFamily="34" charset="0"/>
                        </a:rPr>
                        <a:t> (%)</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i="0" u="none" strike="noStrike" dirty="0">
                          <a:solidFill>
                            <a:schemeClr val="tx1">
                              <a:lumMod val="50000"/>
                              <a:lumOff val="50000"/>
                            </a:schemeClr>
                          </a:solidFill>
                          <a:effectLst/>
                          <a:latin typeface="Calibri" panose="020F0502020204030204" pitchFamily="34" charset="0"/>
                        </a:rPr>
                        <a:t>Central East Anatolia</a:t>
                      </a:r>
                    </a:p>
                    <a:p>
                      <a:pPr algn="ctr" fontAlgn="b"/>
                      <a:r>
                        <a:rPr lang="tr-TR" sz="1200" b="1" i="0" u="none" strike="noStrike" dirty="0">
                          <a:solidFill>
                            <a:schemeClr val="tx1">
                              <a:lumMod val="50000"/>
                              <a:lumOff val="50000"/>
                            </a:schemeClr>
                          </a:solidFill>
                          <a:effectLst/>
                          <a:latin typeface="Calibri" panose="020F0502020204030204" pitchFamily="34" charset="0"/>
                        </a:rPr>
                        <a:t>(%)</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71615989"/>
                  </a:ext>
                </a:extLst>
              </a:tr>
              <a:tr h="1005410">
                <a:tc>
                  <a:txBody>
                    <a:bodyPr/>
                    <a:lstStyle/>
                    <a:p>
                      <a:pPr algn="l" fontAlgn="b"/>
                      <a:r>
                        <a:rPr lang="en-US" sz="1200" u="none" strike="noStrike" dirty="0">
                          <a:solidFill>
                            <a:schemeClr val="tx1">
                              <a:lumMod val="50000"/>
                              <a:lumOff val="50000"/>
                            </a:schemeClr>
                          </a:solidFill>
                          <a:effectLst/>
                        </a:rPr>
                        <a:t>Not earthquake resistant</a:t>
                      </a:r>
                      <a:endParaRPr lang="en-US" sz="1200" b="0" i="0" u="none" strike="noStrike" dirty="0">
                        <a:solidFill>
                          <a:schemeClr val="tx1">
                            <a:lumMod val="50000"/>
                            <a:lumOff val="50000"/>
                          </a:schemeClr>
                        </a:solidFill>
                        <a:effectLst/>
                        <a:latin typeface="'Roboto', sans-serif"/>
                      </a:endParaRP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0,7</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1,6</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11,8</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11,7</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2,6</a:t>
                      </a:r>
                    </a:p>
                  </a:txBody>
                  <a:tcPr marL="6350" marR="6350" marT="6350" marB="0" anchor="b"/>
                </a:tc>
                <a:extLst>
                  <a:ext uri="{0D108BD9-81ED-4DB2-BD59-A6C34878D82A}">
                    <a16:rowId xmlns:a16="http://schemas.microsoft.com/office/drawing/2014/main" val="1326684948"/>
                  </a:ext>
                </a:extLst>
              </a:tr>
              <a:tr h="1005410">
                <a:tc>
                  <a:txBody>
                    <a:bodyPr/>
                    <a:lstStyle/>
                    <a:p>
                      <a:pPr algn="l" fontAlgn="b"/>
                      <a:r>
                        <a:rPr lang="en-US" sz="1200" u="none" strike="noStrike" dirty="0">
                          <a:solidFill>
                            <a:schemeClr val="tx1">
                              <a:lumMod val="50000"/>
                              <a:lumOff val="50000"/>
                            </a:schemeClr>
                          </a:solidFill>
                          <a:effectLst/>
                        </a:rPr>
                        <a:t>Partially resistant to earthquake</a:t>
                      </a:r>
                      <a:endParaRPr lang="en-US" sz="1200" b="0" i="0" u="none" strike="noStrike" dirty="0">
                        <a:solidFill>
                          <a:schemeClr val="tx1">
                            <a:lumMod val="50000"/>
                            <a:lumOff val="50000"/>
                          </a:schemeClr>
                        </a:solidFill>
                        <a:effectLst/>
                        <a:latin typeface="'Roboto', sans-serif"/>
                      </a:endParaRP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0,7</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17,5</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41,2</a:t>
                      </a:r>
                    </a:p>
                  </a:txBody>
                  <a:tcPr marL="6350" marR="6350" marT="6350" marB="0" anchor="b"/>
                </a:tc>
                <a:tc>
                  <a:txBody>
                    <a:bodyPr/>
                    <a:lstStyle/>
                    <a:p>
                      <a:pPr marL="0" algn="ctr" fontAlgn="b"/>
                      <a:r>
                        <a:rPr lang="en-US" sz="1100" u="none" strike="noStrike">
                          <a:solidFill>
                            <a:schemeClr val="tx1">
                              <a:lumMod val="50000"/>
                              <a:lumOff val="50000"/>
                            </a:schemeClr>
                          </a:solidFill>
                          <a:effectLst/>
                          <a:latin typeface="+mn-lt"/>
                          <a:ea typeface="+mn-ea"/>
                          <a:cs typeface="+mn-cs"/>
                        </a:rPr>
                        <a:t>5,8</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2,6</a:t>
                      </a:r>
                    </a:p>
                  </a:txBody>
                  <a:tcPr marL="6350" marR="6350" marT="6350" marB="0" anchor="b"/>
                </a:tc>
                <a:extLst>
                  <a:ext uri="{0D108BD9-81ED-4DB2-BD59-A6C34878D82A}">
                    <a16:rowId xmlns:a16="http://schemas.microsoft.com/office/drawing/2014/main" val="2354469118"/>
                  </a:ext>
                </a:extLst>
              </a:tr>
              <a:tr h="531872">
                <a:tc>
                  <a:txBody>
                    <a:bodyPr/>
                    <a:lstStyle/>
                    <a:p>
                      <a:pPr algn="l" fontAlgn="b"/>
                      <a:r>
                        <a:rPr lang="tr-TR" sz="1200" u="none" strike="noStrike" dirty="0">
                          <a:solidFill>
                            <a:schemeClr val="tx1">
                              <a:lumMod val="50000"/>
                              <a:lumOff val="50000"/>
                            </a:schemeClr>
                          </a:solidFill>
                          <a:effectLst/>
                        </a:rPr>
                        <a:t>E</a:t>
                      </a:r>
                      <a:r>
                        <a:rPr lang="en-US" sz="1200" u="none" strike="noStrike" dirty="0" err="1">
                          <a:solidFill>
                            <a:schemeClr val="tx1">
                              <a:lumMod val="50000"/>
                              <a:lumOff val="50000"/>
                            </a:schemeClr>
                          </a:solidFill>
                          <a:effectLst/>
                        </a:rPr>
                        <a:t>arthquake</a:t>
                      </a:r>
                      <a:r>
                        <a:rPr lang="en-US" sz="1200" u="none" strike="noStrike" dirty="0">
                          <a:solidFill>
                            <a:schemeClr val="tx1">
                              <a:lumMod val="50000"/>
                              <a:lumOff val="50000"/>
                            </a:schemeClr>
                          </a:solidFill>
                          <a:effectLst/>
                        </a:rPr>
                        <a:t> resistant</a:t>
                      </a:r>
                      <a:endParaRPr lang="en-US" sz="1200" b="0" i="0" u="none" strike="noStrike" dirty="0">
                        <a:solidFill>
                          <a:schemeClr val="tx1">
                            <a:lumMod val="50000"/>
                            <a:lumOff val="50000"/>
                          </a:schemeClr>
                        </a:solidFill>
                        <a:effectLst/>
                        <a:latin typeface="'Roboto', sans-serif"/>
                      </a:endParaRP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94,7</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74,6</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41,2</a:t>
                      </a:r>
                    </a:p>
                  </a:txBody>
                  <a:tcPr marL="6350" marR="6350" marT="6350" marB="0" anchor="b"/>
                </a:tc>
                <a:tc>
                  <a:txBody>
                    <a:bodyPr/>
                    <a:lstStyle/>
                    <a:p>
                      <a:pPr marL="0" algn="ctr" fontAlgn="b"/>
                      <a:r>
                        <a:rPr lang="en-US" sz="1100" u="none" strike="noStrike">
                          <a:solidFill>
                            <a:schemeClr val="tx1">
                              <a:lumMod val="50000"/>
                              <a:lumOff val="50000"/>
                            </a:schemeClr>
                          </a:solidFill>
                          <a:effectLst/>
                          <a:latin typeface="+mn-lt"/>
                          <a:ea typeface="+mn-ea"/>
                          <a:cs typeface="+mn-cs"/>
                        </a:rPr>
                        <a:t>75,7</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94,9</a:t>
                      </a:r>
                    </a:p>
                  </a:txBody>
                  <a:tcPr marL="6350" marR="6350" marT="6350" marB="0" anchor="b"/>
                </a:tc>
                <a:extLst>
                  <a:ext uri="{0D108BD9-81ED-4DB2-BD59-A6C34878D82A}">
                    <a16:rowId xmlns:a16="http://schemas.microsoft.com/office/drawing/2014/main" val="2612453306"/>
                  </a:ext>
                </a:extLst>
              </a:tr>
              <a:tr h="1005410">
                <a:tc>
                  <a:txBody>
                    <a:bodyPr/>
                    <a:lstStyle/>
                    <a:p>
                      <a:pPr algn="l" fontAlgn="b"/>
                      <a:r>
                        <a:rPr lang="en-US" sz="1200" u="none" strike="noStrike" dirty="0">
                          <a:solidFill>
                            <a:schemeClr val="tx1">
                              <a:lumMod val="50000"/>
                              <a:lumOff val="50000"/>
                            </a:schemeClr>
                          </a:solidFill>
                          <a:effectLst/>
                        </a:rPr>
                        <a:t>I have no idea/I don't know</a:t>
                      </a:r>
                      <a:endParaRPr lang="en-US" sz="1200" b="0" i="0" u="none" strike="noStrike" dirty="0">
                        <a:solidFill>
                          <a:schemeClr val="tx1">
                            <a:lumMod val="50000"/>
                            <a:lumOff val="50000"/>
                          </a:schemeClr>
                        </a:solidFill>
                        <a:effectLst/>
                        <a:latin typeface="'Roboto', sans-serif"/>
                      </a:endParaRP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4,0</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6,3</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5,9</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6,8</a:t>
                      </a:r>
                    </a:p>
                  </a:txBody>
                  <a:tcPr marL="6350" marR="6350" marT="6350" marB="0" anchor="b"/>
                </a:tc>
                <a:tc>
                  <a:txBody>
                    <a:bodyPr/>
                    <a:lstStyle/>
                    <a:p>
                      <a:pPr marL="0" algn="ctr" fontAlgn="b"/>
                      <a:r>
                        <a:rPr lang="en-US" sz="1100" u="none" strike="noStrike" dirty="0">
                          <a:solidFill>
                            <a:schemeClr val="tx1">
                              <a:lumMod val="50000"/>
                              <a:lumOff val="50000"/>
                            </a:schemeClr>
                          </a:solidFill>
                          <a:effectLst/>
                          <a:latin typeface="+mn-lt"/>
                          <a:ea typeface="+mn-ea"/>
                          <a:cs typeface="+mn-cs"/>
                        </a:rPr>
                        <a:t>0,0</a:t>
                      </a:r>
                    </a:p>
                  </a:txBody>
                  <a:tcPr marL="6350" marR="6350" marT="6350" marB="0" anchor="b"/>
                </a:tc>
                <a:extLst>
                  <a:ext uri="{0D108BD9-81ED-4DB2-BD59-A6C34878D82A}">
                    <a16:rowId xmlns:a16="http://schemas.microsoft.com/office/drawing/2014/main" val="766681631"/>
                  </a:ext>
                </a:extLst>
              </a:tr>
            </a:tbl>
          </a:graphicData>
        </a:graphic>
      </p:graphicFrame>
      <p:sp>
        <p:nvSpPr>
          <p:cNvPr id="8" name="object 13">
            <a:extLst>
              <a:ext uri="{FF2B5EF4-FFF2-40B4-BE49-F238E27FC236}">
                <a16:creationId xmlns:a16="http://schemas.microsoft.com/office/drawing/2014/main" id="{4F762ADE-8EDB-3A37-8D4E-C7FE5FBDBEC3}"/>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10" name="Slayt Numarası Yer Tutucusu 9">
            <a:extLst>
              <a:ext uri="{FF2B5EF4-FFF2-40B4-BE49-F238E27FC236}">
                <a16:creationId xmlns:a16="http://schemas.microsoft.com/office/drawing/2014/main" id="{16FB59C0-7C9A-7CD7-60E1-24843C5EF8D8}"/>
              </a:ext>
            </a:extLst>
          </p:cNvPr>
          <p:cNvSpPr>
            <a:spLocks noGrp="1"/>
          </p:cNvSpPr>
          <p:nvPr>
            <p:ph type="sldNum" sz="quarter" idx="7"/>
          </p:nvPr>
        </p:nvSpPr>
        <p:spPr/>
        <p:txBody>
          <a:bodyPr/>
          <a:lstStyle/>
          <a:p>
            <a:fld id="{B6F15528-21DE-4FAA-801E-634DDDAF4B2B}" type="slidenum">
              <a:rPr lang="en-US" smtClean="0"/>
              <a:t>7</a:t>
            </a:fld>
            <a:endParaRPr lang="en-US"/>
          </a:p>
        </p:txBody>
      </p:sp>
      <p:sp>
        <p:nvSpPr>
          <p:cNvPr id="11" name="Oval 10">
            <a:extLst>
              <a:ext uri="{FF2B5EF4-FFF2-40B4-BE49-F238E27FC236}">
                <a16:creationId xmlns:a16="http://schemas.microsoft.com/office/drawing/2014/main" id="{A122D4B8-5FD4-ABD2-4D70-C74A006D06D3}"/>
              </a:ext>
            </a:extLst>
          </p:cNvPr>
          <p:cNvSpPr/>
          <p:nvPr/>
        </p:nvSpPr>
        <p:spPr>
          <a:xfrm>
            <a:off x="7572112" y="4775856"/>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6EB9EF9-0B11-00FB-9603-F6815EACA787}"/>
              </a:ext>
            </a:extLst>
          </p:cNvPr>
          <p:cNvSpPr/>
          <p:nvPr/>
        </p:nvSpPr>
        <p:spPr>
          <a:xfrm>
            <a:off x="9126033" y="4289368"/>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7AF2B7C-C6CC-9A03-D280-EEAAF1CF4EB0}"/>
              </a:ext>
            </a:extLst>
          </p:cNvPr>
          <p:cNvSpPr/>
          <p:nvPr/>
        </p:nvSpPr>
        <p:spPr>
          <a:xfrm>
            <a:off x="9903741" y="4813945"/>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99C654E-50E8-AD69-5B7A-99F2D5ACF4B1}"/>
              </a:ext>
            </a:extLst>
          </p:cNvPr>
          <p:cNvSpPr/>
          <p:nvPr/>
        </p:nvSpPr>
        <p:spPr>
          <a:xfrm>
            <a:off x="9126033" y="3247178"/>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CE58EAE-CCB0-BE42-C37B-0361963ED954}"/>
              </a:ext>
            </a:extLst>
          </p:cNvPr>
          <p:cNvSpPr/>
          <p:nvPr/>
        </p:nvSpPr>
        <p:spPr>
          <a:xfrm>
            <a:off x="8289866" y="4813946"/>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8AEB1F4-BBE3-0EBC-3234-A8A4740C3705}"/>
              </a:ext>
            </a:extLst>
          </p:cNvPr>
          <p:cNvSpPr/>
          <p:nvPr/>
        </p:nvSpPr>
        <p:spPr>
          <a:xfrm>
            <a:off x="8289866" y="4289368"/>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AFE5272-4F77-C948-E23A-EA92EFA93D6A}"/>
              </a:ext>
            </a:extLst>
          </p:cNvPr>
          <p:cNvSpPr/>
          <p:nvPr/>
        </p:nvSpPr>
        <p:spPr>
          <a:xfrm>
            <a:off x="9932507" y="3247178"/>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CD1D16F-643D-560A-3694-7B887B783CC9}"/>
              </a:ext>
            </a:extLst>
          </p:cNvPr>
          <p:cNvSpPr/>
          <p:nvPr/>
        </p:nvSpPr>
        <p:spPr>
          <a:xfrm>
            <a:off x="10761935" y="4804720"/>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Düz Bağlayıcı 2">
            <a:extLst>
              <a:ext uri="{FF2B5EF4-FFF2-40B4-BE49-F238E27FC236}">
                <a16:creationId xmlns:a16="http://schemas.microsoft.com/office/drawing/2014/main" id="{84740CB9-1061-2E37-5774-73216D82A9EF}"/>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Grafik 3">
            <a:extLst>
              <a:ext uri="{FF2B5EF4-FFF2-40B4-BE49-F238E27FC236}">
                <a16:creationId xmlns:a16="http://schemas.microsoft.com/office/drawing/2014/main" id="{F031C24F-2C8F-9A33-92EE-97E4669A3DA2}"/>
              </a:ext>
            </a:extLst>
          </p:cNvPr>
          <p:cNvGraphicFramePr>
            <a:graphicFrameLocks/>
          </p:cNvGraphicFramePr>
          <p:nvPr>
            <p:extLst>
              <p:ext uri="{D42A27DB-BD31-4B8C-83A1-F6EECF244321}">
                <p14:modId xmlns:p14="http://schemas.microsoft.com/office/powerpoint/2010/main" val="3657734386"/>
              </p:ext>
            </p:extLst>
          </p:nvPr>
        </p:nvGraphicFramePr>
        <p:xfrm>
          <a:off x="1207988" y="1828799"/>
          <a:ext cx="4964212" cy="41606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0147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764239"/>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pPr marL="12700">
              <a:lnSpc>
                <a:spcPct val="100000"/>
              </a:lnSpc>
              <a:spcBef>
                <a:spcPts val="105"/>
              </a:spcBef>
            </a:pPr>
            <a:r>
              <a:rPr lang="tr-TR" b="1" i="1" dirty="0" err="1">
                <a:solidFill>
                  <a:srgbClr val="00B0F0"/>
                </a:solidFill>
                <a:latin typeface="Century Gothic" panose="020B0502020202020204" pitchFamily="34" charset="0"/>
              </a:rPr>
              <a:t>Moving</a:t>
            </a:r>
            <a:r>
              <a:rPr lang="tr-TR" b="1" i="1" dirty="0">
                <a:solidFill>
                  <a:srgbClr val="00B0F0"/>
                </a:solidFill>
                <a:latin typeface="Century Gothic" panose="020B0502020202020204" pitchFamily="34" charset="0"/>
              </a:rPr>
              <a:t> </a:t>
            </a:r>
            <a:r>
              <a:rPr lang="tr-TR" b="1" i="1" dirty="0" err="1">
                <a:solidFill>
                  <a:srgbClr val="00B0F0"/>
                </a:solidFill>
                <a:latin typeface="Century Gothic" panose="020B0502020202020204" pitchFamily="34" charset="0"/>
              </a:rPr>
              <a:t>to</a:t>
            </a:r>
            <a:r>
              <a:rPr lang="tr-TR" b="1" i="1" dirty="0">
                <a:solidFill>
                  <a:srgbClr val="00B0F0"/>
                </a:solidFill>
                <a:latin typeface="Century Gothic" panose="020B0502020202020204" pitchFamily="34" charset="0"/>
              </a:rPr>
              <a:t> a New House </a:t>
            </a:r>
            <a:r>
              <a:rPr lang="tr-TR" b="1" i="1" dirty="0" err="1">
                <a:solidFill>
                  <a:srgbClr val="00B0F0"/>
                </a:solidFill>
                <a:latin typeface="Century Gothic" panose="020B0502020202020204" pitchFamily="34" charset="0"/>
              </a:rPr>
              <a:t>After</a:t>
            </a:r>
            <a:r>
              <a:rPr lang="tr-TR" b="1" i="1" dirty="0">
                <a:solidFill>
                  <a:srgbClr val="00B0F0"/>
                </a:solidFill>
                <a:latin typeface="Century Gothic" panose="020B0502020202020204" pitchFamily="34" charset="0"/>
              </a:rPr>
              <a:t> </a:t>
            </a:r>
            <a:r>
              <a:rPr lang="tr-TR" b="1" i="1" dirty="0" err="1">
                <a:solidFill>
                  <a:srgbClr val="00B0F0"/>
                </a:solidFill>
                <a:latin typeface="Century Gothic" panose="020B0502020202020204" pitchFamily="34" charset="0"/>
              </a:rPr>
              <a:t>Earthquake</a:t>
            </a:r>
            <a:endParaRPr lang="tr-TR" sz="1800"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19200" y="1023264"/>
            <a:ext cx="10400930" cy="738664"/>
          </a:xfrm>
          <a:prstGeom prst="rect">
            <a:avLst/>
          </a:prstGeom>
          <a:solidFill>
            <a:schemeClr val="bg1">
              <a:lumMod val="95000"/>
            </a:schemeClr>
          </a:solidFill>
        </p:spPr>
        <p:txBody>
          <a:bodyPr wrap="square">
            <a:spAutoFit/>
          </a:bodyPr>
          <a:lstStyle/>
          <a:p>
            <a:pPr algn="just"/>
            <a:r>
              <a:rPr lang="en-US" sz="1400" b="1" i="1" dirty="0">
                <a:solidFill>
                  <a:srgbClr val="00B0F0"/>
                </a:solidFill>
                <a:latin typeface="Century Gothic" panose="020B0502020202020204" pitchFamily="34" charset="0"/>
              </a:rPr>
              <a:t>About 1 in 10 people are considering changing their </a:t>
            </a:r>
            <a:r>
              <a:rPr lang="tr-TR" sz="1400" b="1" i="1" dirty="0" err="1">
                <a:solidFill>
                  <a:srgbClr val="00B0F0"/>
                </a:solidFill>
                <a:latin typeface="Century Gothic" panose="020B0502020202020204" pitchFamily="34" charset="0"/>
              </a:rPr>
              <a:t>house</a:t>
            </a:r>
            <a:r>
              <a:rPr lang="en-US" sz="1400" b="1" i="1" dirty="0">
                <a:solidFill>
                  <a:srgbClr val="00B0F0"/>
                </a:solidFill>
                <a:latin typeface="Century Gothic" panose="020B0502020202020204" pitchFamily="34" charset="0"/>
              </a:rPr>
              <a:t> after the earthquake.</a:t>
            </a:r>
            <a:endParaRPr lang="tr-TR" sz="1400" b="1" i="1" dirty="0">
              <a:solidFill>
                <a:srgbClr val="00B0F0"/>
              </a:solidFill>
              <a:latin typeface="Century Gothic" panose="020B0502020202020204" pitchFamily="34" charset="0"/>
            </a:endParaRPr>
          </a:p>
          <a:p>
            <a:pPr algn="just"/>
            <a:r>
              <a:rPr lang="en-US" sz="1400" dirty="0">
                <a:solidFill>
                  <a:schemeClr val="tx1">
                    <a:lumMod val="50000"/>
                    <a:lumOff val="50000"/>
                  </a:schemeClr>
                </a:solidFill>
                <a:latin typeface="Calibri" panose="020F0502020204030204" pitchFamily="34" charset="0"/>
                <a:cs typeface="Calibri" panose="020F0502020204030204" pitchFamily="34" charset="0"/>
              </a:rPr>
              <a:t>While the rate of those who think about changing the house they live in after the earthquake is 8%, the rate of those who state that they are undecided is 7%. 85% do not intend to change the house they live in. </a:t>
            </a:r>
            <a:endParaRPr lang="tr-TR" sz="14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6" name="Metin kutusu 5">
            <a:extLst>
              <a:ext uri="{FF2B5EF4-FFF2-40B4-BE49-F238E27FC236}">
                <a16:creationId xmlns:a16="http://schemas.microsoft.com/office/drawing/2014/main" id="{AC461AD9-FAA6-943B-2A69-4B50C65C52D8}"/>
              </a:ext>
            </a:extLst>
          </p:cNvPr>
          <p:cNvSpPr txBox="1"/>
          <p:nvPr/>
        </p:nvSpPr>
        <p:spPr>
          <a:xfrm>
            <a:off x="1219200" y="6642556"/>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N:753</a:t>
            </a:r>
          </a:p>
        </p:txBody>
      </p:sp>
      <p:sp>
        <p:nvSpPr>
          <p:cNvPr id="2" name="Text Box 6">
            <a:extLst>
              <a:ext uri="{FF2B5EF4-FFF2-40B4-BE49-F238E27FC236}">
                <a16:creationId xmlns:a16="http://schemas.microsoft.com/office/drawing/2014/main" id="{B3415BA6-2359-7AC0-2923-C9B0E4FA901C}"/>
              </a:ext>
            </a:extLst>
          </p:cNvPr>
          <p:cNvSpPr txBox="1">
            <a:spLocks noChangeArrowheads="1"/>
          </p:cNvSpPr>
          <p:nvPr/>
        </p:nvSpPr>
        <p:spPr bwMode="auto">
          <a:xfrm>
            <a:off x="7239000" y="6642556"/>
            <a:ext cx="4381130" cy="215444"/>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DI06.Are you planning to change your house after the earthquake? (ONE CHOICE)</a:t>
            </a:r>
            <a:endParaRPr lang="tr-TR" sz="800" dirty="0">
              <a:solidFill>
                <a:srgbClr val="808080"/>
              </a:solidFill>
              <a:latin typeface="Century Gothic" panose="020B0502020202020204" pitchFamily="34" charset="0"/>
              <a:ea typeface="Verdana" panose="020B0604030504040204" pitchFamily="34" charset="0"/>
            </a:endParaRPr>
          </a:p>
        </p:txBody>
      </p:sp>
      <p:graphicFrame>
        <p:nvGraphicFramePr>
          <p:cNvPr id="8" name="Tablo 7">
            <a:extLst>
              <a:ext uri="{FF2B5EF4-FFF2-40B4-BE49-F238E27FC236}">
                <a16:creationId xmlns:a16="http://schemas.microsoft.com/office/drawing/2014/main" id="{7EABE365-AFF4-B76E-25B4-044BEA446A63}"/>
              </a:ext>
            </a:extLst>
          </p:cNvPr>
          <p:cNvGraphicFramePr>
            <a:graphicFrameLocks noGrp="1"/>
          </p:cNvGraphicFramePr>
          <p:nvPr>
            <p:extLst>
              <p:ext uri="{D42A27DB-BD31-4B8C-83A1-F6EECF244321}">
                <p14:modId xmlns:p14="http://schemas.microsoft.com/office/powerpoint/2010/main" val="351000962"/>
              </p:ext>
            </p:extLst>
          </p:nvPr>
        </p:nvGraphicFramePr>
        <p:xfrm>
          <a:off x="5331907" y="2754203"/>
          <a:ext cx="6172199" cy="1408381"/>
        </p:xfrm>
        <a:graphic>
          <a:graphicData uri="http://schemas.openxmlformats.org/drawingml/2006/table">
            <a:tbl>
              <a:tblPr>
                <a:tableStyleId>{B301B821-A1FF-4177-AEE7-76D212191A09}</a:tableStyleId>
              </a:tblPr>
              <a:tblGrid>
                <a:gridCol w="2029216">
                  <a:extLst>
                    <a:ext uri="{9D8B030D-6E8A-4147-A177-3AD203B41FA5}">
                      <a16:colId xmlns:a16="http://schemas.microsoft.com/office/drawing/2014/main" val="2302528200"/>
                    </a:ext>
                  </a:extLst>
                </a:gridCol>
                <a:gridCol w="676405">
                  <a:extLst>
                    <a:ext uri="{9D8B030D-6E8A-4147-A177-3AD203B41FA5}">
                      <a16:colId xmlns:a16="http://schemas.microsoft.com/office/drawing/2014/main" val="3550299866"/>
                    </a:ext>
                  </a:extLst>
                </a:gridCol>
                <a:gridCol w="1183709">
                  <a:extLst>
                    <a:ext uri="{9D8B030D-6E8A-4147-A177-3AD203B41FA5}">
                      <a16:colId xmlns:a16="http://schemas.microsoft.com/office/drawing/2014/main" val="1505260367"/>
                    </a:ext>
                  </a:extLst>
                </a:gridCol>
                <a:gridCol w="910384">
                  <a:extLst>
                    <a:ext uri="{9D8B030D-6E8A-4147-A177-3AD203B41FA5}">
                      <a16:colId xmlns:a16="http://schemas.microsoft.com/office/drawing/2014/main" val="2112693095"/>
                    </a:ext>
                  </a:extLst>
                </a:gridCol>
                <a:gridCol w="526978">
                  <a:extLst>
                    <a:ext uri="{9D8B030D-6E8A-4147-A177-3AD203B41FA5}">
                      <a16:colId xmlns:a16="http://schemas.microsoft.com/office/drawing/2014/main" val="3608418776"/>
                    </a:ext>
                  </a:extLst>
                </a:gridCol>
                <a:gridCol w="845507">
                  <a:extLst>
                    <a:ext uri="{9D8B030D-6E8A-4147-A177-3AD203B41FA5}">
                      <a16:colId xmlns:a16="http://schemas.microsoft.com/office/drawing/2014/main" val="404730129"/>
                    </a:ext>
                  </a:extLst>
                </a:gridCol>
              </a:tblGrid>
              <a:tr h="682330">
                <a:tc>
                  <a:txBody>
                    <a:bodyPr/>
                    <a:lstStyle/>
                    <a:p>
                      <a:pPr algn="l" fontAlgn="b"/>
                      <a:r>
                        <a:rPr lang="en-US" sz="1200" b="1" u="none" strike="noStrike" dirty="0">
                          <a:solidFill>
                            <a:schemeClr val="tx1">
                              <a:lumMod val="50000"/>
                              <a:lumOff val="50000"/>
                            </a:schemeClr>
                          </a:solidFill>
                          <a:effectLst/>
                        </a:rPr>
                        <a:t>Thinking about moving to a new house </a:t>
                      </a:r>
                    </a:p>
                  </a:txBody>
                  <a:tcPr marL="6350" marR="6350" marT="6350" marB="0" anchor="b"/>
                </a:tc>
                <a:tc>
                  <a:txBody>
                    <a:bodyPr/>
                    <a:lstStyle/>
                    <a:p>
                      <a:pPr algn="ctr" fontAlgn="b"/>
                      <a:r>
                        <a:rPr lang="tr-TR" sz="1200" b="1" u="none" strike="noStrike" dirty="0">
                          <a:solidFill>
                            <a:schemeClr val="tx1">
                              <a:lumMod val="50000"/>
                              <a:lumOff val="50000"/>
                            </a:schemeClr>
                          </a:solidFill>
                          <a:effectLst/>
                        </a:rPr>
                        <a:t>İstanbul (%)</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u="none" strike="noStrike" dirty="0">
                          <a:solidFill>
                            <a:schemeClr val="tx1">
                              <a:lumMod val="50000"/>
                              <a:lumOff val="50000"/>
                            </a:schemeClr>
                          </a:solidFill>
                          <a:effectLst/>
                        </a:rPr>
                        <a:t>East Marmara (%)</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i="0" u="none" strike="noStrike" dirty="0">
                          <a:solidFill>
                            <a:schemeClr val="tx1">
                              <a:lumMod val="50000"/>
                              <a:lumOff val="50000"/>
                            </a:schemeClr>
                          </a:solidFill>
                          <a:effectLst/>
                          <a:latin typeface="Calibri" panose="020F0502020204030204" pitchFamily="34" charset="0"/>
                        </a:rPr>
                        <a:t>West Marmara (%)</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i="0" u="none" strike="noStrike" dirty="0" err="1">
                          <a:solidFill>
                            <a:schemeClr val="tx1">
                              <a:lumMod val="50000"/>
                              <a:lumOff val="50000"/>
                            </a:schemeClr>
                          </a:solidFill>
                          <a:effectLst/>
                          <a:latin typeface="Calibri" panose="020F0502020204030204" pitchFamily="34" charset="0"/>
                        </a:rPr>
                        <a:t>Aegean</a:t>
                      </a:r>
                      <a:r>
                        <a:rPr lang="tr-TR" sz="1200" b="1" i="0" u="none" strike="noStrike" dirty="0">
                          <a:solidFill>
                            <a:schemeClr val="tx1">
                              <a:lumMod val="50000"/>
                              <a:lumOff val="50000"/>
                            </a:schemeClr>
                          </a:solidFill>
                          <a:effectLst/>
                          <a:latin typeface="Calibri" panose="020F0502020204030204" pitchFamily="34" charset="0"/>
                        </a:rPr>
                        <a:t> (%)</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i="0" u="none" strike="noStrike" dirty="0">
                          <a:solidFill>
                            <a:schemeClr val="tx1">
                              <a:lumMod val="50000"/>
                              <a:lumOff val="50000"/>
                            </a:schemeClr>
                          </a:solidFill>
                          <a:effectLst/>
                          <a:latin typeface="Calibri" panose="020F0502020204030204" pitchFamily="34" charset="0"/>
                        </a:rPr>
                        <a:t>Central East Anatolia</a:t>
                      </a:r>
                    </a:p>
                    <a:p>
                      <a:pPr algn="ctr" fontAlgn="b"/>
                      <a:r>
                        <a:rPr lang="tr-TR" sz="1200" b="1" i="0" u="none" strike="noStrike" dirty="0">
                          <a:solidFill>
                            <a:schemeClr val="tx1">
                              <a:lumMod val="50000"/>
                              <a:lumOff val="50000"/>
                            </a:schemeClr>
                          </a:solidFill>
                          <a:effectLst/>
                          <a:latin typeface="Calibri" panose="020F0502020204030204" pitchFamily="34" charset="0"/>
                        </a:rPr>
                        <a:t>(%)</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7128302"/>
                  </a:ext>
                </a:extLst>
              </a:tr>
              <a:tr h="242017">
                <a:tc>
                  <a:txBody>
                    <a:bodyPr/>
                    <a:lstStyle/>
                    <a:p>
                      <a:pPr algn="l" fontAlgn="b"/>
                      <a:r>
                        <a:rPr lang="tr-TR" sz="1200" b="0" i="0" u="none" strike="noStrike" dirty="0" err="1">
                          <a:solidFill>
                            <a:schemeClr val="tx1">
                              <a:lumMod val="50000"/>
                              <a:lumOff val="50000"/>
                            </a:schemeClr>
                          </a:solidFill>
                          <a:effectLst/>
                          <a:latin typeface="Calibri" panose="020F0502020204030204" pitchFamily="34" charset="0"/>
                        </a:rPr>
                        <a:t>Yes</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1,3</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9,5</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2,9</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14,6</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0,0</a:t>
                      </a:r>
                    </a:p>
                  </a:txBody>
                  <a:tcPr marL="6350" marR="6350" marT="6350" marB="0" anchor="b"/>
                </a:tc>
                <a:extLst>
                  <a:ext uri="{0D108BD9-81ED-4DB2-BD59-A6C34878D82A}">
                    <a16:rowId xmlns:a16="http://schemas.microsoft.com/office/drawing/2014/main" val="334351748"/>
                  </a:ext>
                </a:extLst>
              </a:tr>
              <a:tr h="242017">
                <a:tc>
                  <a:txBody>
                    <a:bodyPr/>
                    <a:lstStyle/>
                    <a:p>
                      <a:pPr algn="l" fontAlgn="b"/>
                      <a:r>
                        <a:rPr lang="tr-TR" sz="1200" b="0" i="0" u="none" strike="noStrike" dirty="0">
                          <a:solidFill>
                            <a:schemeClr val="tx1">
                              <a:lumMod val="50000"/>
                              <a:lumOff val="50000"/>
                            </a:schemeClr>
                          </a:solidFill>
                          <a:effectLst/>
                          <a:latin typeface="Calibri" panose="020F0502020204030204" pitchFamily="34" charset="0"/>
                        </a:rPr>
                        <a:t>No</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98,7</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90,5</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88,2</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82,5</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100,0</a:t>
                      </a:r>
                    </a:p>
                  </a:txBody>
                  <a:tcPr marL="6350" marR="6350" marT="6350" marB="0" anchor="b"/>
                </a:tc>
                <a:extLst>
                  <a:ext uri="{0D108BD9-81ED-4DB2-BD59-A6C34878D82A}">
                    <a16:rowId xmlns:a16="http://schemas.microsoft.com/office/drawing/2014/main" val="2137231285"/>
                  </a:ext>
                </a:extLst>
              </a:tr>
              <a:tr h="242017">
                <a:tc>
                  <a:txBody>
                    <a:bodyPr/>
                    <a:lstStyle/>
                    <a:p>
                      <a:pPr algn="l" fontAlgn="b"/>
                      <a:r>
                        <a:rPr lang="tr-TR" sz="1200" b="0" i="0" u="none" strike="noStrike" dirty="0" err="1">
                          <a:solidFill>
                            <a:schemeClr val="tx1">
                              <a:lumMod val="50000"/>
                              <a:lumOff val="50000"/>
                            </a:schemeClr>
                          </a:solidFill>
                          <a:effectLst/>
                          <a:latin typeface="Calibri" panose="020F0502020204030204" pitchFamily="34" charset="0"/>
                        </a:rPr>
                        <a:t>Undecided</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0,0</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0,0</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8,8</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2,9</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0,0</a:t>
                      </a:r>
                    </a:p>
                  </a:txBody>
                  <a:tcPr marL="6350" marR="6350" marT="6350" marB="0" anchor="b"/>
                </a:tc>
                <a:extLst>
                  <a:ext uri="{0D108BD9-81ED-4DB2-BD59-A6C34878D82A}">
                    <a16:rowId xmlns:a16="http://schemas.microsoft.com/office/drawing/2014/main" val="481265881"/>
                  </a:ext>
                </a:extLst>
              </a:tr>
            </a:tbl>
          </a:graphicData>
        </a:graphic>
      </p:graphicFrame>
      <p:sp>
        <p:nvSpPr>
          <p:cNvPr id="16" name="object 13">
            <a:extLst>
              <a:ext uri="{FF2B5EF4-FFF2-40B4-BE49-F238E27FC236}">
                <a16:creationId xmlns:a16="http://schemas.microsoft.com/office/drawing/2014/main" id="{77E0F9F6-B091-4C26-2752-DDF5B411278B}"/>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17" name="Slayt Numarası Yer Tutucusu 16">
            <a:extLst>
              <a:ext uri="{FF2B5EF4-FFF2-40B4-BE49-F238E27FC236}">
                <a16:creationId xmlns:a16="http://schemas.microsoft.com/office/drawing/2014/main" id="{A59B9EAB-5BFF-AE91-A80E-6A03050B0E01}"/>
              </a:ext>
            </a:extLst>
          </p:cNvPr>
          <p:cNvSpPr>
            <a:spLocks noGrp="1"/>
          </p:cNvSpPr>
          <p:nvPr>
            <p:ph type="sldNum" sz="quarter" idx="7"/>
          </p:nvPr>
        </p:nvSpPr>
        <p:spPr/>
        <p:txBody>
          <a:bodyPr/>
          <a:lstStyle/>
          <a:p>
            <a:fld id="{B6F15528-21DE-4FAA-801E-634DDDAF4B2B}" type="slidenum">
              <a:rPr lang="en-US" smtClean="0"/>
              <a:t>8</a:t>
            </a:fld>
            <a:endParaRPr lang="en-US"/>
          </a:p>
        </p:txBody>
      </p:sp>
      <p:sp>
        <p:nvSpPr>
          <p:cNvPr id="19" name="Oval 18">
            <a:extLst>
              <a:ext uri="{FF2B5EF4-FFF2-40B4-BE49-F238E27FC236}">
                <a16:creationId xmlns:a16="http://schemas.microsoft.com/office/drawing/2014/main" id="{B6B92B26-D48C-6E06-88C8-B8023F5C59FB}"/>
              </a:ext>
            </a:extLst>
          </p:cNvPr>
          <p:cNvSpPr/>
          <p:nvPr/>
        </p:nvSpPr>
        <p:spPr>
          <a:xfrm>
            <a:off x="7459206" y="3678184"/>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72E8CCA-AF0D-CD78-E66D-8E386394A1FA}"/>
              </a:ext>
            </a:extLst>
          </p:cNvPr>
          <p:cNvSpPr/>
          <p:nvPr/>
        </p:nvSpPr>
        <p:spPr>
          <a:xfrm>
            <a:off x="8418006" y="3691289"/>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5AA1C9D-2CA0-8002-FF9D-C4E4BCCBB4CF}"/>
              </a:ext>
            </a:extLst>
          </p:cNvPr>
          <p:cNvSpPr/>
          <p:nvPr/>
        </p:nvSpPr>
        <p:spPr>
          <a:xfrm>
            <a:off x="9474193" y="3678184"/>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72C1CC0-0BBE-7296-3AC8-BE6CC674E25D}"/>
              </a:ext>
            </a:extLst>
          </p:cNvPr>
          <p:cNvSpPr/>
          <p:nvPr/>
        </p:nvSpPr>
        <p:spPr>
          <a:xfrm>
            <a:off x="10820400" y="3669831"/>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F638ECF-D949-8407-5402-28A86EF15CBC}"/>
              </a:ext>
            </a:extLst>
          </p:cNvPr>
          <p:cNvSpPr/>
          <p:nvPr/>
        </p:nvSpPr>
        <p:spPr>
          <a:xfrm>
            <a:off x="10180320" y="3444469"/>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Tablo 24">
            <a:extLst>
              <a:ext uri="{FF2B5EF4-FFF2-40B4-BE49-F238E27FC236}">
                <a16:creationId xmlns:a16="http://schemas.microsoft.com/office/drawing/2014/main" id="{4245682B-653E-935B-1BFA-B0BEBADFECA1}"/>
              </a:ext>
            </a:extLst>
          </p:cNvPr>
          <p:cNvGraphicFramePr>
            <a:graphicFrameLocks noGrp="1"/>
          </p:cNvGraphicFramePr>
          <p:nvPr>
            <p:extLst>
              <p:ext uri="{D42A27DB-BD31-4B8C-83A1-F6EECF244321}">
                <p14:modId xmlns:p14="http://schemas.microsoft.com/office/powerpoint/2010/main" val="2978933175"/>
              </p:ext>
            </p:extLst>
          </p:nvPr>
        </p:nvGraphicFramePr>
        <p:xfrm>
          <a:off x="5334885" y="4368524"/>
          <a:ext cx="6172200" cy="1072016"/>
        </p:xfrm>
        <a:graphic>
          <a:graphicData uri="http://schemas.openxmlformats.org/drawingml/2006/table">
            <a:tbl>
              <a:tblPr>
                <a:tableStyleId>{B301B821-A1FF-4177-AEE7-76D212191A09}</a:tableStyleId>
              </a:tblPr>
              <a:tblGrid>
                <a:gridCol w="2743200">
                  <a:extLst>
                    <a:ext uri="{9D8B030D-6E8A-4147-A177-3AD203B41FA5}">
                      <a16:colId xmlns:a16="http://schemas.microsoft.com/office/drawing/2014/main" val="2302528200"/>
                    </a:ext>
                  </a:extLst>
                </a:gridCol>
                <a:gridCol w="914400">
                  <a:extLst>
                    <a:ext uri="{9D8B030D-6E8A-4147-A177-3AD203B41FA5}">
                      <a16:colId xmlns:a16="http://schemas.microsoft.com/office/drawing/2014/main" val="4104621336"/>
                    </a:ext>
                  </a:extLst>
                </a:gridCol>
                <a:gridCol w="914400">
                  <a:extLst>
                    <a:ext uri="{9D8B030D-6E8A-4147-A177-3AD203B41FA5}">
                      <a16:colId xmlns:a16="http://schemas.microsoft.com/office/drawing/2014/main" val="3550299866"/>
                    </a:ext>
                  </a:extLst>
                </a:gridCol>
                <a:gridCol w="1600200">
                  <a:extLst>
                    <a:ext uri="{9D8B030D-6E8A-4147-A177-3AD203B41FA5}">
                      <a16:colId xmlns:a16="http://schemas.microsoft.com/office/drawing/2014/main" val="1505260367"/>
                    </a:ext>
                  </a:extLst>
                </a:gridCol>
              </a:tblGrid>
              <a:tr h="345965">
                <a:tc>
                  <a:txBody>
                    <a:bodyPr/>
                    <a:lstStyle/>
                    <a:p>
                      <a:pPr algn="l" fontAlgn="b"/>
                      <a:r>
                        <a:rPr lang="en-US" sz="1200" b="1" u="none" strike="noStrike" dirty="0">
                          <a:solidFill>
                            <a:schemeClr val="tx1">
                              <a:lumMod val="50000"/>
                              <a:lumOff val="50000"/>
                            </a:schemeClr>
                          </a:solidFill>
                          <a:effectLst/>
                        </a:rPr>
                        <a:t>Thinking about moving to a new house </a:t>
                      </a:r>
                    </a:p>
                  </a:txBody>
                  <a:tcPr marL="6350" marR="6350" marT="6350" marB="0" anchor="b"/>
                </a:tc>
                <a:tc>
                  <a:txBody>
                    <a:bodyPr/>
                    <a:lstStyle/>
                    <a:p>
                      <a:pPr algn="ctr" fontAlgn="b"/>
                      <a:r>
                        <a:rPr lang="tr-TR" sz="1200" b="1" i="0" u="none" strike="noStrike" dirty="0">
                          <a:solidFill>
                            <a:schemeClr val="tx1">
                              <a:lumMod val="50000"/>
                              <a:lumOff val="50000"/>
                            </a:schemeClr>
                          </a:solidFill>
                          <a:effectLst/>
                          <a:latin typeface="Calibri" panose="020F0502020204030204" pitchFamily="34" charset="0"/>
                        </a:rPr>
                        <a:t>AB (%)</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u="none" strike="noStrike" dirty="0">
                          <a:solidFill>
                            <a:schemeClr val="tx1">
                              <a:lumMod val="50000"/>
                              <a:lumOff val="50000"/>
                            </a:schemeClr>
                          </a:solidFill>
                          <a:effectLst/>
                        </a:rPr>
                        <a:t>C1C2 (%)</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u="none" strike="noStrike" dirty="0">
                          <a:solidFill>
                            <a:schemeClr val="tx1">
                              <a:lumMod val="50000"/>
                              <a:lumOff val="50000"/>
                            </a:schemeClr>
                          </a:solidFill>
                          <a:effectLst/>
                        </a:rPr>
                        <a:t>DE (%)</a:t>
                      </a:r>
                      <a:endParaRPr lang="en-US" sz="1200" b="1" i="0" u="none" strike="noStrike" dirty="0">
                        <a:solidFill>
                          <a:schemeClr val="tx1">
                            <a:lumMod val="50000"/>
                            <a:lumOff val="50000"/>
                          </a:schemeClr>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7128302"/>
                  </a:ext>
                </a:extLst>
              </a:tr>
              <a:tr h="242017">
                <a:tc>
                  <a:txBody>
                    <a:bodyPr/>
                    <a:lstStyle/>
                    <a:p>
                      <a:pPr algn="l" fontAlgn="b"/>
                      <a:r>
                        <a:rPr lang="tr-TR" sz="1200" b="0" i="0" u="none" strike="noStrike" dirty="0" err="1">
                          <a:solidFill>
                            <a:schemeClr val="tx1">
                              <a:lumMod val="50000"/>
                              <a:lumOff val="50000"/>
                            </a:schemeClr>
                          </a:solidFill>
                          <a:effectLst/>
                          <a:latin typeface="Calibri" panose="020F0502020204030204" pitchFamily="34" charset="0"/>
                        </a:rPr>
                        <a:t>Yes</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14,3</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9,3</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4,3</a:t>
                      </a:r>
                    </a:p>
                  </a:txBody>
                  <a:tcPr marL="6350" marR="6350" marT="6350" marB="0" anchor="b"/>
                </a:tc>
                <a:extLst>
                  <a:ext uri="{0D108BD9-81ED-4DB2-BD59-A6C34878D82A}">
                    <a16:rowId xmlns:a16="http://schemas.microsoft.com/office/drawing/2014/main" val="334351748"/>
                  </a:ext>
                </a:extLst>
              </a:tr>
              <a:tr h="242017">
                <a:tc>
                  <a:txBody>
                    <a:bodyPr/>
                    <a:lstStyle/>
                    <a:p>
                      <a:pPr algn="l" fontAlgn="b"/>
                      <a:r>
                        <a:rPr lang="tr-TR" sz="1200" b="0" i="0" u="none" strike="noStrike" dirty="0">
                          <a:solidFill>
                            <a:schemeClr val="tx1">
                              <a:lumMod val="50000"/>
                              <a:lumOff val="50000"/>
                            </a:schemeClr>
                          </a:solidFill>
                          <a:effectLst/>
                          <a:latin typeface="Calibri" panose="020F0502020204030204" pitchFamily="34" charset="0"/>
                        </a:rPr>
                        <a:t>No</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77,6</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86,0</a:t>
                      </a: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86,8</a:t>
                      </a:r>
                    </a:p>
                  </a:txBody>
                  <a:tcPr marL="6350" marR="6350" marT="6350" marB="0" anchor="b"/>
                </a:tc>
                <a:extLst>
                  <a:ext uri="{0D108BD9-81ED-4DB2-BD59-A6C34878D82A}">
                    <a16:rowId xmlns:a16="http://schemas.microsoft.com/office/drawing/2014/main" val="2137231285"/>
                  </a:ext>
                </a:extLst>
              </a:tr>
              <a:tr h="242017">
                <a:tc>
                  <a:txBody>
                    <a:bodyPr/>
                    <a:lstStyle/>
                    <a:p>
                      <a:pPr algn="l" fontAlgn="b"/>
                      <a:r>
                        <a:rPr lang="tr-TR" sz="1200" b="0" i="0" u="none" strike="noStrike" dirty="0" err="1">
                          <a:solidFill>
                            <a:schemeClr val="tx1">
                              <a:lumMod val="50000"/>
                              <a:lumOff val="50000"/>
                            </a:schemeClr>
                          </a:solidFill>
                          <a:effectLst/>
                          <a:latin typeface="Calibri" panose="020F0502020204030204" pitchFamily="34" charset="0"/>
                        </a:rPr>
                        <a:t>Undecided</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marL="0" algn="ctr" fontAlgn="b"/>
                      <a:r>
                        <a:rPr lang="en-US" sz="1200" u="none" strike="noStrike">
                          <a:solidFill>
                            <a:schemeClr val="tx1">
                              <a:lumMod val="50000"/>
                              <a:lumOff val="50000"/>
                            </a:schemeClr>
                          </a:solidFill>
                          <a:effectLst/>
                          <a:latin typeface="+mn-lt"/>
                          <a:ea typeface="+mn-ea"/>
                          <a:cs typeface="+mn-cs"/>
                        </a:rPr>
                        <a:t>8,2</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4,8</a:t>
                      </a:r>
                    </a:p>
                  </a:txBody>
                  <a:tcPr marL="6350" marR="6350" marT="6350" marB="0" anchor="b"/>
                </a:tc>
                <a:tc>
                  <a:txBody>
                    <a:bodyPr/>
                    <a:lstStyle/>
                    <a:p>
                      <a:pPr marL="0" algn="ctr" fontAlgn="b"/>
                      <a:r>
                        <a:rPr lang="en-US" sz="1200" u="none" strike="noStrike" dirty="0">
                          <a:solidFill>
                            <a:schemeClr val="tx1">
                              <a:lumMod val="50000"/>
                              <a:lumOff val="50000"/>
                            </a:schemeClr>
                          </a:solidFill>
                          <a:effectLst/>
                          <a:latin typeface="+mn-lt"/>
                          <a:ea typeface="+mn-ea"/>
                          <a:cs typeface="+mn-cs"/>
                        </a:rPr>
                        <a:t>8,9</a:t>
                      </a:r>
                    </a:p>
                  </a:txBody>
                  <a:tcPr marL="6350" marR="6350" marT="6350" marB="0" anchor="b"/>
                </a:tc>
                <a:extLst>
                  <a:ext uri="{0D108BD9-81ED-4DB2-BD59-A6C34878D82A}">
                    <a16:rowId xmlns:a16="http://schemas.microsoft.com/office/drawing/2014/main" val="481265881"/>
                  </a:ext>
                </a:extLst>
              </a:tr>
            </a:tbl>
          </a:graphicData>
        </a:graphic>
      </p:graphicFrame>
      <p:sp>
        <p:nvSpPr>
          <p:cNvPr id="26" name="Oval 25">
            <a:extLst>
              <a:ext uri="{FF2B5EF4-FFF2-40B4-BE49-F238E27FC236}">
                <a16:creationId xmlns:a16="http://schemas.microsoft.com/office/drawing/2014/main" id="{0CB9F0AA-8D85-5F6C-1EB5-C332E9643015}"/>
              </a:ext>
            </a:extLst>
          </p:cNvPr>
          <p:cNvSpPr/>
          <p:nvPr/>
        </p:nvSpPr>
        <p:spPr>
          <a:xfrm>
            <a:off x="8319268" y="4723890"/>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Düz Bağlayıcı 2">
            <a:extLst>
              <a:ext uri="{FF2B5EF4-FFF2-40B4-BE49-F238E27FC236}">
                <a16:creationId xmlns:a16="http://schemas.microsoft.com/office/drawing/2014/main" id="{CFA1F052-6949-0500-076B-66D9E1A4C98C}"/>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Grafik 3">
            <a:extLst>
              <a:ext uri="{FF2B5EF4-FFF2-40B4-BE49-F238E27FC236}">
                <a16:creationId xmlns:a16="http://schemas.microsoft.com/office/drawing/2014/main" id="{507278D4-6D4E-4150-2904-8BD3FC8C3E20}"/>
              </a:ext>
            </a:extLst>
          </p:cNvPr>
          <p:cNvGraphicFramePr>
            <a:graphicFrameLocks/>
          </p:cNvGraphicFramePr>
          <p:nvPr>
            <p:extLst>
              <p:ext uri="{D42A27DB-BD31-4B8C-83A1-F6EECF244321}">
                <p14:modId xmlns:p14="http://schemas.microsoft.com/office/powerpoint/2010/main" val="3629586415"/>
              </p:ext>
            </p:extLst>
          </p:nvPr>
        </p:nvGraphicFramePr>
        <p:xfrm>
          <a:off x="382051" y="2753187"/>
          <a:ext cx="4949856" cy="38893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1458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11 Metin kutusu">
            <a:extLst>
              <a:ext uri="{FF2B5EF4-FFF2-40B4-BE49-F238E27FC236}">
                <a16:creationId xmlns:a16="http://schemas.microsoft.com/office/drawing/2014/main" id="{28553168-1C59-87A4-1392-06105B81D568}"/>
              </a:ext>
            </a:extLst>
          </p:cNvPr>
          <p:cNvSpPr txBox="1"/>
          <p:nvPr/>
        </p:nvSpPr>
        <p:spPr>
          <a:xfrm>
            <a:off x="1219200" y="152400"/>
            <a:ext cx="9757067" cy="764239"/>
          </a:xfrm>
          <a:prstGeom prst="rect">
            <a:avLst/>
          </a:prstGeom>
          <a:noFill/>
        </p:spPr>
        <p:txBody>
          <a:bodyPr wrap="square" lIns="104068" tIns="52034" rIns="104068" bIns="52034" rtlCol="0">
            <a:spAutoFit/>
          </a:bodyPr>
          <a:lstStyle/>
          <a:p>
            <a:pPr marL="12700">
              <a:lnSpc>
                <a:spcPct val="100000"/>
              </a:lnSpc>
              <a:spcBef>
                <a:spcPts val="105"/>
              </a:spcBef>
            </a:pPr>
            <a:r>
              <a:rPr lang="en-US" sz="2400" b="1" dirty="0">
                <a:solidFill>
                  <a:srgbClr val="0070C0"/>
                </a:solidFill>
                <a:latin typeface="Century Gothic" panose="020B0502020202020204" pitchFamily="34" charset="0"/>
              </a:rPr>
              <a:t>How Earthquake Affected Us</a:t>
            </a:r>
            <a:r>
              <a:rPr lang="tr-TR" sz="2400" b="1" dirty="0">
                <a:solidFill>
                  <a:srgbClr val="0070C0"/>
                </a:solidFill>
                <a:latin typeface="Century Gothic" panose="020B0502020202020204" pitchFamily="34" charset="0"/>
              </a:rPr>
              <a:t>?</a:t>
            </a:r>
          </a:p>
          <a:p>
            <a:pPr marL="12700">
              <a:lnSpc>
                <a:spcPct val="100000"/>
              </a:lnSpc>
              <a:spcBef>
                <a:spcPts val="105"/>
              </a:spcBef>
            </a:pPr>
            <a:r>
              <a:rPr lang="tr-TR" b="1" i="1" dirty="0" err="1">
                <a:solidFill>
                  <a:srgbClr val="00B0F0"/>
                </a:solidFill>
                <a:latin typeface="Century Gothic" panose="020B0502020202020204" pitchFamily="34" charset="0"/>
              </a:rPr>
              <a:t>Moving</a:t>
            </a:r>
            <a:r>
              <a:rPr lang="tr-TR" b="1" i="1" dirty="0">
                <a:solidFill>
                  <a:srgbClr val="00B0F0"/>
                </a:solidFill>
                <a:latin typeface="Century Gothic" panose="020B0502020202020204" pitchFamily="34" charset="0"/>
              </a:rPr>
              <a:t> </a:t>
            </a:r>
            <a:r>
              <a:rPr lang="tr-TR" b="1" i="1" dirty="0" err="1">
                <a:solidFill>
                  <a:srgbClr val="00B0F0"/>
                </a:solidFill>
                <a:latin typeface="Century Gothic" panose="020B0502020202020204" pitchFamily="34" charset="0"/>
              </a:rPr>
              <a:t>to</a:t>
            </a:r>
            <a:r>
              <a:rPr lang="tr-TR" b="1" i="1" dirty="0">
                <a:solidFill>
                  <a:srgbClr val="00B0F0"/>
                </a:solidFill>
                <a:latin typeface="Century Gothic" panose="020B0502020202020204" pitchFamily="34" charset="0"/>
              </a:rPr>
              <a:t> a New House </a:t>
            </a:r>
            <a:r>
              <a:rPr lang="tr-TR" b="1" i="1" dirty="0" err="1">
                <a:solidFill>
                  <a:srgbClr val="00B0F0"/>
                </a:solidFill>
                <a:latin typeface="Century Gothic" panose="020B0502020202020204" pitchFamily="34" charset="0"/>
              </a:rPr>
              <a:t>After</a:t>
            </a:r>
            <a:r>
              <a:rPr lang="tr-TR" b="1" i="1" dirty="0">
                <a:solidFill>
                  <a:srgbClr val="00B0F0"/>
                </a:solidFill>
                <a:latin typeface="Century Gothic" panose="020B0502020202020204" pitchFamily="34" charset="0"/>
              </a:rPr>
              <a:t> </a:t>
            </a:r>
            <a:r>
              <a:rPr lang="tr-TR" b="1" i="1" dirty="0" err="1">
                <a:solidFill>
                  <a:srgbClr val="00B0F0"/>
                </a:solidFill>
                <a:latin typeface="Century Gothic" panose="020B0502020202020204" pitchFamily="34" charset="0"/>
              </a:rPr>
              <a:t>Earthquake</a:t>
            </a:r>
            <a:endParaRPr lang="tr-TR" sz="1800" b="1" i="1" dirty="0">
              <a:solidFill>
                <a:srgbClr val="00B0F0"/>
              </a:solidFill>
              <a:latin typeface="Century Gothic" panose="020B0502020202020204" pitchFamily="34" charset="0"/>
            </a:endParaRPr>
          </a:p>
        </p:txBody>
      </p:sp>
      <p:sp>
        <p:nvSpPr>
          <p:cNvPr id="20" name="Metin kutusu 19">
            <a:extLst>
              <a:ext uri="{FF2B5EF4-FFF2-40B4-BE49-F238E27FC236}">
                <a16:creationId xmlns:a16="http://schemas.microsoft.com/office/drawing/2014/main" id="{44B04514-4A1C-C8EE-DA90-C2E6EC3BFCF1}"/>
              </a:ext>
            </a:extLst>
          </p:cNvPr>
          <p:cNvSpPr txBox="1"/>
          <p:nvPr/>
        </p:nvSpPr>
        <p:spPr>
          <a:xfrm>
            <a:off x="1219200" y="1023264"/>
            <a:ext cx="10400930" cy="523220"/>
          </a:xfrm>
          <a:prstGeom prst="rect">
            <a:avLst/>
          </a:prstGeom>
          <a:solidFill>
            <a:schemeClr val="bg1">
              <a:lumMod val="95000"/>
            </a:schemeClr>
          </a:solidFill>
        </p:spPr>
        <p:txBody>
          <a:bodyPr wrap="square">
            <a:spAutoFit/>
          </a:bodyPr>
          <a:lstStyle/>
          <a:p>
            <a:pPr algn="just"/>
            <a:r>
              <a:rPr lang="en-US" sz="1400" dirty="0">
                <a:solidFill>
                  <a:schemeClr val="tx1">
                    <a:lumMod val="50000"/>
                    <a:lumOff val="50000"/>
                  </a:schemeClr>
                </a:solidFill>
                <a:latin typeface="Calibri" panose="020F0502020204030204" pitchFamily="34" charset="0"/>
                <a:cs typeface="Calibri" panose="020F0502020204030204" pitchFamily="34" charset="0"/>
              </a:rPr>
              <a:t>While the rate of those who think about </a:t>
            </a:r>
            <a:r>
              <a:rPr lang="tr-TR" sz="1400" dirty="0" err="1">
                <a:solidFill>
                  <a:schemeClr val="tx1">
                    <a:lumMod val="50000"/>
                    <a:lumOff val="50000"/>
                  </a:schemeClr>
                </a:solidFill>
                <a:latin typeface="Calibri" panose="020F0502020204030204" pitchFamily="34" charset="0"/>
                <a:cs typeface="Calibri" panose="020F0502020204030204" pitchFamily="34" charset="0"/>
              </a:rPr>
              <a:t>moving</a:t>
            </a:r>
            <a:r>
              <a:rPr lang="tr-TR" sz="1400" dirty="0">
                <a:solidFill>
                  <a:schemeClr val="tx1">
                    <a:lumMod val="50000"/>
                    <a:lumOff val="50000"/>
                  </a:schemeClr>
                </a:solidFill>
                <a:latin typeface="Calibri" panose="020F0502020204030204" pitchFamily="34" charset="0"/>
                <a:cs typeface="Calibri" panose="020F0502020204030204" pitchFamily="34" charset="0"/>
              </a:rPr>
              <a:t> </a:t>
            </a:r>
            <a:r>
              <a:rPr lang="tr-TR" sz="1400" dirty="0" err="1">
                <a:solidFill>
                  <a:schemeClr val="tx1">
                    <a:lumMod val="50000"/>
                    <a:lumOff val="50000"/>
                  </a:schemeClr>
                </a:solidFill>
                <a:latin typeface="Calibri" panose="020F0502020204030204" pitchFamily="34" charset="0"/>
                <a:cs typeface="Calibri" panose="020F0502020204030204" pitchFamily="34" charset="0"/>
              </a:rPr>
              <a:t>to</a:t>
            </a:r>
            <a:r>
              <a:rPr lang="tr-TR" sz="1400" dirty="0">
                <a:solidFill>
                  <a:schemeClr val="tx1">
                    <a:lumMod val="50000"/>
                    <a:lumOff val="50000"/>
                  </a:schemeClr>
                </a:solidFill>
                <a:latin typeface="Calibri" panose="020F0502020204030204" pitchFamily="34" charset="0"/>
                <a:cs typeface="Calibri" panose="020F0502020204030204" pitchFamily="34" charset="0"/>
              </a:rPr>
              <a:t> a </a:t>
            </a:r>
            <a:r>
              <a:rPr lang="tr-TR" sz="1400" dirty="0" err="1">
                <a:solidFill>
                  <a:schemeClr val="tx1">
                    <a:lumMod val="50000"/>
                    <a:lumOff val="50000"/>
                  </a:schemeClr>
                </a:solidFill>
                <a:latin typeface="Calibri" panose="020F0502020204030204" pitchFamily="34" charset="0"/>
                <a:cs typeface="Calibri" panose="020F0502020204030204" pitchFamily="34" charset="0"/>
              </a:rPr>
              <a:t>new</a:t>
            </a:r>
            <a:r>
              <a:rPr lang="tr-TR" sz="1400" dirty="0">
                <a:solidFill>
                  <a:schemeClr val="tx1">
                    <a:lumMod val="50000"/>
                    <a:lumOff val="50000"/>
                  </a:schemeClr>
                </a:solidFill>
                <a:latin typeface="Calibri" panose="020F0502020204030204" pitchFamily="34" charset="0"/>
                <a:cs typeface="Calibri" panose="020F0502020204030204" pitchFamily="34" charset="0"/>
              </a:rPr>
              <a:t> </a:t>
            </a:r>
            <a:r>
              <a:rPr lang="tr-TR" sz="1400" dirty="0" err="1">
                <a:solidFill>
                  <a:schemeClr val="tx1">
                    <a:lumMod val="50000"/>
                    <a:lumOff val="50000"/>
                  </a:schemeClr>
                </a:solidFill>
                <a:latin typeface="Calibri" panose="020F0502020204030204" pitchFamily="34" charset="0"/>
                <a:cs typeface="Calibri" panose="020F0502020204030204" pitchFamily="34" charset="0"/>
              </a:rPr>
              <a:t>house</a:t>
            </a:r>
            <a:r>
              <a:rPr lang="tr-TR"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a:solidFill>
                  <a:schemeClr val="tx1">
                    <a:lumMod val="50000"/>
                    <a:lumOff val="50000"/>
                  </a:schemeClr>
                </a:solidFill>
                <a:latin typeface="Calibri" panose="020F0502020204030204" pitchFamily="34" charset="0"/>
                <a:cs typeface="Calibri" panose="020F0502020204030204" pitchFamily="34" charset="0"/>
              </a:rPr>
              <a:t>they live in after the earthquake is 8%, the rate of those who state that they are undecided is 7%. 85% do not intend to </a:t>
            </a:r>
            <a:r>
              <a:rPr lang="tr-TR" sz="1400" dirty="0" err="1">
                <a:solidFill>
                  <a:schemeClr val="tx1">
                    <a:lumMod val="50000"/>
                    <a:lumOff val="50000"/>
                  </a:schemeClr>
                </a:solidFill>
                <a:latin typeface="Calibri" panose="020F0502020204030204" pitchFamily="34" charset="0"/>
                <a:cs typeface="Calibri" panose="020F0502020204030204" pitchFamily="34" charset="0"/>
              </a:rPr>
              <a:t>move</a:t>
            </a:r>
            <a:r>
              <a:rPr lang="tr-TR" sz="1400" dirty="0">
                <a:solidFill>
                  <a:schemeClr val="tx1">
                    <a:lumMod val="50000"/>
                    <a:lumOff val="50000"/>
                  </a:schemeClr>
                </a:solidFill>
                <a:latin typeface="Calibri" panose="020F0502020204030204" pitchFamily="34" charset="0"/>
                <a:cs typeface="Calibri" panose="020F0502020204030204" pitchFamily="34" charset="0"/>
              </a:rPr>
              <a:t> </a:t>
            </a:r>
            <a:r>
              <a:rPr lang="tr-TR" sz="1400" dirty="0" err="1">
                <a:solidFill>
                  <a:schemeClr val="tx1">
                    <a:lumMod val="50000"/>
                    <a:lumOff val="50000"/>
                  </a:schemeClr>
                </a:solidFill>
                <a:latin typeface="Calibri" panose="020F0502020204030204" pitchFamily="34" charset="0"/>
                <a:cs typeface="Calibri" panose="020F0502020204030204" pitchFamily="34" charset="0"/>
              </a:rPr>
              <a:t>to</a:t>
            </a:r>
            <a:r>
              <a:rPr lang="tr-TR" sz="1400" dirty="0">
                <a:solidFill>
                  <a:schemeClr val="tx1">
                    <a:lumMod val="50000"/>
                    <a:lumOff val="50000"/>
                  </a:schemeClr>
                </a:solidFill>
                <a:latin typeface="Calibri" panose="020F0502020204030204" pitchFamily="34" charset="0"/>
                <a:cs typeface="Calibri" panose="020F0502020204030204" pitchFamily="34" charset="0"/>
              </a:rPr>
              <a:t> a </a:t>
            </a:r>
            <a:r>
              <a:rPr lang="tr-TR" sz="1400" dirty="0" err="1">
                <a:solidFill>
                  <a:schemeClr val="tx1">
                    <a:lumMod val="50000"/>
                    <a:lumOff val="50000"/>
                  </a:schemeClr>
                </a:solidFill>
                <a:latin typeface="Calibri" panose="020F0502020204030204" pitchFamily="34" charset="0"/>
                <a:cs typeface="Calibri" panose="020F0502020204030204" pitchFamily="34" charset="0"/>
              </a:rPr>
              <a:t>new</a:t>
            </a:r>
            <a:r>
              <a:rPr lang="en-US" sz="1400" dirty="0">
                <a:solidFill>
                  <a:schemeClr val="tx1">
                    <a:lumMod val="50000"/>
                    <a:lumOff val="50000"/>
                  </a:schemeClr>
                </a:solidFill>
                <a:latin typeface="Calibri" panose="020F0502020204030204" pitchFamily="34" charset="0"/>
                <a:cs typeface="Calibri" panose="020F0502020204030204" pitchFamily="34" charset="0"/>
              </a:rPr>
              <a:t> house. </a:t>
            </a:r>
            <a:endParaRPr lang="tr-TR" sz="14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6" name="Metin kutusu 5">
            <a:extLst>
              <a:ext uri="{FF2B5EF4-FFF2-40B4-BE49-F238E27FC236}">
                <a16:creationId xmlns:a16="http://schemas.microsoft.com/office/drawing/2014/main" id="{AC461AD9-FAA6-943B-2A69-4B50C65C52D8}"/>
              </a:ext>
            </a:extLst>
          </p:cNvPr>
          <p:cNvSpPr txBox="1"/>
          <p:nvPr/>
        </p:nvSpPr>
        <p:spPr>
          <a:xfrm>
            <a:off x="1219200" y="6642556"/>
            <a:ext cx="609600" cy="215444"/>
          </a:xfrm>
          <a:prstGeom prst="rect">
            <a:avLst/>
          </a:prstGeom>
          <a:noFill/>
        </p:spPr>
        <p:txBody>
          <a:bodyPr wrap="square" rtlCol="0">
            <a:spAutoFit/>
          </a:bodyPr>
          <a:lstStyle/>
          <a:p>
            <a:r>
              <a:rPr lang="tr-TR" sz="800" b="1" dirty="0">
                <a:solidFill>
                  <a:schemeClr val="bg1">
                    <a:lumMod val="50000"/>
                  </a:schemeClr>
                </a:solidFill>
                <a:latin typeface="Century Gothic" panose="020B0502020202020204" pitchFamily="34" charset="0"/>
                <a:cs typeface="Times New Roman" panose="02020603050405020304" pitchFamily="18" charset="0"/>
              </a:rPr>
              <a:t>N:753</a:t>
            </a:r>
          </a:p>
        </p:txBody>
      </p:sp>
      <p:sp>
        <p:nvSpPr>
          <p:cNvPr id="2" name="Text Box 6">
            <a:extLst>
              <a:ext uri="{FF2B5EF4-FFF2-40B4-BE49-F238E27FC236}">
                <a16:creationId xmlns:a16="http://schemas.microsoft.com/office/drawing/2014/main" id="{B3415BA6-2359-7AC0-2923-C9B0E4FA901C}"/>
              </a:ext>
            </a:extLst>
          </p:cNvPr>
          <p:cNvSpPr txBox="1">
            <a:spLocks noChangeArrowheads="1"/>
          </p:cNvSpPr>
          <p:nvPr/>
        </p:nvSpPr>
        <p:spPr bwMode="auto">
          <a:xfrm>
            <a:off x="7239000" y="6642556"/>
            <a:ext cx="4381130" cy="215444"/>
          </a:xfrm>
          <a:prstGeom prst="rect">
            <a:avLst/>
          </a:prstGeom>
          <a:noFill/>
          <a:ln w="9525">
            <a:noFill/>
            <a:miter lim="800000"/>
            <a:headEnd/>
            <a:tailEnd/>
          </a:ln>
        </p:spPr>
        <p:txBody>
          <a:bodyPr wrap="square">
            <a:spAutoFit/>
          </a:bodyPr>
          <a:lstStyle/>
          <a:p>
            <a:pPr marL="0" lvl="1">
              <a:defRPr/>
            </a:pPr>
            <a:r>
              <a:rPr lang="en-US" sz="800" dirty="0">
                <a:solidFill>
                  <a:srgbClr val="808080"/>
                </a:solidFill>
                <a:latin typeface="Century Gothic" panose="020B0502020202020204" pitchFamily="34" charset="0"/>
                <a:ea typeface="Verdana" panose="020B0604030504040204" pitchFamily="34" charset="0"/>
              </a:rPr>
              <a:t>DI06.Are you planning to change your house after the earthquake? (ONE CHOICE)</a:t>
            </a:r>
            <a:endParaRPr lang="tr-TR" sz="800" dirty="0">
              <a:solidFill>
                <a:srgbClr val="808080"/>
              </a:solidFill>
              <a:latin typeface="Century Gothic" panose="020B0502020202020204" pitchFamily="34" charset="0"/>
              <a:ea typeface="Verdana" panose="020B0604030504040204" pitchFamily="34" charset="0"/>
            </a:endParaRPr>
          </a:p>
        </p:txBody>
      </p:sp>
      <p:graphicFrame>
        <p:nvGraphicFramePr>
          <p:cNvPr id="8" name="Tablo 7">
            <a:extLst>
              <a:ext uri="{FF2B5EF4-FFF2-40B4-BE49-F238E27FC236}">
                <a16:creationId xmlns:a16="http://schemas.microsoft.com/office/drawing/2014/main" id="{7EABE365-AFF4-B76E-25B4-044BEA446A63}"/>
              </a:ext>
            </a:extLst>
          </p:cNvPr>
          <p:cNvGraphicFramePr>
            <a:graphicFrameLocks noGrp="1"/>
          </p:cNvGraphicFramePr>
          <p:nvPr>
            <p:extLst>
              <p:ext uri="{D42A27DB-BD31-4B8C-83A1-F6EECF244321}">
                <p14:modId xmlns:p14="http://schemas.microsoft.com/office/powerpoint/2010/main" val="2247355070"/>
              </p:ext>
            </p:extLst>
          </p:nvPr>
        </p:nvGraphicFramePr>
        <p:xfrm>
          <a:off x="5410200" y="1981200"/>
          <a:ext cx="6209930" cy="984250"/>
        </p:xfrm>
        <a:graphic>
          <a:graphicData uri="http://schemas.openxmlformats.org/drawingml/2006/table">
            <a:tbl>
              <a:tblPr>
                <a:tableStyleId>{B301B821-A1FF-4177-AEE7-76D212191A09}</a:tableStyleId>
              </a:tblPr>
              <a:tblGrid>
                <a:gridCol w="2574558">
                  <a:extLst>
                    <a:ext uri="{9D8B030D-6E8A-4147-A177-3AD203B41FA5}">
                      <a16:colId xmlns:a16="http://schemas.microsoft.com/office/drawing/2014/main" val="2302528200"/>
                    </a:ext>
                  </a:extLst>
                </a:gridCol>
                <a:gridCol w="1921242">
                  <a:extLst>
                    <a:ext uri="{9D8B030D-6E8A-4147-A177-3AD203B41FA5}">
                      <a16:colId xmlns:a16="http://schemas.microsoft.com/office/drawing/2014/main" val="4104621336"/>
                    </a:ext>
                  </a:extLst>
                </a:gridCol>
                <a:gridCol w="1714130">
                  <a:extLst>
                    <a:ext uri="{9D8B030D-6E8A-4147-A177-3AD203B41FA5}">
                      <a16:colId xmlns:a16="http://schemas.microsoft.com/office/drawing/2014/main" val="1505260367"/>
                    </a:ext>
                  </a:extLst>
                </a:gridCol>
              </a:tblGrid>
              <a:tr h="196850">
                <a:tc>
                  <a:txBody>
                    <a:bodyPr/>
                    <a:lstStyle/>
                    <a:p>
                      <a:pPr algn="l" fontAlgn="b"/>
                      <a:r>
                        <a:rPr lang="en-US" sz="1200" b="1" u="none" strike="noStrike" dirty="0">
                          <a:solidFill>
                            <a:schemeClr val="tx1">
                              <a:lumMod val="50000"/>
                              <a:lumOff val="50000"/>
                            </a:schemeClr>
                          </a:solidFill>
                          <a:effectLst/>
                        </a:rPr>
                        <a:t>Thinking about moving to a new house </a:t>
                      </a:r>
                    </a:p>
                  </a:txBody>
                  <a:tcPr marL="6350" marR="6350" marT="6350" marB="0" anchor="b"/>
                </a:tc>
                <a:tc gridSpan="2">
                  <a:txBody>
                    <a:bodyPr/>
                    <a:lstStyle/>
                    <a:p>
                      <a:pPr algn="ctr" fontAlgn="b"/>
                      <a:r>
                        <a:rPr lang="en-US" sz="1200" b="1" u="none" strike="noStrike" dirty="0">
                          <a:solidFill>
                            <a:schemeClr val="tx1">
                              <a:lumMod val="50000"/>
                              <a:lumOff val="50000"/>
                            </a:schemeClr>
                          </a:solidFill>
                          <a:effectLst/>
                        </a:rPr>
                        <a:t>Presence of a family member in the earthquake area</a:t>
                      </a:r>
                    </a:p>
                  </a:txBody>
                  <a:tcPr marL="6350" marR="6350" marT="6350" marB="0" anchor="b"/>
                </a:tc>
                <a:tc hMerge="1">
                  <a:txBody>
                    <a:bodyPr/>
                    <a:lstStyle/>
                    <a:p>
                      <a:pPr algn="l" fontAlgn="b"/>
                      <a:r>
                        <a:rPr lang="en-US" sz="1100" u="none" strike="noStrike" dirty="0">
                          <a:effectLst/>
                        </a:rPr>
                        <a:t>Sütun1</a:t>
                      </a:r>
                      <a:endParaRPr lang="en-US" sz="1100" b="1" i="0" u="none" strike="noStrike" dirty="0">
                        <a:solidFill>
                          <a:srgbClr val="FFFFFF"/>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7128302"/>
                  </a:ext>
                </a:extLst>
              </a:tr>
              <a:tr h="196850">
                <a:tc>
                  <a:txBody>
                    <a:bodyPr/>
                    <a:lstStyle/>
                    <a:p>
                      <a:pPr algn="l" fontAlgn="b"/>
                      <a:endParaRPr lang="en-US" sz="1200" b="0" i="0" u="none" strike="noStrike">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u="none" strike="noStrike" dirty="0" err="1">
                          <a:solidFill>
                            <a:schemeClr val="tx1">
                              <a:lumMod val="50000"/>
                              <a:lumOff val="50000"/>
                            </a:schemeClr>
                          </a:solidFill>
                          <a:effectLst/>
                        </a:rPr>
                        <a:t>Yes</a:t>
                      </a:r>
                      <a:r>
                        <a:rPr lang="tr-TR" sz="1200" b="1" u="none" strike="noStrike" dirty="0">
                          <a:solidFill>
                            <a:schemeClr val="tx1">
                              <a:lumMod val="50000"/>
                              <a:lumOff val="50000"/>
                            </a:schemeClr>
                          </a:solidFill>
                          <a:effectLst/>
                        </a:rPr>
                        <a:t> (%)</a:t>
                      </a:r>
                      <a:endParaRPr lang="en-US" sz="1200" b="1" i="0" u="none" strike="noStrike" dirty="0">
                        <a:solidFill>
                          <a:schemeClr val="tx1">
                            <a:lumMod val="50000"/>
                            <a:lumOff val="50000"/>
                          </a:schemeClr>
                        </a:solidFill>
                        <a:effectLst/>
                        <a:latin typeface="'Roboto', sans-serif"/>
                      </a:endParaRPr>
                    </a:p>
                  </a:txBody>
                  <a:tcPr marL="6350" marR="6350" marT="6350" marB="0" anchor="b"/>
                </a:tc>
                <a:tc>
                  <a:txBody>
                    <a:bodyPr/>
                    <a:lstStyle/>
                    <a:p>
                      <a:pPr algn="ctr" fontAlgn="b"/>
                      <a:r>
                        <a:rPr lang="tr-TR" sz="1200" b="1" u="none" strike="noStrike" dirty="0">
                          <a:solidFill>
                            <a:schemeClr val="tx1">
                              <a:lumMod val="50000"/>
                              <a:lumOff val="50000"/>
                            </a:schemeClr>
                          </a:solidFill>
                          <a:effectLst/>
                        </a:rPr>
                        <a:t>No (%)</a:t>
                      </a:r>
                      <a:endParaRPr lang="en-US" sz="1200" b="1" i="0" u="none" strike="noStrike" dirty="0">
                        <a:solidFill>
                          <a:schemeClr val="tx1">
                            <a:lumMod val="50000"/>
                            <a:lumOff val="50000"/>
                          </a:schemeClr>
                        </a:solidFill>
                        <a:effectLst/>
                        <a:latin typeface="'Roboto', sans-serif"/>
                      </a:endParaRPr>
                    </a:p>
                  </a:txBody>
                  <a:tcPr marL="6350" marR="6350" marT="6350" marB="0" anchor="b"/>
                </a:tc>
                <a:extLst>
                  <a:ext uri="{0D108BD9-81ED-4DB2-BD59-A6C34878D82A}">
                    <a16:rowId xmlns:a16="http://schemas.microsoft.com/office/drawing/2014/main" val="2368162354"/>
                  </a:ext>
                </a:extLst>
              </a:tr>
              <a:tr h="196850">
                <a:tc>
                  <a:txBody>
                    <a:bodyPr/>
                    <a:lstStyle/>
                    <a:p>
                      <a:pPr algn="l" fontAlgn="b"/>
                      <a:r>
                        <a:rPr lang="tr-TR" sz="1200" b="0" i="0" u="none" strike="noStrike" dirty="0" err="1">
                          <a:solidFill>
                            <a:schemeClr val="tx1">
                              <a:lumMod val="50000"/>
                              <a:lumOff val="50000"/>
                            </a:schemeClr>
                          </a:solidFill>
                          <a:effectLst/>
                          <a:latin typeface="Calibri" panose="020F0502020204030204" pitchFamily="34" charset="0"/>
                        </a:rPr>
                        <a:t>Yes</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dirty="0">
                          <a:solidFill>
                            <a:schemeClr val="tx1">
                              <a:lumMod val="50000"/>
                              <a:lumOff val="50000"/>
                            </a:schemeClr>
                          </a:solidFill>
                          <a:effectLst/>
                        </a:rPr>
                        <a:t>16,2</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dirty="0">
                          <a:solidFill>
                            <a:schemeClr val="tx1">
                              <a:lumMod val="50000"/>
                              <a:lumOff val="50000"/>
                            </a:schemeClr>
                          </a:solidFill>
                          <a:effectLst/>
                        </a:rPr>
                        <a:t>4,8</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4351748"/>
                  </a:ext>
                </a:extLst>
              </a:tr>
              <a:tr h="196850">
                <a:tc>
                  <a:txBody>
                    <a:bodyPr/>
                    <a:lstStyle/>
                    <a:p>
                      <a:pPr algn="l" fontAlgn="b"/>
                      <a:r>
                        <a:rPr lang="tr-TR" sz="1200" b="0" i="0" u="none" strike="noStrike" dirty="0">
                          <a:solidFill>
                            <a:schemeClr val="tx1">
                              <a:lumMod val="50000"/>
                              <a:lumOff val="50000"/>
                            </a:schemeClr>
                          </a:solidFill>
                          <a:effectLst/>
                          <a:latin typeface="Calibri" panose="020F0502020204030204" pitchFamily="34" charset="0"/>
                        </a:rPr>
                        <a:t>No</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a:solidFill>
                            <a:schemeClr val="tx1">
                              <a:lumMod val="50000"/>
                              <a:lumOff val="50000"/>
                            </a:schemeClr>
                          </a:solidFill>
                          <a:effectLst/>
                        </a:rPr>
                        <a:t>78,7</a:t>
                      </a:r>
                      <a:endParaRPr lang="en-US" sz="1200" b="0" i="0" u="none" strike="noStrike">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dirty="0">
                          <a:solidFill>
                            <a:schemeClr val="tx1">
                              <a:lumMod val="50000"/>
                              <a:lumOff val="50000"/>
                            </a:schemeClr>
                          </a:solidFill>
                          <a:effectLst/>
                        </a:rPr>
                        <a:t>88,0</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37231285"/>
                  </a:ext>
                </a:extLst>
              </a:tr>
              <a:tr h="196850">
                <a:tc>
                  <a:txBody>
                    <a:bodyPr/>
                    <a:lstStyle/>
                    <a:p>
                      <a:pPr algn="l" fontAlgn="b"/>
                      <a:r>
                        <a:rPr lang="tr-TR" sz="1200" b="0" i="0" u="none" strike="noStrike" dirty="0" err="1">
                          <a:solidFill>
                            <a:schemeClr val="tx1">
                              <a:lumMod val="50000"/>
                              <a:lumOff val="50000"/>
                            </a:schemeClr>
                          </a:solidFill>
                          <a:effectLst/>
                          <a:latin typeface="Calibri" panose="020F0502020204030204" pitchFamily="34" charset="0"/>
                        </a:rPr>
                        <a:t>Undecided</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a:solidFill>
                            <a:schemeClr val="tx1">
                              <a:lumMod val="50000"/>
                              <a:lumOff val="50000"/>
                            </a:schemeClr>
                          </a:solidFill>
                          <a:effectLst/>
                        </a:rPr>
                        <a:t>5,1</a:t>
                      </a:r>
                      <a:endParaRPr lang="en-US" sz="1200" b="0" i="0" u="none" strike="noStrike">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dirty="0">
                          <a:solidFill>
                            <a:schemeClr val="tx1">
                              <a:lumMod val="50000"/>
                              <a:lumOff val="50000"/>
                            </a:schemeClr>
                          </a:solidFill>
                          <a:effectLst/>
                        </a:rPr>
                        <a:t>7,1</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81265881"/>
                  </a:ext>
                </a:extLst>
              </a:tr>
            </a:tbl>
          </a:graphicData>
        </a:graphic>
      </p:graphicFrame>
      <p:graphicFrame>
        <p:nvGraphicFramePr>
          <p:cNvPr id="9" name="Tablo 8">
            <a:extLst>
              <a:ext uri="{FF2B5EF4-FFF2-40B4-BE49-F238E27FC236}">
                <a16:creationId xmlns:a16="http://schemas.microsoft.com/office/drawing/2014/main" id="{E7A13322-2565-3E33-1771-B68854CA699F}"/>
              </a:ext>
            </a:extLst>
          </p:cNvPr>
          <p:cNvGraphicFramePr>
            <a:graphicFrameLocks noGrp="1"/>
          </p:cNvGraphicFramePr>
          <p:nvPr>
            <p:extLst>
              <p:ext uri="{D42A27DB-BD31-4B8C-83A1-F6EECF244321}">
                <p14:modId xmlns:p14="http://schemas.microsoft.com/office/powerpoint/2010/main" val="3650056404"/>
              </p:ext>
            </p:extLst>
          </p:nvPr>
        </p:nvGraphicFramePr>
        <p:xfrm>
          <a:off x="5410199" y="3172111"/>
          <a:ext cx="6209931" cy="1677670"/>
        </p:xfrm>
        <a:graphic>
          <a:graphicData uri="http://schemas.openxmlformats.org/drawingml/2006/table">
            <a:tbl>
              <a:tblPr>
                <a:tableStyleId>{B301B821-A1FF-4177-AEE7-76D212191A09}</a:tableStyleId>
              </a:tblPr>
              <a:tblGrid>
                <a:gridCol w="2590800">
                  <a:extLst>
                    <a:ext uri="{9D8B030D-6E8A-4147-A177-3AD203B41FA5}">
                      <a16:colId xmlns:a16="http://schemas.microsoft.com/office/drawing/2014/main" val="3097405447"/>
                    </a:ext>
                  </a:extLst>
                </a:gridCol>
                <a:gridCol w="1066801">
                  <a:extLst>
                    <a:ext uri="{9D8B030D-6E8A-4147-A177-3AD203B41FA5}">
                      <a16:colId xmlns:a16="http://schemas.microsoft.com/office/drawing/2014/main" val="3921668119"/>
                    </a:ext>
                  </a:extLst>
                </a:gridCol>
                <a:gridCol w="753074">
                  <a:extLst>
                    <a:ext uri="{9D8B030D-6E8A-4147-A177-3AD203B41FA5}">
                      <a16:colId xmlns:a16="http://schemas.microsoft.com/office/drawing/2014/main" val="968508730"/>
                    </a:ext>
                  </a:extLst>
                </a:gridCol>
                <a:gridCol w="599752">
                  <a:extLst>
                    <a:ext uri="{9D8B030D-6E8A-4147-A177-3AD203B41FA5}">
                      <a16:colId xmlns:a16="http://schemas.microsoft.com/office/drawing/2014/main" val="2920531033"/>
                    </a:ext>
                  </a:extLst>
                </a:gridCol>
                <a:gridCol w="599752">
                  <a:extLst>
                    <a:ext uri="{9D8B030D-6E8A-4147-A177-3AD203B41FA5}">
                      <a16:colId xmlns:a16="http://schemas.microsoft.com/office/drawing/2014/main" val="15529753"/>
                    </a:ext>
                  </a:extLst>
                </a:gridCol>
                <a:gridCol w="599752">
                  <a:extLst>
                    <a:ext uri="{9D8B030D-6E8A-4147-A177-3AD203B41FA5}">
                      <a16:colId xmlns:a16="http://schemas.microsoft.com/office/drawing/2014/main" val="3809978968"/>
                    </a:ext>
                  </a:extLst>
                </a:gridCol>
              </a:tblGrid>
              <a:tr h="354417">
                <a:tc>
                  <a:txBody>
                    <a:bodyPr/>
                    <a:lstStyle/>
                    <a:p>
                      <a:pPr algn="l" fontAlgn="b"/>
                      <a:r>
                        <a:rPr lang="en-US" sz="1200" b="1" u="none" strike="noStrike" dirty="0">
                          <a:solidFill>
                            <a:schemeClr val="tx1">
                              <a:lumMod val="50000"/>
                              <a:lumOff val="50000"/>
                            </a:schemeClr>
                          </a:solidFill>
                          <a:effectLst/>
                        </a:rPr>
                        <a:t>Thinking about moving to a new house </a:t>
                      </a:r>
                    </a:p>
                  </a:txBody>
                  <a:tcPr marL="6350" marR="6350" marT="6350" marB="0" anchor="b"/>
                </a:tc>
                <a:tc gridSpan="5">
                  <a:txBody>
                    <a:bodyPr/>
                    <a:lstStyle/>
                    <a:p>
                      <a:pPr algn="ctr" fontAlgn="b"/>
                      <a:r>
                        <a:rPr lang="en-US" sz="1200" b="1" u="none" strike="noStrike" dirty="0">
                          <a:solidFill>
                            <a:schemeClr val="tx1">
                              <a:lumMod val="50000"/>
                              <a:lumOff val="50000"/>
                            </a:schemeClr>
                          </a:solidFill>
                          <a:effectLst/>
                        </a:rPr>
                        <a:t>What happened to those in the earthquake zone from their family/close environment</a:t>
                      </a:r>
                    </a:p>
                  </a:txBody>
                  <a:tcPr marL="6350" marR="6350" marT="6350" marB="0" anchor="b"/>
                </a:tc>
                <a:tc hMerge="1">
                  <a:txBody>
                    <a:bodyPr/>
                    <a:lstStyle/>
                    <a:p>
                      <a:pPr algn="l" fontAlgn="b"/>
                      <a:r>
                        <a:rPr lang="en-US" sz="1100" u="none" strike="noStrike" dirty="0">
                          <a:effectLst/>
                        </a:rPr>
                        <a:t>Sütun2</a:t>
                      </a:r>
                      <a:endParaRPr lang="en-US" sz="1100" b="1" i="0" u="none" strike="noStrike" dirty="0">
                        <a:solidFill>
                          <a:srgbClr val="FFFFFF"/>
                        </a:solidFill>
                        <a:effectLst/>
                        <a:latin typeface="Calibri" panose="020F0502020204030204" pitchFamily="34" charset="0"/>
                      </a:endParaRPr>
                    </a:p>
                  </a:txBody>
                  <a:tcPr marL="6350" marR="6350" marT="6350" marB="0" anchor="b"/>
                </a:tc>
                <a:tc hMerge="1">
                  <a:txBody>
                    <a:bodyPr/>
                    <a:lstStyle/>
                    <a:p>
                      <a:pPr algn="l" fontAlgn="b"/>
                      <a:r>
                        <a:rPr lang="en-US" sz="1100" u="none" strike="noStrike" dirty="0">
                          <a:effectLst/>
                        </a:rPr>
                        <a:t>Sütun3</a:t>
                      </a:r>
                      <a:endParaRPr lang="en-US" sz="1100" b="1" i="0" u="none" strike="noStrike" dirty="0">
                        <a:solidFill>
                          <a:srgbClr val="FFFFFF"/>
                        </a:solidFill>
                        <a:effectLst/>
                        <a:latin typeface="Calibri" panose="020F0502020204030204" pitchFamily="34" charset="0"/>
                      </a:endParaRPr>
                    </a:p>
                  </a:txBody>
                  <a:tcPr marL="6350" marR="6350" marT="6350" marB="0" anchor="b"/>
                </a:tc>
                <a:tc hMerge="1">
                  <a:txBody>
                    <a:bodyPr/>
                    <a:lstStyle/>
                    <a:p>
                      <a:pPr algn="l" fontAlgn="b"/>
                      <a:r>
                        <a:rPr lang="en-US" sz="1100" u="none" strike="noStrike" dirty="0">
                          <a:effectLst/>
                        </a:rPr>
                        <a:t>Sütun4</a:t>
                      </a:r>
                      <a:endParaRPr lang="en-US" sz="1100" b="1" i="0" u="none" strike="noStrike" dirty="0">
                        <a:solidFill>
                          <a:srgbClr val="FFFFFF"/>
                        </a:solidFill>
                        <a:effectLst/>
                        <a:latin typeface="Calibri" panose="020F0502020204030204" pitchFamily="34" charset="0"/>
                      </a:endParaRPr>
                    </a:p>
                  </a:txBody>
                  <a:tcPr marL="6350" marR="6350" marT="6350" marB="0" anchor="b"/>
                </a:tc>
                <a:tc hMerge="1">
                  <a:txBody>
                    <a:bodyPr/>
                    <a:lstStyle/>
                    <a:p>
                      <a:pPr algn="l" fontAlgn="b"/>
                      <a:r>
                        <a:rPr lang="en-US" sz="1100" u="none" strike="noStrike" dirty="0">
                          <a:effectLst/>
                        </a:rPr>
                        <a:t>Sütun5</a:t>
                      </a:r>
                      <a:endParaRPr lang="en-US" sz="1100" b="1" i="0" u="none" strike="noStrike" dirty="0">
                        <a:solidFill>
                          <a:srgbClr val="FFFFFF"/>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01706509"/>
                  </a:ext>
                </a:extLst>
              </a:tr>
              <a:tr h="543346">
                <a:tc>
                  <a:txBody>
                    <a:bodyPr/>
                    <a:lstStyle/>
                    <a:p>
                      <a:pPr algn="l" fontAlgn="b"/>
                      <a:endParaRPr lang="en-US" sz="1200" b="0" i="0" u="none" strike="noStrike" dirty="0">
                        <a:solidFill>
                          <a:schemeClr val="tx1">
                            <a:lumMod val="50000"/>
                            <a:lumOff val="50000"/>
                          </a:schemeClr>
                        </a:solidFill>
                        <a:effectLst/>
                        <a:latin typeface="'Roboto', sans-serif"/>
                      </a:endParaRPr>
                    </a:p>
                  </a:txBody>
                  <a:tcPr marL="6350" marR="6350" marT="6350" marB="0" anchor="b"/>
                </a:tc>
                <a:tc>
                  <a:txBody>
                    <a:bodyPr/>
                    <a:lstStyle/>
                    <a:p>
                      <a:pPr algn="ctr" fontAlgn="b"/>
                      <a:r>
                        <a:rPr lang="tr-TR" sz="1200" b="1" u="none" strike="noStrike" dirty="0" err="1">
                          <a:solidFill>
                            <a:schemeClr val="tx1">
                              <a:lumMod val="50000"/>
                              <a:lumOff val="50000"/>
                            </a:schemeClr>
                          </a:solidFill>
                          <a:effectLst/>
                        </a:rPr>
                        <a:t>Their</a:t>
                      </a:r>
                      <a:r>
                        <a:rPr lang="tr-TR" sz="1200" b="1" u="none" strike="noStrike" dirty="0">
                          <a:solidFill>
                            <a:schemeClr val="tx1">
                              <a:lumMod val="50000"/>
                              <a:lumOff val="50000"/>
                            </a:schemeClr>
                          </a:solidFill>
                          <a:effectLst/>
                        </a:rPr>
                        <a:t> </a:t>
                      </a:r>
                      <a:r>
                        <a:rPr lang="tr-TR" sz="1200" b="1" u="none" strike="noStrike" dirty="0" err="1">
                          <a:solidFill>
                            <a:schemeClr val="tx1">
                              <a:lumMod val="50000"/>
                              <a:lumOff val="50000"/>
                            </a:schemeClr>
                          </a:solidFill>
                          <a:effectLst/>
                        </a:rPr>
                        <a:t>house</a:t>
                      </a:r>
                      <a:r>
                        <a:rPr lang="tr-TR" sz="1200" b="1" u="none" strike="noStrike" dirty="0">
                          <a:solidFill>
                            <a:schemeClr val="tx1">
                              <a:lumMod val="50000"/>
                              <a:lumOff val="50000"/>
                            </a:schemeClr>
                          </a:solidFill>
                          <a:effectLst/>
                        </a:rPr>
                        <a:t> </a:t>
                      </a:r>
                      <a:r>
                        <a:rPr lang="tr-TR" sz="1200" b="1" u="none" strike="noStrike" dirty="0" err="1">
                          <a:solidFill>
                            <a:schemeClr val="tx1">
                              <a:lumMod val="50000"/>
                              <a:lumOff val="50000"/>
                            </a:schemeClr>
                          </a:solidFill>
                          <a:effectLst/>
                        </a:rPr>
                        <a:t>got</a:t>
                      </a:r>
                      <a:r>
                        <a:rPr lang="tr-TR" sz="1200" b="1" u="none" strike="noStrike" dirty="0">
                          <a:solidFill>
                            <a:schemeClr val="tx1">
                              <a:lumMod val="50000"/>
                              <a:lumOff val="50000"/>
                            </a:schemeClr>
                          </a:solidFill>
                          <a:effectLst/>
                        </a:rPr>
                        <a:t> </a:t>
                      </a:r>
                      <a:r>
                        <a:rPr lang="tr-TR" sz="1200" b="1" u="none" strike="noStrike" dirty="0" err="1">
                          <a:solidFill>
                            <a:schemeClr val="tx1">
                              <a:lumMod val="50000"/>
                              <a:lumOff val="50000"/>
                            </a:schemeClr>
                          </a:solidFill>
                          <a:effectLst/>
                        </a:rPr>
                        <a:t>damaged</a:t>
                      </a:r>
                      <a:r>
                        <a:rPr lang="tr-TR" sz="1200" b="1" u="none" strike="noStrike" dirty="0">
                          <a:solidFill>
                            <a:schemeClr val="tx1">
                              <a:lumMod val="50000"/>
                              <a:lumOff val="50000"/>
                            </a:schemeClr>
                          </a:solidFill>
                          <a:effectLst/>
                        </a:rPr>
                        <a:t>(%)</a:t>
                      </a:r>
                      <a:endParaRPr lang="en-US" sz="1200" b="1" i="0" u="none" strike="noStrike" dirty="0">
                        <a:solidFill>
                          <a:schemeClr val="tx1">
                            <a:lumMod val="50000"/>
                            <a:lumOff val="50000"/>
                          </a:schemeClr>
                        </a:solidFill>
                        <a:effectLst/>
                        <a:latin typeface="'Roboto', sans-serif"/>
                      </a:endParaRPr>
                    </a:p>
                  </a:txBody>
                  <a:tcPr marL="6350" marR="6350" marT="6350" marB="0" anchor="b"/>
                </a:tc>
                <a:tc>
                  <a:txBody>
                    <a:bodyPr/>
                    <a:lstStyle/>
                    <a:p>
                      <a:pPr algn="ctr" fontAlgn="b"/>
                      <a:r>
                        <a:rPr lang="tr-TR" sz="1200" b="1" u="none" strike="noStrike" dirty="0" err="1">
                          <a:solidFill>
                            <a:schemeClr val="tx1">
                              <a:lumMod val="50000"/>
                              <a:lumOff val="50000"/>
                            </a:schemeClr>
                          </a:solidFill>
                          <a:effectLst/>
                        </a:rPr>
                        <a:t>Their</a:t>
                      </a:r>
                      <a:r>
                        <a:rPr lang="tr-TR" sz="1200" b="1" u="none" strike="noStrike" dirty="0">
                          <a:solidFill>
                            <a:schemeClr val="tx1">
                              <a:lumMod val="50000"/>
                              <a:lumOff val="50000"/>
                            </a:schemeClr>
                          </a:solidFill>
                          <a:effectLst/>
                        </a:rPr>
                        <a:t> </a:t>
                      </a:r>
                      <a:r>
                        <a:rPr lang="tr-TR" sz="1200" b="1" u="none" strike="noStrike" dirty="0" err="1">
                          <a:solidFill>
                            <a:schemeClr val="tx1">
                              <a:lumMod val="50000"/>
                              <a:lumOff val="50000"/>
                            </a:schemeClr>
                          </a:solidFill>
                          <a:effectLst/>
                        </a:rPr>
                        <a:t>house</a:t>
                      </a:r>
                      <a:r>
                        <a:rPr lang="tr-TR" sz="1200" b="1" u="none" strike="noStrike" dirty="0">
                          <a:solidFill>
                            <a:schemeClr val="tx1">
                              <a:lumMod val="50000"/>
                              <a:lumOff val="50000"/>
                            </a:schemeClr>
                          </a:solidFill>
                          <a:effectLst/>
                        </a:rPr>
                        <a:t> </a:t>
                      </a:r>
                      <a:r>
                        <a:rPr lang="tr-TR" sz="1200" b="1" u="none" strike="noStrike" dirty="0" err="1">
                          <a:solidFill>
                            <a:schemeClr val="tx1">
                              <a:lumMod val="50000"/>
                              <a:lumOff val="50000"/>
                            </a:schemeClr>
                          </a:solidFill>
                          <a:effectLst/>
                        </a:rPr>
                        <a:t>destroyed</a:t>
                      </a:r>
                      <a:r>
                        <a:rPr lang="tr-TR" sz="1200" b="1" u="none" strike="noStrike" dirty="0">
                          <a:solidFill>
                            <a:schemeClr val="tx1">
                              <a:lumMod val="50000"/>
                              <a:lumOff val="50000"/>
                            </a:schemeClr>
                          </a:solidFill>
                          <a:effectLst/>
                        </a:rPr>
                        <a:t> (%)</a:t>
                      </a:r>
                      <a:endParaRPr lang="en-US" sz="1200" b="1" i="0" u="none" strike="noStrike" dirty="0">
                        <a:solidFill>
                          <a:schemeClr val="tx1">
                            <a:lumMod val="50000"/>
                            <a:lumOff val="50000"/>
                          </a:schemeClr>
                        </a:solidFill>
                        <a:effectLst/>
                        <a:latin typeface="'Roboto', sans-serif"/>
                      </a:endParaRPr>
                    </a:p>
                  </a:txBody>
                  <a:tcPr marL="6350" marR="6350" marT="6350" marB="0" anchor="b"/>
                </a:tc>
                <a:tc>
                  <a:txBody>
                    <a:bodyPr/>
                    <a:lstStyle/>
                    <a:p>
                      <a:pPr algn="ctr" fontAlgn="b"/>
                      <a:r>
                        <a:rPr lang="tr-TR" sz="1200" b="1" u="none" strike="noStrike" dirty="0" err="1">
                          <a:solidFill>
                            <a:schemeClr val="tx1">
                              <a:lumMod val="50000"/>
                              <a:lumOff val="50000"/>
                            </a:schemeClr>
                          </a:solidFill>
                          <a:effectLst/>
                        </a:rPr>
                        <a:t>Injured</a:t>
                      </a:r>
                      <a:r>
                        <a:rPr lang="tr-TR" sz="1200" b="1" u="none" strike="noStrike" dirty="0">
                          <a:solidFill>
                            <a:schemeClr val="tx1">
                              <a:lumMod val="50000"/>
                              <a:lumOff val="50000"/>
                            </a:schemeClr>
                          </a:solidFill>
                          <a:effectLst/>
                        </a:rPr>
                        <a:t> (%)</a:t>
                      </a:r>
                      <a:endParaRPr lang="en-US" sz="1200" b="1" i="0" u="none" strike="noStrike" dirty="0">
                        <a:solidFill>
                          <a:schemeClr val="tx1">
                            <a:lumMod val="50000"/>
                            <a:lumOff val="50000"/>
                          </a:schemeClr>
                        </a:solidFill>
                        <a:effectLst/>
                        <a:latin typeface="'Roboto', sans-serif"/>
                      </a:endParaRPr>
                    </a:p>
                  </a:txBody>
                  <a:tcPr marL="6350" marR="6350" marT="6350" marB="0" anchor="b"/>
                </a:tc>
                <a:tc>
                  <a:txBody>
                    <a:bodyPr/>
                    <a:lstStyle/>
                    <a:p>
                      <a:pPr algn="ctr" fontAlgn="b"/>
                      <a:r>
                        <a:rPr lang="tr-TR" sz="1200" b="1" u="none" strike="noStrike" dirty="0" err="1">
                          <a:solidFill>
                            <a:schemeClr val="tx1">
                              <a:lumMod val="50000"/>
                              <a:lumOff val="50000"/>
                            </a:schemeClr>
                          </a:solidFill>
                          <a:effectLst/>
                        </a:rPr>
                        <a:t>Passed</a:t>
                      </a:r>
                      <a:r>
                        <a:rPr lang="tr-TR" sz="1200" b="1" u="none" strike="noStrike" dirty="0">
                          <a:solidFill>
                            <a:schemeClr val="tx1">
                              <a:lumMod val="50000"/>
                              <a:lumOff val="50000"/>
                            </a:schemeClr>
                          </a:solidFill>
                          <a:effectLst/>
                        </a:rPr>
                        <a:t> </a:t>
                      </a:r>
                      <a:r>
                        <a:rPr lang="tr-TR" sz="1200" b="1" u="none" strike="noStrike" dirty="0" err="1">
                          <a:solidFill>
                            <a:schemeClr val="tx1">
                              <a:lumMod val="50000"/>
                              <a:lumOff val="50000"/>
                            </a:schemeClr>
                          </a:solidFill>
                          <a:effectLst/>
                        </a:rPr>
                        <a:t>away</a:t>
                      </a:r>
                      <a:r>
                        <a:rPr lang="tr-TR" sz="1200" b="1" u="none" strike="noStrike" dirty="0">
                          <a:solidFill>
                            <a:schemeClr val="tx1">
                              <a:lumMod val="50000"/>
                              <a:lumOff val="50000"/>
                            </a:schemeClr>
                          </a:solidFill>
                          <a:effectLst/>
                        </a:rPr>
                        <a:t> (%)</a:t>
                      </a:r>
                      <a:endParaRPr lang="en-US" sz="1200" b="1" i="0" u="none" strike="noStrike" dirty="0">
                        <a:solidFill>
                          <a:schemeClr val="tx1">
                            <a:lumMod val="50000"/>
                            <a:lumOff val="50000"/>
                          </a:schemeClr>
                        </a:solidFill>
                        <a:effectLst/>
                        <a:latin typeface="'Roboto', sans-serif"/>
                      </a:endParaRPr>
                    </a:p>
                  </a:txBody>
                  <a:tcPr marL="6350" marR="6350" marT="6350" marB="0" anchor="b"/>
                </a:tc>
                <a:tc>
                  <a:txBody>
                    <a:bodyPr/>
                    <a:lstStyle/>
                    <a:p>
                      <a:pPr algn="ctr" fontAlgn="b"/>
                      <a:r>
                        <a:rPr lang="tr-TR" sz="1200" b="1" u="none" strike="noStrike" dirty="0" err="1">
                          <a:solidFill>
                            <a:schemeClr val="tx1">
                              <a:lumMod val="50000"/>
                              <a:lumOff val="50000"/>
                            </a:schemeClr>
                          </a:solidFill>
                          <a:effectLst/>
                        </a:rPr>
                        <a:t>None</a:t>
                      </a:r>
                      <a:r>
                        <a:rPr lang="tr-TR" sz="1200" b="1" u="none" strike="noStrike" dirty="0">
                          <a:solidFill>
                            <a:schemeClr val="tx1">
                              <a:lumMod val="50000"/>
                              <a:lumOff val="50000"/>
                            </a:schemeClr>
                          </a:solidFill>
                          <a:effectLst/>
                        </a:rPr>
                        <a:t> of </a:t>
                      </a:r>
                      <a:r>
                        <a:rPr lang="tr-TR" sz="1200" b="1" u="none" strike="noStrike" dirty="0" err="1">
                          <a:solidFill>
                            <a:schemeClr val="tx1">
                              <a:lumMod val="50000"/>
                              <a:lumOff val="50000"/>
                            </a:schemeClr>
                          </a:solidFill>
                          <a:effectLst/>
                        </a:rPr>
                        <a:t>them</a:t>
                      </a:r>
                      <a:r>
                        <a:rPr lang="tr-TR" sz="1200" b="1" u="none" strike="noStrike" dirty="0">
                          <a:solidFill>
                            <a:schemeClr val="tx1">
                              <a:lumMod val="50000"/>
                              <a:lumOff val="50000"/>
                            </a:schemeClr>
                          </a:solidFill>
                          <a:effectLst/>
                        </a:rPr>
                        <a:t> (%)</a:t>
                      </a:r>
                      <a:endParaRPr lang="en-US" sz="1200" b="1" i="0" u="none" strike="noStrike" dirty="0">
                        <a:solidFill>
                          <a:schemeClr val="tx1">
                            <a:lumMod val="50000"/>
                            <a:lumOff val="50000"/>
                          </a:schemeClr>
                        </a:solidFill>
                        <a:effectLst/>
                        <a:latin typeface="'Roboto', sans-serif"/>
                      </a:endParaRPr>
                    </a:p>
                  </a:txBody>
                  <a:tcPr marL="6350" marR="6350" marT="6350" marB="0" anchor="b"/>
                </a:tc>
                <a:extLst>
                  <a:ext uri="{0D108BD9-81ED-4DB2-BD59-A6C34878D82A}">
                    <a16:rowId xmlns:a16="http://schemas.microsoft.com/office/drawing/2014/main" val="2284171903"/>
                  </a:ext>
                </a:extLst>
              </a:tr>
              <a:tr h="180233">
                <a:tc>
                  <a:txBody>
                    <a:bodyPr/>
                    <a:lstStyle/>
                    <a:p>
                      <a:pPr algn="l" fontAlgn="b"/>
                      <a:r>
                        <a:rPr lang="tr-TR" sz="1200" b="0" i="0" u="none" strike="noStrike" dirty="0" err="1">
                          <a:solidFill>
                            <a:schemeClr val="tx1">
                              <a:lumMod val="50000"/>
                              <a:lumOff val="50000"/>
                            </a:schemeClr>
                          </a:solidFill>
                          <a:effectLst/>
                          <a:latin typeface="Calibri" panose="020F0502020204030204" pitchFamily="34" charset="0"/>
                        </a:rPr>
                        <a:t>Yes</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a:solidFill>
                            <a:schemeClr val="tx1">
                              <a:lumMod val="50000"/>
                              <a:lumOff val="50000"/>
                            </a:schemeClr>
                          </a:solidFill>
                          <a:effectLst/>
                        </a:rPr>
                        <a:t>10,9</a:t>
                      </a:r>
                      <a:endParaRPr lang="en-US" sz="1200" b="0" i="0" u="none" strike="noStrike">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a:solidFill>
                            <a:schemeClr val="tx1">
                              <a:lumMod val="50000"/>
                              <a:lumOff val="50000"/>
                            </a:schemeClr>
                          </a:solidFill>
                          <a:effectLst/>
                        </a:rPr>
                        <a:t>16,0</a:t>
                      </a:r>
                      <a:endParaRPr lang="en-US" sz="1200" b="0" i="0" u="none" strike="noStrike">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dirty="0">
                          <a:solidFill>
                            <a:schemeClr val="tx1">
                              <a:lumMod val="50000"/>
                              <a:lumOff val="50000"/>
                            </a:schemeClr>
                          </a:solidFill>
                          <a:effectLst/>
                        </a:rPr>
                        <a:t>11,3</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dirty="0">
                          <a:solidFill>
                            <a:schemeClr val="tx1">
                              <a:lumMod val="50000"/>
                              <a:lumOff val="50000"/>
                            </a:schemeClr>
                          </a:solidFill>
                          <a:effectLst/>
                        </a:rPr>
                        <a:t>21,4</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a:solidFill>
                            <a:schemeClr val="tx1">
                              <a:lumMod val="50000"/>
                              <a:lumOff val="50000"/>
                            </a:schemeClr>
                          </a:solidFill>
                          <a:effectLst/>
                        </a:rPr>
                        <a:t>16,1</a:t>
                      </a:r>
                      <a:endParaRPr lang="en-US" sz="1200" b="0" i="0" u="none" strike="noStrike">
                        <a:solidFill>
                          <a:schemeClr val="tx1">
                            <a:lumMod val="50000"/>
                            <a:lumOff val="50000"/>
                          </a:schemeClr>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29587243"/>
                  </a:ext>
                </a:extLst>
              </a:tr>
              <a:tr h="180233">
                <a:tc>
                  <a:txBody>
                    <a:bodyPr/>
                    <a:lstStyle/>
                    <a:p>
                      <a:pPr algn="l" fontAlgn="b"/>
                      <a:r>
                        <a:rPr lang="tr-TR" sz="1200" b="0" i="0" u="none" strike="noStrike" dirty="0">
                          <a:solidFill>
                            <a:schemeClr val="tx1">
                              <a:lumMod val="50000"/>
                              <a:lumOff val="50000"/>
                            </a:schemeClr>
                          </a:solidFill>
                          <a:effectLst/>
                          <a:latin typeface="Calibri" panose="020F0502020204030204" pitchFamily="34" charset="0"/>
                        </a:rPr>
                        <a:t>No</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a:solidFill>
                            <a:schemeClr val="tx1">
                              <a:lumMod val="50000"/>
                              <a:lumOff val="50000"/>
                            </a:schemeClr>
                          </a:solidFill>
                          <a:effectLst/>
                        </a:rPr>
                        <a:t>84,2</a:t>
                      </a:r>
                      <a:endParaRPr lang="en-US" sz="1200" b="0" i="0" u="none" strike="noStrike">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a:solidFill>
                            <a:schemeClr val="tx1">
                              <a:lumMod val="50000"/>
                              <a:lumOff val="50000"/>
                            </a:schemeClr>
                          </a:solidFill>
                          <a:effectLst/>
                        </a:rPr>
                        <a:t>82,0</a:t>
                      </a:r>
                      <a:endParaRPr lang="en-US" sz="1200" b="0" i="0" u="none" strike="noStrike">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a:solidFill>
                            <a:schemeClr val="tx1">
                              <a:lumMod val="50000"/>
                              <a:lumOff val="50000"/>
                            </a:schemeClr>
                          </a:solidFill>
                          <a:effectLst/>
                        </a:rPr>
                        <a:t>88,7</a:t>
                      </a:r>
                      <a:endParaRPr lang="en-US" sz="1200" b="0" i="0" u="none" strike="noStrike">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dirty="0">
                          <a:solidFill>
                            <a:schemeClr val="tx1">
                              <a:lumMod val="50000"/>
                              <a:lumOff val="50000"/>
                            </a:schemeClr>
                          </a:solidFill>
                          <a:effectLst/>
                        </a:rPr>
                        <a:t>73,8</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dirty="0">
                          <a:solidFill>
                            <a:schemeClr val="tx1">
                              <a:lumMod val="50000"/>
                              <a:lumOff val="50000"/>
                            </a:schemeClr>
                          </a:solidFill>
                          <a:effectLst/>
                        </a:rPr>
                        <a:t>80,6</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43240568"/>
                  </a:ext>
                </a:extLst>
              </a:tr>
              <a:tr h="180233">
                <a:tc>
                  <a:txBody>
                    <a:bodyPr/>
                    <a:lstStyle/>
                    <a:p>
                      <a:pPr algn="l" fontAlgn="b"/>
                      <a:r>
                        <a:rPr lang="tr-TR" sz="1200" b="0" i="0" u="none" strike="noStrike" dirty="0" err="1">
                          <a:solidFill>
                            <a:schemeClr val="tx1">
                              <a:lumMod val="50000"/>
                              <a:lumOff val="50000"/>
                            </a:schemeClr>
                          </a:solidFill>
                          <a:effectLst/>
                          <a:latin typeface="Calibri" panose="020F0502020204030204" pitchFamily="34" charset="0"/>
                        </a:rPr>
                        <a:t>Undecided</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a:solidFill>
                            <a:schemeClr val="tx1">
                              <a:lumMod val="50000"/>
                              <a:lumOff val="50000"/>
                            </a:schemeClr>
                          </a:solidFill>
                          <a:effectLst/>
                        </a:rPr>
                        <a:t>4,8</a:t>
                      </a:r>
                      <a:endParaRPr lang="en-US" sz="1200" b="0" i="0" u="none" strike="noStrike">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a:solidFill>
                            <a:schemeClr val="tx1">
                              <a:lumMod val="50000"/>
                              <a:lumOff val="50000"/>
                            </a:schemeClr>
                          </a:solidFill>
                          <a:effectLst/>
                        </a:rPr>
                        <a:t>2,0</a:t>
                      </a:r>
                      <a:endParaRPr lang="en-US" sz="1200" b="0" i="0" u="none" strike="noStrike">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a:solidFill>
                            <a:schemeClr val="tx1">
                              <a:lumMod val="50000"/>
                              <a:lumOff val="50000"/>
                            </a:schemeClr>
                          </a:solidFill>
                          <a:effectLst/>
                        </a:rPr>
                        <a:t>0,0</a:t>
                      </a:r>
                      <a:endParaRPr lang="en-US" sz="1200" b="0" i="0" u="none" strike="noStrike">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a:solidFill>
                            <a:schemeClr val="tx1">
                              <a:lumMod val="50000"/>
                              <a:lumOff val="50000"/>
                            </a:schemeClr>
                          </a:solidFill>
                          <a:effectLst/>
                        </a:rPr>
                        <a:t>4,8</a:t>
                      </a:r>
                      <a:endParaRPr lang="en-US" sz="1200" b="0" i="0" u="none" strike="noStrike">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dirty="0">
                          <a:solidFill>
                            <a:schemeClr val="tx1">
                              <a:lumMod val="50000"/>
                              <a:lumOff val="50000"/>
                            </a:schemeClr>
                          </a:solidFill>
                          <a:effectLst/>
                        </a:rPr>
                        <a:t>3,2</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85696344"/>
                  </a:ext>
                </a:extLst>
              </a:tr>
            </a:tbl>
          </a:graphicData>
        </a:graphic>
      </p:graphicFrame>
      <p:graphicFrame>
        <p:nvGraphicFramePr>
          <p:cNvPr id="10" name="Tablo 9">
            <a:extLst>
              <a:ext uri="{FF2B5EF4-FFF2-40B4-BE49-F238E27FC236}">
                <a16:creationId xmlns:a16="http://schemas.microsoft.com/office/drawing/2014/main" id="{01088A8E-2909-D263-C33D-36D371552ACA}"/>
              </a:ext>
            </a:extLst>
          </p:cNvPr>
          <p:cNvGraphicFramePr>
            <a:graphicFrameLocks noGrp="1"/>
          </p:cNvGraphicFramePr>
          <p:nvPr>
            <p:extLst>
              <p:ext uri="{D42A27DB-BD31-4B8C-83A1-F6EECF244321}">
                <p14:modId xmlns:p14="http://schemas.microsoft.com/office/powerpoint/2010/main" val="3219561305"/>
              </p:ext>
            </p:extLst>
          </p:nvPr>
        </p:nvGraphicFramePr>
        <p:xfrm>
          <a:off x="5410200" y="4874488"/>
          <a:ext cx="6209930" cy="1494790"/>
        </p:xfrm>
        <a:graphic>
          <a:graphicData uri="http://schemas.openxmlformats.org/drawingml/2006/table">
            <a:tbl>
              <a:tblPr>
                <a:tableStyleId>{B301B821-A1FF-4177-AEE7-76D212191A09}</a:tableStyleId>
              </a:tblPr>
              <a:tblGrid>
                <a:gridCol w="1981200">
                  <a:extLst>
                    <a:ext uri="{9D8B030D-6E8A-4147-A177-3AD203B41FA5}">
                      <a16:colId xmlns:a16="http://schemas.microsoft.com/office/drawing/2014/main" val="1332921701"/>
                    </a:ext>
                  </a:extLst>
                </a:gridCol>
                <a:gridCol w="1219200">
                  <a:extLst>
                    <a:ext uri="{9D8B030D-6E8A-4147-A177-3AD203B41FA5}">
                      <a16:colId xmlns:a16="http://schemas.microsoft.com/office/drawing/2014/main" val="2276746535"/>
                    </a:ext>
                  </a:extLst>
                </a:gridCol>
                <a:gridCol w="914400">
                  <a:extLst>
                    <a:ext uri="{9D8B030D-6E8A-4147-A177-3AD203B41FA5}">
                      <a16:colId xmlns:a16="http://schemas.microsoft.com/office/drawing/2014/main" val="1199183950"/>
                    </a:ext>
                  </a:extLst>
                </a:gridCol>
                <a:gridCol w="914400">
                  <a:extLst>
                    <a:ext uri="{9D8B030D-6E8A-4147-A177-3AD203B41FA5}">
                      <a16:colId xmlns:a16="http://schemas.microsoft.com/office/drawing/2014/main" val="641098109"/>
                    </a:ext>
                  </a:extLst>
                </a:gridCol>
                <a:gridCol w="1180730">
                  <a:extLst>
                    <a:ext uri="{9D8B030D-6E8A-4147-A177-3AD203B41FA5}">
                      <a16:colId xmlns:a16="http://schemas.microsoft.com/office/drawing/2014/main" val="1766982417"/>
                    </a:ext>
                  </a:extLst>
                </a:gridCol>
              </a:tblGrid>
              <a:tr h="196850">
                <a:tc>
                  <a:txBody>
                    <a:bodyPr/>
                    <a:lstStyle/>
                    <a:p>
                      <a:pPr algn="l" fontAlgn="b"/>
                      <a:r>
                        <a:rPr lang="en-US" sz="1200" b="1" u="none" strike="noStrike" dirty="0">
                          <a:solidFill>
                            <a:schemeClr val="tx1">
                              <a:lumMod val="50000"/>
                              <a:lumOff val="50000"/>
                            </a:schemeClr>
                          </a:solidFill>
                          <a:effectLst/>
                        </a:rPr>
                        <a:t>Thinking about moving to a new house </a:t>
                      </a:r>
                    </a:p>
                  </a:txBody>
                  <a:tcPr marL="6350" marR="6350" marT="6350" marB="0" anchor="b"/>
                </a:tc>
                <a:tc gridSpan="4">
                  <a:txBody>
                    <a:bodyPr/>
                    <a:lstStyle/>
                    <a:p>
                      <a:pPr algn="ctr" fontAlgn="b"/>
                      <a:r>
                        <a:rPr lang="en-US" sz="1200" b="1" u="none" strike="noStrike" dirty="0">
                          <a:solidFill>
                            <a:schemeClr val="tx1">
                              <a:lumMod val="50000"/>
                              <a:lumOff val="50000"/>
                            </a:schemeClr>
                          </a:solidFill>
                          <a:effectLst/>
                        </a:rPr>
                        <a:t>Earthquake resistance of the house you live in</a:t>
                      </a:r>
                    </a:p>
                  </a:txBody>
                  <a:tcPr marL="6350" marR="6350" marT="6350" marB="0" anchor="b"/>
                </a:tc>
                <a:tc hMerge="1">
                  <a:txBody>
                    <a:bodyPr/>
                    <a:lstStyle/>
                    <a:p>
                      <a:pPr algn="l" fontAlgn="b"/>
                      <a:r>
                        <a:rPr lang="en-US" sz="1100" u="none" strike="noStrike" dirty="0">
                          <a:effectLst/>
                        </a:rPr>
                        <a:t>Sütun1</a:t>
                      </a:r>
                      <a:endParaRPr lang="en-US" sz="1100" b="1" i="0" u="none" strike="noStrike" dirty="0">
                        <a:solidFill>
                          <a:srgbClr val="FFFFFF"/>
                        </a:solidFill>
                        <a:effectLst/>
                        <a:latin typeface="Calibri" panose="020F0502020204030204" pitchFamily="34" charset="0"/>
                      </a:endParaRPr>
                    </a:p>
                  </a:txBody>
                  <a:tcPr marL="6350" marR="6350" marT="6350" marB="0" anchor="b"/>
                </a:tc>
                <a:tc hMerge="1">
                  <a:txBody>
                    <a:bodyPr/>
                    <a:lstStyle/>
                    <a:p>
                      <a:pPr algn="l" fontAlgn="b"/>
                      <a:r>
                        <a:rPr lang="en-US" sz="1100" u="none" strike="noStrike" dirty="0">
                          <a:effectLst/>
                        </a:rPr>
                        <a:t>Sütun2</a:t>
                      </a:r>
                      <a:endParaRPr lang="en-US" sz="1100" b="1" i="0" u="none" strike="noStrike" dirty="0">
                        <a:solidFill>
                          <a:srgbClr val="FFFFFF"/>
                        </a:solidFill>
                        <a:effectLst/>
                        <a:latin typeface="Calibri" panose="020F0502020204030204" pitchFamily="34" charset="0"/>
                      </a:endParaRPr>
                    </a:p>
                  </a:txBody>
                  <a:tcPr marL="6350" marR="6350" marT="6350" marB="0" anchor="b"/>
                </a:tc>
                <a:tc hMerge="1">
                  <a:txBody>
                    <a:bodyPr/>
                    <a:lstStyle/>
                    <a:p>
                      <a:pPr algn="l" fontAlgn="b"/>
                      <a:r>
                        <a:rPr lang="en-US" sz="1100" u="none" strike="noStrike" dirty="0">
                          <a:effectLst/>
                        </a:rPr>
                        <a:t>Sütun3</a:t>
                      </a:r>
                      <a:endParaRPr lang="en-US" sz="1100" b="1" i="0" u="none" strike="noStrike" dirty="0">
                        <a:solidFill>
                          <a:srgbClr val="FFFFFF"/>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45799171"/>
                  </a:ext>
                </a:extLst>
              </a:tr>
              <a:tr h="196850">
                <a:tc>
                  <a:txBody>
                    <a:bodyPr/>
                    <a:lstStyle/>
                    <a:p>
                      <a:pPr algn="l" fontAlgn="b"/>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tr-TR" sz="1200" b="1" u="none" strike="noStrike" dirty="0">
                          <a:solidFill>
                            <a:schemeClr val="tx1">
                              <a:lumMod val="50000"/>
                              <a:lumOff val="50000"/>
                            </a:schemeClr>
                          </a:solidFill>
                          <a:effectLst/>
                        </a:rPr>
                        <a:t>Not </a:t>
                      </a:r>
                      <a:r>
                        <a:rPr lang="tr-TR" sz="1200" b="1" u="none" strike="noStrike" dirty="0" err="1">
                          <a:solidFill>
                            <a:schemeClr val="tx1">
                              <a:lumMod val="50000"/>
                              <a:lumOff val="50000"/>
                            </a:schemeClr>
                          </a:solidFill>
                          <a:effectLst/>
                        </a:rPr>
                        <a:t>earthquake</a:t>
                      </a:r>
                      <a:r>
                        <a:rPr lang="tr-TR" sz="1200" b="1" u="none" strike="noStrike" dirty="0">
                          <a:solidFill>
                            <a:schemeClr val="tx1">
                              <a:lumMod val="50000"/>
                              <a:lumOff val="50000"/>
                            </a:schemeClr>
                          </a:solidFill>
                          <a:effectLst/>
                        </a:rPr>
                        <a:t> </a:t>
                      </a:r>
                      <a:r>
                        <a:rPr lang="tr-TR" sz="1200" b="1" u="none" strike="noStrike" dirty="0" err="1">
                          <a:solidFill>
                            <a:schemeClr val="tx1">
                              <a:lumMod val="50000"/>
                              <a:lumOff val="50000"/>
                            </a:schemeClr>
                          </a:solidFill>
                          <a:effectLst/>
                        </a:rPr>
                        <a:t>resistant</a:t>
                      </a:r>
                      <a:r>
                        <a:rPr lang="tr-TR" sz="1200" b="1" u="none" strike="noStrike" dirty="0">
                          <a:solidFill>
                            <a:schemeClr val="tx1">
                              <a:lumMod val="50000"/>
                              <a:lumOff val="50000"/>
                            </a:schemeClr>
                          </a:solidFill>
                          <a:effectLst/>
                        </a:rPr>
                        <a:t> (%)</a:t>
                      </a:r>
                      <a:endParaRPr lang="en-US" sz="1200" b="1" i="0" u="none" strike="noStrike" dirty="0">
                        <a:solidFill>
                          <a:schemeClr val="tx1">
                            <a:lumMod val="50000"/>
                            <a:lumOff val="50000"/>
                          </a:schemeClr>
                        </a:solidFill>
                        <a:effectLst/>
                        <a:latin typeface="'Roboto', sans-serif"/>
                      </a:endParaRPr>
                    </a:p>
                  </a:txBody>
                  <a:tcPr marL="6350" marR="6350" marT="6350" marB="0" anchor="b"/>
                </a:tc>
                <a:tc>
                  <a:txBody>
                    <a:bodyPr/>
                    <a:lstStyle/>
                    <a:p>
                      <a:pPr algn="ctr" fontAlgn="b"/>
                      <a:r>
                        <a:rPr lang="tr-TR" sz="1200" b="1" u="none" strike="noStrike" dirty="0" err="1">
                          <a:solidFill>
                            <a:schemeClr val="tx1">
                              <a:lumMod val="50000"/>
                              <a:lumOff val="50000"/>
                            </a:schemeClr>
                          </a:solidFill>
                          <a:effectLst/>
                        </a:rPr>
                        <a:t>Partially</a:t>
                      </a:r>
                      <a:r>
                        <a:rPr lang="tr-TR" sz="1200" b="1" u="none" strike="noStrike" dirty="0">
                          <a:solidFill>
                            <a:schemeClr val="tx1">
                              <a:lumMod val="50000"/>
                              <a:lumOff val="50000"/>
                            </a:schemeClr>
                          </a:solidFill>
                          <a:effectLst/>
                        </a:rPr>
                        <a:t> </a:t>
                      </a:r>
                      <a:r>
                        <a:rPr lang="tr-TR" sz="1200" b="1" u="none" strike="noStrike" dirty="0" err="1">
                          <a:solidFill>
                            <a:schemeClr val="tx1">
                              <a:lumMod val="50000"/>
                              <a:lumOff val="50000"/>
                            </a:schemeClr>
                          </a:solidFill>
                          <a:effectLst/>
                        </a:rPr>
                        <a:t>earthquake</a:t>
                      </a:r>
                      <a:r>
                        <a:rPr lang="tr-TR" sz="1200" b="1" u="none" strike="noStrike" dirty="0">
                          <a:solidFill>
                            <a:schemeClr val="tx1">
                              <a:lumMod val="50000"/>
                              <a:lumOff val="50000"/>
                            </a:schemeClr>
                          </a:solidFill>
                          <a:effectLst/>
                        </a:rPr>
                        <a:t> </a:t>
                      </a:r>
                      <a:r>
                        <a:rPr lang="tr-TR" sz="1200" b="1" u="none" strike="noStrike" dirty="0" err="1">
                          <a:solidFill>
                            <a:schemeClr val="tx1">
                              <a:lumMod val="50000"/>
                              <a:lumOff val="50000"/>
                            </a:schemeClr>
                          </a:solidFill>
                          <a:effectLst/>
                        </a:rPr>
                        <a:t>resistant</a:t>
                      </a:r>
                      <a:r>
                        <a:rPr lang="tr-TR" sz="1200" b="1" u="none" strike="noStrike" dirty="0">
                          <a:solidFill>
                            <a:schemeClr val="tx1">
                              <a:lumMod val="50000"/>
                              <a:lumOff val="50000"/>
                            </a:schemeClr>
                          </a:solidFill>
                          <a:effectLst/>
                        </a:rPr>
                        <a:t> (%)</a:t>
                      </a:r>
                      <a:endParaRPr lang="en-US" sz="1200" b="1" i="0" u="none" strike="noStrike" dirty="0">
                        <a:solidFill>
                          <a:schemeClr val="tx1">
                            <a:lumMod val="50000"/>
                            <a:lumOff val="50000"/>
                          </a:schemeClr>
                        </a:solidFill>
                        <a:effectLst/>
                        <a:latin typeface="'Roboto', sans-serif"/>
                      </a:endParaRPr>
                    </a:p>
                  </a:txBody>
                  <a:tcPr marL="6350" marR="6350" marT="6350" marB="0" anchor="b"/>
                </a:tc>
                <a:tc>
                  <a:txBody>
                    <a:bodyPr/>
                    <a:lstStyle/>
                    <a:p>
                      <a:pPr algn="ctr" fontAlgn="b"/>
                      <a:r>
                        <a:rPr lang="tr-TR" sz="1200" b="1" u="none" strike="noStrike" dirty="0" err="1">
                          <a:solidFill>
                            <a:schemeClr val="tx1">
                              <a:lumMod val="50000"/>
                              <a:lumOff val="50000"/>
                            </a:schemeClr>
                          </a:solidFill>
                          <a:effectLst/>
                        </a:rPr>
                        <a:t>Earthquake</a:t>
                      </a:r>
                      <a:r>
                        <a:rPr lang="tr-TR" sz="1200" b="1" u="none" strike="noStrike" dirty="0">
                          <a:solidFill>
                            <a:schemeClr val="tx1">
                              <a:lumMod val="50000"/>
                              <a:lumOff val="50000"/>
                            </a:schemeClr>
                          </a:solidFill>
                          <a:effectLst/>
                        </a:rPr>
                        <a:t> </a:t>
                      </a:r>
                      <a:r>
                        <a:rPr lang="tr-TR" sz="1200" b="1" u="none" strike="noStrike" dirty="0" err="1">
                          <a:solidFill>
                            <a:schemeClr val="tx1">
                              <a:lumMod val="50000"/>
                              <a:lumOff val="50000"/>
                            </a:schemeClr>
                          </a:solidFill>
                          <a:effectLst/>
                        </a:rPr>
                        <a:t>resistant</a:t>
                      </a:r>
                      <a:r>
                        <a:rPr lang="tr-TR" sz="1200" b="1" u="none" strike="noStrike" dirty="0">
                          <a:solidFill>
                            <a:schemeClr val="tx1">
                              <a:lumMod val="50000"/>
                              <a:lumOff val="50000"/>
                            </a:schemeClr>
                          </a:solidFill>
                          <a:effectLst/>
                        </a:rPr>
                        <a:t> (%)</a:t>
                      </a:r>
                      <a:endParaRPr lang="en-US" sz="1200" b="1" i="0" u="none" strike="noStrike" dirty="0">
                        <a:solidFill>
                          <a:schemeClr val="tx1">
                            <a:lumMod val="50000"/>
                            <a:lumOff val="50000"/>
                          </a:schemeClr>
                        </a:solidFill>
                        <a:effectLst/>
                        <a:latin typeface="'Roboto', sans-serif"/>
                      </a:endParaRPr>
                    </a:p>
                  </a:txBody>
                  <a:tcPr marL="6350" marR="6350" marT="6350" marB="0" anchor="b"/>
                </a:tc>
                <a:tc>
                  <a:txBody>
                    <a:bodyPr/>
                    <a:lstStyle/>
                    <a:p>
                      <a:pPr algn="ctr" fontAlgn="b"/>
                      <a:r>
                        <a:rPr lang="tr-TR" sz="1200" b="1" u="none" strike="noStrike" dirty="0">
                          <a:solidFill>
                            <a:schemeClr val="tx1">
                              <a:lumMod val="50000"/>
                              <a:lumOff val="50000"/>
                            </a:schemeClr>
                          </a:solidFill>
                          <a:effectLst/>
                        </a:rPr>
                        <a:t>I </a:t>
                      </a:r>
                      <a:r>
                        <a:rPr lang="tr-TR" sz="1200" b="1" u="none" strike="noStrike" dirty="0" err="1">
                          <a:solidFill>
                            <a:schemeClr val="tx1">
                              <a:lumMod val="50000"/>
                              <a:lumOff val="50000"/>
                            </a:schemeClr>
                          </a:solidFill>
                          <a:effectLst/>
                        </a:rPr>
                        <a:t>have</a:t>
                      </a:r>
                      <a:r>
                        <a:rPr lang="tr-TR" sz="1200" b="1" u="none" strike="noStrike" dirty="0">
                          <a:solidFill>
                            <a:schemeClr val="tx1">
                              <a:lumMod val="50000"/>
                              <a:lumOff val="50000"/>
                            </a:schemeClr>
                          </a:solidFill>
                          <a:effectLst/>
                        </a:rPr>
                        <a:t> </a:t>
                      </a:r>
                      <a:r>
                        <a:rPr lang="tr-TR" sz="1200" b="1" u="none" strike="noStrike" dirty="0" err="1">
                          <a:solidFill>
                            <a:schemeClr val="tx1">
                              <a:lumMod val="50000"/>
                              <a:lumOff val="50000"/>
                            </a:schemeClr>
                          </a:solidFill>
                          <a:effectLst/>
                        </a:rPr>
                        <a:t>no</a:t>
                      </a:r>
                      <a:r>
                        <a:rPr lang="tr-TR" sz="1200" b="1" u="none" strike="noStrike" dirty="0">
                          <a:solidFill>
                            <a:schemeClr val="tx1">
                              <a:lumMod val="50000"/>
                              <a:lumOff val="50000"/>
                            </a:schemeClr>
                          </a:solidFill>
                          <a:effectLst/>
                        </a:rPr>
                        <a:t> idea/ I </a:t>
                      </a:r>
                      <a:r>
                        <a:rPr lang="tr-TR" sz="1200" b="1" u="none" strike="noStrike" dirty="0" err="1">
                          <a:solidFill>
                            <a:schemeClr val="tx1">
                              <a:lumMod val="50000"/>
                              <a:lumOff val="50000"/>
                            </a:schemeClr>
                          </a:solidFill>
                          <a:effectLst/>
                        </a:rPr>
                        <a:t>don’t</a:t>
                      </a:r>
                      <a:r>
                        <a:rPr lang="tr-TR" sz="1200" b="1" u="none" strike="noStrike" dirty="0">
                          <a:solidFill>
                            <a:schemeClr val="tx1">
                              <a:lumMod val="50000"/>
                              <a:lumOff val="50000"/>
                            </a:schemeClr>
                          </a:solidFill>
                          <a:effectLst/>
                        </a:rPr>
                        <a:t> </a:t>
                      </a:r>
                      <a:r>
                        <a:rPr lang="tr-TR" sz="1200" b="1" u="none" strike="noStrike" dirty="0" err="1">
                          <a:solidFill>
                            <a:schemeClr val="tx1">
                              <a:lumMod val="50000"/>
                              <a:lumOff val="50000"/>
                            </a:schemeClr>
                          </a:solidFill>
                          <a:effectLst/>
                        </a:rPr>
                        <a:t>know</a:t>
                      </a:r>
                      <a:r>
                        <a:rPr lang="tr-TR" sz="1200" b="1" u="none" strike="noStrike" dirty="0">
                          <a:solidFill>
                            <a:schemeClr val="tx1">
                              <a:lumMod val="50000"/>
                              <a:lumOff val="50000"/>
                            </a:schemeClr>
                          </a:solidFill>
                          <a:effectLst/>
                        </a:rPr>
                        <a:t> (%)</a:t>
                      </a:r>
                      <a:endParaRPr lang="en-US" sz="1200" b="1" i="0" u="none" strike="noStrike" dirty="0">
                        <a:solidFill>
                          <a:schemeClr val="tx1">
                            <a:lumMod val="50000"/>
                            <a:lumOff val="50000"/>
                          </a:schemeClr>
                        </a:solidFill>
                        <a:effectLst/>
                        <a:latin typeface="'Roboto', sans-serif"/>
                      </a:endParaRPr>
                    </a:p>
                  </a:txBody>
                  <a:tcPr marL="6350" marR="6350" marT="6350" marB="0" anchor="b"/>
                </a:tc>
                <a:extLst>
                  <a:ext uri="{0D108BD9-81ED-4DB2-BD59-A6C34878D82A}">
                    <a16:rowId xmlns:a16="http://schemas.microsoft.com/office/drawing/2014/main" val="2712011913"/>
                  </a:ext>
                </a:extLst>
              </a:tr>
              <a:tr h="184150">
                <a:tc>
                  <a:txBody>
                    <a:bodyPr/>
                    <a:lstStyle/>
                    <a:p>
                      <a:pPr algn="l" fontAlgn="b"/>
                      <a:r>
                        <a:rPr lang="tr-TR" sz="1200" b="0" i="0" u="none" strike="noStrike" dirty="0" err="1">
                          <a:solidFill>
                            <a:schemeClr val="tx1">
                              <a:lumMod val="50000"/>
                              <a:lumOff val="50000"/>
                            </a:schemeClr>
                          </a:solidFill>
                          <a:effectLst/>
                          <a:latin typeface="Calibri" panose="020F0502020204030204" pitchFamily="34" charset="0"/>
                        </a:rPr>
                        <a:t>Yes</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a:solidFill>
                            <a:schemeClr val="tx1">
                              <a:lumMod val="50000"/>
                              <a:lumOff val="50000"/>
                            </a:schemeClr>
                          </a:solidFill>
                          <a:effectLst/>
                        </a:rPr>
                        <a:t>55,1</a:t>
                      </a:r>
                      <a:endParaRPr lang="en-US" sz="1200" b="0" i="0" u="none" strike="noStrike">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dirty="0">
                          <a:solidFill>
                            <a:schemeClr val="tx1">
                              <a:lumMod val="50000"/>
                              <a:lumOff val="50000"/>
                            </a:schemeClr>
                          </a:solidFill>
                          <a:effectLst/>
                        </a:rPr>
                        <a:t>18,3</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a:solidFill>
                            <a:schemeClr val="tx1">
                              <a:lumMod val="50000"/>
                              <a:lumOff val="50000"/>
                            </a:schemeClr>
                          </a:solidFill>
                          <a:effectLst/>
                        </a:rPr>
                        <a:t>1,8</a:t>
                      </a:r>
                      <a:endParaRPr lang="en-US" sz="1200" b="0" i="0" u="none" strike="noStrike">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a:solidFill>
                            <a:schemeClr val="tx1">
                              <a:lumMod val="50000"/>
                              <a:lumOff val="50000"/>
                            </a:schemeClr>
                          </a:solidFill>
                          <a:effectLst/>
                        </a:rPr>
                        <a:t>8,3</a:t>
                      </a:r>
                      <a:endParaRPr lang="en-US" sz="1200" b="0" i="0" u="none" strike="noStrike">
                        <a:solidFill>
                          <a:schemeClr val="tx1">
                            <a:lumMod val="50000"/>
                            <a:lumOff val="50000"/>
                          </a:schemeClr>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62928128"/>
                  </a:ext>
                </a:extLst>
              </a:tr>
              <a:tr h="184150">
                <a:tc>
                  <a:txBody>
                    <a:bodyPr/>
                    <a:lstStyle/>
                    <a:p>
                      <a:pPr algn="l" fontAlgn="b"/>
                      <a:r>
                        <a:rPr lang="tr-TR" sz="1200" b="0" i="0" u="none" strike="noStrike" dirty="0">
                          <a:solidFill>
                            <a:schemeClr val="tx1">
                              <a:lumMod val="50000"/>
                              <a:lumOff val="50000"/>
                            </a:schemeClr>
                          </a:solidFill>
                          <a:effectLst/>
                          <a:latin typeface="Calibri" panose="020F0502020204030204" pitchFamily="34" charset="0"/>
                        </a:rPr>
                        <a:t>No</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a:solidFill>
                            <a:schemeClr val="tx1">
                              <a:lumMod val="50000"/>
                              <a:lumOff val="50000"/>
                            </a:schemeClr>
                          </a:solidFill>
                          <a:effectLst/>
                        </a:rPr>
                        <a:t>34,7</a:t>
                      </a:r>
                      <a:endParaRPr lang="en-US" sz="1200" b="0" i="0" u="none" strike="noStrike">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a:solidFill>
                            <a:schemeClr val="tx1">
                              <a:lumMod val="50000"/>
                              <a:lumOff val="50000"/>
                            </a:schemeClr>
                          </a:solidFill>
                          <a:effectLst/>
                        </a:rPr>
                        <a:t>62,5</a:t>
                      </a:r>
                      <a:endParaRPr lang="en-US" sz="1200" b="0" i="0" u="none" strike="noStrike">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dirty="0">
                          <a:solidFill>
                            <a:schemeClr val="tx1">
                              <a:lumMod val="50000"/>
                              <a:lumOff val="50000"/>
                            </a:schemeClr>
                          </a:solidFill>
                          <a:effectLst/>
                        </a:rPr>
                        <a:t>97,2</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dirty="0">
                          <a:solidFill>
                            <a:schemeClr val="tx1">
                              <a:lumMod val="50000"/>
                              <a:lumOff val="50000"/>
                            </a:schemeClr>
                          </a:solidFill>
                          <a:effectLst/>
                        </a:rPr>
                        <a:t>71,9</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15725849"/>
                  </a:ext>
                </a:extLst>
              </a:tr>
              <a:tr h="184150">
                <a:tc>
                  <a:txBody>
                    <a:bodyPr/>
                    <a:lstStyle/>
                    <a:p>
                      <a:pPr algn="l" fontAlgn="b"/>
                      <a:r>
                        <a:rPr lang="tr-TR" sz="1200" b="0" i="0" u="none" strike="noStrike" dirty="0" err="1">
                          <a:solidFill>
                            <a:schemeClr val="tx1">
                              <a:lumMod val="50000"/>
                              <a:lumOff val="50000"/>
                            </a:schemeClr>
                          </a:solidFill>
                          <a:effectLst/>
                          <a:latin typeface="Calibri" panose="020F0502020204030204" pitchFamily="34" charset="0"/>
                        </a:rPr>
                        <a:t>Undecided</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a:solidFill>
                            <a:schemeClr val="tx1">
                              <a:lumMod val="50000"/>
                              <a:lumOff val="50000"/>
                            </a:schemeClr>
                          </a:solidFill>
                          <a:effectLst/>
                        </a:rPr>
                        <a:t>10,2</a:t>
                      </a:r>
                      <a:endParaRPr lang="en-US" sz="1200" b="0" i="0" u="none" strike="noStrike">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a:solidFill>
                            <a:schemeClr val="tx1">
                              <a:lumMod val="50000"/>
                              <a:lumOff val="50000"/>
                            </a:schemeClr>
                          </a:solidFill>
                          <a:effectLst/>
                        </a:rPr>
                        <a:t>19,2</a:t>
                      </a:r>
                      <a:endParaRPr lang="en-US" sz="1200" b="0" i="0" u="none" strike="noStrike">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a:solidFill>
                            <a:schemeClr val="tx1">
                              <a:lumMod val="50000"/>
                              <a:lumOff val="50000"/>
                            </a:schemeClr>
                          </a:solidFill>
                          <a:effectLst/>
                        </a:rPr>
                        <a:t>1,0</a:t>
                      </a:r>
                      <a:endParaRPr lang="en-US" sz="1200" b="0" i="0" u="none" strike="noStrike">
                        <a:solidFill>
                          <a:schemeClr val="tx1">
                            <a:lumMod val="50000"/>
                            <a:lumOff val="50000"/>
                          </a:schemeClr>
                        </a:solidFill>
                        <a:effectLst/>
                        <a:latin typeface="Calibri" panose="020F0502020204030204" pitchFamily="34" charset="0"/>
                      </a:endParaRPr>
                    </a:p>
                  </a:txBody>
                  <a:tcPr marL="6350" marR="6350" marT="6350" marB="0" anchor="b"/>
                </a:tc>
                <a:tc>
                  <a:txBody>
                    <a:bodyPr/>
                    <a:lstStyle/>
                    <a:p>
                      <a:pPr algn="ctr" fontAlgn="b"/>
                      <a:r>
                        <a:rPr lang="en-US" sz="1200" u="none" strike="noStrike" dirty="0">
                          <a:solidFill>
                            <a:schemeClr val="tx1">
                              <a:lumMod val="50000"/>
                              <a:lumOff val="50000"/>
                            </a:schemeClr>
                          </a:solidFill>
                          <a:effectLst/>
                        </a:rPr>
                        <a:t>19,8</a:t>
                      </a:r>
                      <a:endParaRPr lang="en-US" sz="1200" b="0" i="0" u="none" strike="noStrike" dirty="0">
                        <a:solidFill>
                          <a:schemeClr val="tx1">
                            <a:lumMod val="50000"/>
                            <a:lumOff val="50000"/>
                          </a:schemeClr>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13436561"/>
                  </a:ext>
                </a:extLst>
              </a:tr>
            </a:tbl>
          </a:graphicData>
        </a:graphic>
      </p:graphicFrame>
      <p:sp>
        <p:nvSpPr>
          <p:cNvPr id="5" name="Oval 4">
            <a:extLst>
              <a:ext uri="{FF2B5EF4-FFF2-40B4-BE49-F238E27FC236}">
                <a16:creationId xmlns:a16="http://schemas.microsoft.com/office/drawing/2014/main" id="{B9B6EAB1-02A7-45C1-2F9B-91ECFA6C4D03}"/>
              </a:ext>
            </a:extLst>
          </p:cNvPr>
          <p:cNvSpPr/>
          <p:nvPr/>
        </p:nvSpPr>
        <p:spPr>
          <a:xfrm>
            <a:off x="8686800" y="2518822"/>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AE52DEC-C63F-98EA-CCE0-7EFB2851582C}"/>
              </a:ext>
            </a:extLst>
          </p:cNvPr>
          <p:cNvSpPr/>
          <p:nvPr/>
        </p:nvSpPr>
        <p:spPr>
          <a:xfrm>
            <a:off x="7736442" y="5778273"/>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D26D275-B94B-3E03-2014-1839839690EF}"/>
              </a:ext>
            </a:extLst>
          </p:cNvPr>
          <p:cNvSpPr/>
          <p:nvPr/>
        </p:nvSpPr>
        <p:spPr>
          <a:xfrm>
            <a:off x="8782678" y="5778107"/>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6D9F653-EBBA-24DE-302B-E5727C6CFF82}"/>
              </a:ext>
            </a:extLst>
          </p:cNvPr>
          <p:cNvSpPr/>
          <p:nvPr/>
        </p:nvSpPr>
        <p:spPr>
          <a:xfrm>
            <a:off x="9742432" y="6002550"/>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B82901B-0E32-EF68-AE54-4FF043FC5E88}"/>
              </a:ext>
            </a:extLst>
          </p:cNvPr>
          <p:cNvSpPr/>
          <p:nvPr/>
        </p:nvSpPr>
        <p:spPr>
          <a:xfrm>
            <a:off x="10497802" y="2745803"/>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16998C7-6CAD-346A-7F32-A95BC32F59A2}"/>
              </a:ext>
            </a:extLst>
          </p:cNvPr>
          <p:cNvSpPr/>
          <p:nvPr/>
        </p:nvSpPr>
        <p:spPr>
          <a:xfrm>
            <a:off x="10788668" y="5961153"/>
            <a:ext cx="458972" cy="2269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bject 13">
            <a:extLst>
              <a:ext uri="{FF2B5EF4-FFF2-40B4-BE49-F238E27FC236}">
                <a16:creationId xmlns:a16="http://schemas.microsoft.com/office/drawing/2014/main" id="{77E0F9F6-B091-4C26-2752-DDF5B411278B}"/>
              </a:ext>
            </a:extLst>
          </p:cNvPr>
          <p:cNvSpPr/>
          <p:nvPr/>
        </p:nvSpPr>
        <p:spPr>
          <a:xfrm>
            <a:off x="9982200" y="152400"/>
            <a:ext cx="2018443" cy="751415"/>
          </a:xfrm>
          <a:prstGeom prst="rect">
            <a:avLst/>
          </a:prstGeom>
          <a:blipFill>
            <a:blip r:embed="rId2" cstate="print"/>
            <a:stretch>
              <a:fillRect/>
            </a:stretch>
          </a:blipFill>
        </p:spPr>
        <p:txBody>
          <a:bodyPr wrap="square" lIns="0" tIns="0" rIns="0" bIns="0" rtlCol="0"/>
          <a:lstStyle/>
          <a:p>
            <a:endParaRPr/>
          </a:p>
        </p:txBody>
      </p:sp>
      <p:sp>
        <p:nvSpPr>
          <p:cNvPr id="17" name="Slayt Numarası Yer Tutucusu 16">
            <a:extLst>
              <a:ext uri="{FF2B5EF4-FFF2-40B4-BE49-F238E27FC236}">
                <a16:creationId xmlns:a16="http://schemas.microsoft.com/office/drawing/2014/main" id="{A59B9EAB-5BFF-AE91-A80E-6A03050B0E01}"/>
              </a:ext>
            </a:extLst>
          </p:cNvPr>
          <p:cNvSpPr>
            <a:spLocks noGrp="1"/>
          </p:cNvSpPr>
          <p:nvPr>
            <p:ph type="sldNum" sz="quarter" idx="7"/>
          </p:nvPr>
        </p:nvSpPr>
        <p:spPr/>
        <p:txBody>
          <a:bodyPr/>
          <a:lstStyle/>
          <a:p>
            <a:fld id="{B6F15528-21DE-4FAA-801E-634DDDAF4B2B}" type="slidenum">
              <a:rPr lang="en-US" smtClean="0"/>
              <a:t>9</a:t>
            </a:fld>
            <a:endParaRPr lang="en-US"/>
          </a:p>
        </p:txBody>
      </p:sp>
      <p:cxnSp>
        <p:nvCxnSpPr>
          <p:cNvPr id="3" name="Düz Bağlayıcı 2">
            <a:extLst>
              <a:ext uri="{FF2B5EF4-FFF2-40B4-BE49-F238E27FC236}">
                <a16:creationId xmlns:a16="http://schemas.microsoft.com/office/drawing/2014/main" id="{0636D109-5F97-88B7-4465-024108C6252C}"/>
              </a:ext>
            </a:extLst>
          </p:cNvPr>
          <p:cNvCxnSpPr>
            <a:cxnSpLocks/>
          </p:cNvCxnSpPr>
          <p:nvPr/>
        </p:nvCxnSpPr>
        <p:spPr>
          <a:xfrm>
            <a:off x="0" y="914702"/>
            <a:ext cx="12192000" cy="532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Grafik 3">
            <a:extLst>
              <a:ext uri="{FF2B5EF4-FFF2-40B4-BE49-F238E27FC236}">
                <a16:creationId xmlns:a16="http://schemas.microsoft.com/office/drawing/2014/main" id="{1BD4AC55-EA7C-F475-F332-C06390AA000B}"/>
              </a:ext>
            </a:extLst>
          </p:cNvPr>
          <p:cNvGraphicFramePr>
            <a:graphicFrameLocks/>
          </p:cNvGraphicFramePr>
          <p:nvPr>
            <p:extLst>
              <p:ext uri="{D42A27DB-BD31-4B8C-83A1-F6EECF244321}">
                <p14:modId xmlns:p14="http://schemas.microsoft.com/office/powerpoint/2010/main" val="3713831789"/>
              </p:ext>
            </p:extLst>
          </p:nvPr>
        </p:nvGraphicFramePr>
        <p:xfrm>
          <a:off x="383901" y="2229770"/>
          <a:ext cx="4949856" cy="38893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0617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E7E7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52aa90d-1a81-4902-9598-3751477dafa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3088202E71B1F54D9A5EF2FC9608C843" ma:contentTypeVersion="14" ma:contentTypeDescription="Yeni belge oluşturun." ma:contentTypeScope="" ma:versionID="9b4af0e7bb4bcf06e519799c7e22ea4f">
  <xsd:schema xmlns:xsd="http://www.w3.org/2001/XMLSchema" xmlns:xs="http://www.w3.org/2001/XMLSchema" xmlns:p="http://schemas.microsoft.com/office/2006/metadata/properties" xmlns:ns3="c52aa90d-1a81-4902-9598-3751477dafa1" xmlns:ns4="e9d6e994-98e0-4fd2-81d4-deecd45e3bd9" targetNamespace="http://schemas.microsoft.com/office/2006/metadata/properties" ma:root="true" ma:fieldsID="18b46674986af687686974e7fb51e144" ns3:_="" ns4:_="">
    <xsd:import namespace="c52aa90d-1a81-4902-9598-3751477dafa1"/>
    <xsd:import namespace="e9d6e994-98e0-4fd2-81d4-deecd45e3bd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MediaServiceAutoKeyPoints" minOccurs="0"/>
                <xsd:element ref="ns3:MediaServiceKeyPoint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2aa90d-1a81-4902-9598-3751477dafa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d6e994-98e0-4fd2-81d4-deecd45e3bd9" elementFormDefault="qualified">
    <xsd:import namespace="http://schemas.microsoft.com/office/2006/documentManagement/types"/>
    <xsd:import namespace="http://schemas.microsoft.com/office/infopath/2007/PartnerControls"/>
    <xsd:element name="SharedWithUsers" ma:index="15"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Ayrıntıları ile Paylaşıldı" ma:internalName="SharedWithDetails" ma:readOnly="true">
      <xsd:simpleType>
        <xsd:restriction base="dms:Note">
          <xsd:maxLength value="255"/>
        </xsd:restriction>
      </xsd:simpleType>
    </xsd:element>
    <xsd:element name="SharingHintHash" ma:index="17" nillable="true" ma:displayName="İpucu Paylaşımı Karması"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215E68-C400-4E61-A232-593DAFD6F97F}">
  <ds:schemaRef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e9d6e994-98e0-4fd2-81d4-deecd45e3bd9"/>
    <ds:schemaRef ds:uri="http://purl.org/dc/elements/1.1/"/>
    <ds:schemaRef ds:uri="http://purl.org/dc/dcmitype/"/>
    <ds:schemaRef ds:uri="c52aa90d-1a81-4902-9598-3751477dafa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649DC20-462A-4199-B03A-FBEAB8451D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2aa90d-1a81-4902-9598-3751477dafa1"/>
    <ds:schemaRef ds:uri="e9d6e994-98e0-4fd2-81d4-deecd45e3b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A7C4F9-9C68-4478-9082-73D9895118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8660</TotalTime>
  <Words>6460</Words>
  <Application>Microsoft Office PowerPoint</Application>
  <PresentationFormat>Geniş ekran</PresentationFormat>
  <Paragraphs>1523</Paragraphs>
  <Slides>46</Slides>
  <Notes>6</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46</vt:i4>
      </vt:variant>
    </vt:vector>
  </HeadingPairs>
  <TitlesOfParts>
    <vt:vector size="54" baseType="lpstr">
      <vt:lpstr>Arial</vt:lpstr>
      <vt:lpstr>Calibri</vt:lpstr>
      <vt:lpstr>Carlito</vt:lpstr>
      <vt:lpstr>Century Gothic</vt:lpstr>
      <vt:lpstr>Coiny</vt:lpstr>
      <vt:lpstr>'Roboto', sans-serif</vt:lpstr>
      <vt:lpstr>Wingdings</vt:lpstr>
      <vt:lpstr>Office Theme</vt:lpstr>
      <vt:lpstr>How Earthquake Affected Us?</vt:lpstr>
      <vt:lpstr>OBJECTIVE AND SCOPE OF THE RESEARCH</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Thanks…  This report has been prepared by XSIGHTS as part of a corporate social responsibility project, and all its income will be transferred to earthquake-affected students as scholarships. If you would like to contribute to this meaningful campaign, you can donate using the information below:  Askıda Ne Var Bank Account Information: IBAN: TR650004600768888000110144 (Akbank) Informaiton: Webinar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Miray Özden KIRAN</dc:creator>
  <cp:lastModifiedBy>Serap Koydemir</cp:lastModifiedBy>
  <cp:revision>509</cp:revision>
  <cp:lastPrinted>2022-11-24T07:27:57Z</cp:lastPrinted>
  <dcterms:created xsi:type="dcterms:W3CDTF">2021-12-24T05:40:54Z</dcterms:created>
  <dcterms:modified xsi:type="dcterms:W3CDTF">2023-04-07T12:45:56Z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2021-12-17T00:00:00Z</vt:filetime>
  </property>
  <property fmtid="{D5CDD505-2E9C-101B-9397-08002B2CF9AE}" pid="3" name="Creator">
    <vt:lpwstr>Microsoft® PowerPoint® Microsoft 365 için</vt:lpwstr>
  </property>
  <property fmtid="{D5CDD505-2E9C-101B-9397-08002B2CF9AE}" pid="4" name="LastSaved">
    <vt:filetime>2021-12-24T00:00:00Z</vt:filetime>
  </property>
  <property fmtid="{D5CDD505-2E9C-101B-9397-08002B2CF9AE}" pid="5" name="ContentTypeId">
    <vt:lpwstr>0x0101003088202E71B1F54D9A5EF2FC9608C843</vt:lpwstr>
  </property>
</Properties>
</file>